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5"/>
  </p:notesMasterIdLst>
  <p:sldIdLst>
    <p:sldId id="269" r:id="rId2"/>
    <p:sldId id="266" r:id="rId3"/>
    <p:sldId id="260" r:id="rId4"/>
    <p:sldId id="271" r:id="rId5"/>
    <p:sldId id="272" r:id="rId6"/>
    <p:sldId id="273" r:id="rId7"/>
    <p:sldId id="274" r:id="rId8"/>
    <p:sldId id="268" r:id="rId9"/>
    <p:sldId id="267" r:id="rId10"/>
    <p:sldId id="276" r:id="rId11"/>
    <p:sldId id="278" r:id="rId12"/>
    <p:sldId id="277" r:id="rId13"/>
    <p:sldId id="279" r:id="rId14"/>
    <p:sldId id="280" r:id="rId15"/>
    <p:sldId id="281" r:id="rId16"/>
    <p:sldId id="282" r:id="rId17"/>
    <p:sldId id="283" r:id="rId18"/>
    <p:sldId id="284" r:id="rId19"/>
    <p:sldId id="285" r:id="rId20"/>
    <p:sldId id="286" r:id="rId21"/>
    <p:sldId id="287" r:id="rId22"/>
    <p:sldId id="308" r:id="rId23"/>
    <p:sldId id="309" r:id="rId24"/>
    <p:sldId id="310" r:id="rId25"/>
    <p:sldId id="311" r:id="rId26"/>
    <p:sldId id="312" r:id="rId27"/>
    <p:sldId id="290" r:id="rId28"/>
    <p:sldId id="291" r:id="rId29"/>
    <p:sldId id="292" r:id="rId30"/>
    <p:sldId id="293" r:id="rId31"/>
    <p:sldId id="265" r:id="rId32"/>
    <p:sldId id="403" r:id="rId33"/>
    <p:sldId id="404" r:id="rId34"/>
  </p:sldIdLst>
  <p:sldSz cx="14630400" cy="8229600"/>
  <p:notesSz cx="6858000" cy="9144000"/>
  <p:defaultTextStyle>
    <a:defPPr>
      <a:defRPr lang="en-US"/>
    </a:defPPr>
    <a:lvl1pPr marL="0" algn="l" defTabSz="1117580" rtl="0" eaLnBrk="1" latinLnBrk="0" hangingPunct="1">
      <a:defRPr sz="2200" kern="1200">
        <a:solidFill>
          <a:schemeClr val="tx1"/>
        </a:solidFill>
        <a:latin typeface="+mn-lt"/>
        <a:ea typeface="+mn-ea"/>
        <a:cs typeface="+mn-cs"/>
      </a:defRPr>
    </a:lvl1pPr>
    <a:lvl2pPr marL="558790" algn="l" defTabSz="1117580" rtl="0" eaLnBrk="1" latinLnBrk="0" hangingPunct="1">
      <a:defRPr sz="2200" kern="1200">
        <a:solidFill>
          <a:schemeClr val="tx1"/>
        </a:solidFill>
        <a:latin typeface="+mn-lt"/>
        <a:ea typeface="+mn-ea"/>
        <a:cs typeface="+mn-cs"/>
      </a:defRPr>
    </a:lvl2pPr>
    <a:lvl3pPr marL="1117580" algn="l" defTabSz="1117580" rtl="0" eaLnBrk="1" latinLnBrk="0" hangingPunct="1">
      <a:defRPr sz="2200" kern="1200">
        <a:solidFill>
          <a:schemeClr val="tx1"/>
        </a:solidFill>
        <a:latin typeface="+mn-lt"/>
        <a:ea typeface="+mn-ea"/>
        <a:cs typeface="+mn-cs"/>
      </a:defRPr>
    </a:lvl3pPr>
    <a:lvl4pPr marL="1676370" algn="l" defTabSz="1117580" rtl="0" eaLnBrk="1" latinLnBrk="0" hangingPunct="1">
      <a:defRPr sz="2200" kern="1200">
        <a:solidFill>
          <a:schemeClr val="tx1"/>
        </a:solidFill>
        <a:latin typeface="+mn-lt"/>
        <a:ea typeface="+mn-ea"/>
        <a:cs typeface="+mn-cs"/>
      </a:defRPr>
    </a:lvl4pPr>
    <a:lvl5pPr marL="2235159" algn="l" defTabSz="1117580" rtl="0" eaLnBrk="1" latinLnBrk="0" hangingPunct="1">
      <a:defRPr sz="2200" kern="1200">
        <a:solidFill>
          <a:schemeClr val="tx1"/>
        </a:solidFill>
        <a:latin typeface="+mn-lt"/>
        <a:ea typeface="+mn-ea"/>
        <a:cs typeface="+mn-cs"/>
      </a:defRPr>
    </a:lvl5pPr>
    <a:lvl6pPr marL="2793949" algn="l" defTabSz="1117580" rtl="0" eaLnBrk="1" latinLnBrk="0" hangingPunct="1">
      <a:defRPr sz="2200" kern="1200">
        <a:solidFill>
          <a:schemeClr val="tx1"/>
        </a:solidFill>
        <a:latin typeface="+mn-lt"/>
        <a:ea typeface="+mn-ea"/>
        <a:cs typeface="+mn-cs"/>
      </a:defRPr>
    </a:lvl6pPr>
    <a:lvl7pPr marL="3352739" algn="l" defTabSz="1117580" rtl="0" eaLnBrk="1" latinLnBrk="0" hangingPunct="1">
      <a:defRPr sz="2200" kern="1200">
        <a:solidFill>
          <a:schemeClr val="tx1"/>
        </a:solidFill>
        <a:latin typeface="+mn-lt"/>
        <a:ea typeface="+mn-ea"/>
        <a:cs typeface="+mn-cs"/>
      </a:defRPr>
    </a:lvl7pPr>
    <a:lvl8pPr marL="3911529" algn="l" defTabSz="1117580" rtl="0" eaLnBrk="1" latinLnBrk="0" hangingPunct="1">
      <a:defRPr sz="2200" kern="1200">
        <a:solidFill>
          <a:schemeClr val="tx1"/>
        </a:solidFill>
        <a:latin typeface="+mn-lt"/>
        <a:ea typeface="+mn-ea"/>
        <a:cs typeface="+mn-cs"/>
      </a:defRPr>
    </a:lvl8pPr>
    <a:lvl9pPr marL="4470319" algn="l" defTabSz="111758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C7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02" autoAdjust="0"/>
    <p:restoredTop sz="77021" autoAdjust="0"/>
  </p:normalViewPr>
  <p:slideViewPr>
    <p:cSldViewPr snapToGrid="0" snapToObjects="1">
      <p:cViewPr varScale="1">
        <p:scale>
          <a:sx n="68" d="100"/>
          <a:sy n="68" d="100"/>
        </p:scale>
        <p:origin x="512" y="216"/>
      </p:cViewPr>
      <p:guideLst>
        <p:guide orient="horz" pos="2592"/>
        <p:guide pos="4608"/>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AA05C0-CB35-5A4C-B8BA-48B8C091EF95}" type="datetimeFigureOut">
              <a:rPr lang="en-US" smtClean="0"/>
              <a:t>4/24/18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7EEB02-FF54-7049-9266-246886FA51A4}" type="slidenum">
              <a:rPr lang="en-US" smtClean="0"/>
              <a:t>‹#›</a:t>
            </a:fld>
            <a:endParaRPr lang="en-US"/>
          </a:p>
        </p:txBody>
      </p:sp>
    </p:spTree>
    <p:extLst>
      <p:ext uri="{BB962C8B-B14F-4D97-AF65-F5344CB8AC3E}">
        <p14:creationId xmlns:p14="http://schemas.microsoft.com/office/powerpoint/2010/main" val="2086535664"/>
      </p:ext>
    </p:extLst>
  </p:cSld>
  <p:clrMap bg1="lt1" tx1="dk1" bg2="lt2" tx2="dk2" accent1="accent1" accent2="accent2" accent3="accent3" accent4="accent4" accent5="accent5" accent6="accent6" hlink="hlink" folHlink="folHlink"/>
  <p:notesStyle>
    <a:lvl1pPr marL="0" algn="l" defTabSz="1117580" rtl="0" eaLnBrk="1" latinLnBrk="0" hangingPunct="1">
      <a:defRPr sz="1467" kern="1200">
        <a:solidFill>
          <a:schemeClr val="tx1"/>
        </a:solidFill>
        <a:latin typeface="+mn-lt"/>
        <a:ea typeface="+mn-ea"/>
        <a:cs typeface="+mn-cs"/>
      </a:defRPr>
    </a:lvl1pPr>
    <a:lvl2pPr marL="558790" algn="l" defTabSz="1117580" rtl="0" eaLnBrk="1" latinLnBrk="0" hangingPunct="1">
      <a:defRPr sz="1467" kern="1200">
        <a:solidFill>
          <a:schemeClr val="tx1"/>
        </a:solidFill>
        <a:latin typeface="+mn-lt"/>
        <a:ea typeface="+mn-ea"/>
        <a:cs typeface="+mn-cs"/>
      </a:defRPr>
    </a:lvl2pPr>
    <a:lvl3pPr marL="1117580" algn="l" defTabSz="1117580" rtl="0" eaLnBrk="1" latinLnBrk="0" hangingPunct="1">
      <a:defRPr sz="1467" kern="1200">
        <a:solidFill>
          <a:schemeClr val="tx1"/>
        </a:solidFill>
        <a:latin typeface="+mn-lt"/>
        <a:ea typeface="+mn-ea"/>
        <a:cs typeface="+mn-cs"/>
      </a:defRPr>
    </a:lvl3pPr>
    <a:lvl4pPr marL="1676370" algn="l" defTabSz="1117580" rtl="0" eaLnBrk="1" latinLnBrk="0" hangingPunct="1">
      <a:defRPr sz="1467" kern="1200">
        <a:solidFill>
          <a:schemeClr val="tx1"/>
        </a:solidFill>
        <a:latin typeface="+mn-lt"/>
        <a:ea typeface="+mn-ea"/>
        <a:cs typeface="+mn-cs"/>
      </a:defRPr>
    </a:lvl4pPr>
    <a:lvl5pPr marL="2235159" algn="l" defTabSz="1117580" rtl="0" eaLnBrk="1" latinLnBrk="0" hangingPunct="1">
      <a:defRPr sz="1467" kern="1200">
        <a:solidFill>
          <a:schemeClr val="tx1"/>
        </a:solidFill>
        <a:latin typeface="+mn-lt"/>
        <a:ea typeface="+mn-ea"/>
        <a:cs typeface="+mn-cs"/>
      </a:defRPr>
    </a:lvl5pPr>
    <a:lvl6pPr marL="2793949" algn="l" defTabSz="1117580" rtl="0" eaLnBrk="1" latinLnBrk="0" hangingPunct="1">
      <a:defRPr sz="1467" kern="1200">
        <a:solidFill>
          <a:schemeClr val="tx1"/>
        </a:solidFill>
        <a:latin typeface="+mn-lt"/>
        <a:ea typeface="+mn-ea"/>
        <a:cs typeface="+mn-cs"/>
      </a:defRPr>
    </a:lvl6pPr>
    <a:lvl7pPr marL="3352739" algn="l" defTabSz="1117580" rtl="0" eaLnBrk="1" latinLnBrk="0" hangingPunct="1">
      <a:defRPr sz="1467" kern="1200">
        <a:solidFill>
          <a:schemeClr val="tx1"/>
        </a:solidFill>
        <a:latin typeface="+mn-lt"/>
        <a:ea typeface="+mn-ea"/>
        <a:cs typeface="+mn-cs"/>
      </a:defRPr>
    </a:lvl7pPr>
    <a:lvl8pPr marL="3911529" algn="l" defTabSz="1117580" rtl="0" eaLnBrk="1" latinLnBrk="0" hangingPunct="1">
      <a:defRPr sz="1467" kern="1200">
        <a:solidFill>
          <a:schemeClr val="tx1"/>
        </a:solidFill>
        <a:latin typeface="+mn-lt"/>
        <a:ea typeface="+mn-ea"/>
        <a:cs typeface="+mn-cs"/>
      </a:defRPr>
    </a:lvl8pPr>
    <a:lvl9pPr marL="4470319" algn="l" defTabSz="1117580" rtl="0" eaLnBrk="1" latinLnBrk="0" hangingPunct="1">
      <a:defRPr sz="146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_ENREF_4"/><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3</a:t>
            </a:fld>
            <a:endParaRPr lang="en-US"/>
          </a:p>
        </p:txBody>
      </p:sp>
    </p:spTree>
    <p:extLst>
      <p:ext uri="{BB962C8B-B14F-4D97-AF65-F5344CB8AC3E}">
        <p14:creationId xmlns:p14="http://schemas.microsoft.com/office/powerpoint/2010/main" val="218998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kern="1200" dirty="0">
                <a:solidFill>
                  <a:schemeClr val="tx1"/>
                </a:solidFill>
                <a:effectLst/>
                <a:latin typeface="+mn-lt"/>
                <a:ea typeface="+mn-ea"/>
                <a:cs typeface="+mn-cs"/>
              </a:rPr>
              <a:t>If further education was desired—in preparation for being a scribe, a judge, a teacher of the Law, and so on—they had to become a disciple under the orientation of a recognized Torah scholar </a:t>
            </a:r>
          </a:p>
          <a:p>
            <a:endParaRPr lang="en-US" sz="16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The apostle Paul was a fine example of a Jewish boy who left his home in Tarsus of Cilicia to study the Torah under Gamaliel, a renowned Rabbi in Jerusalem (Acts 5:34; 22:3).</a:t>
            </a:r>
          </a:p>
        </p:txBody>
      </p:sp>
      <p:sp>
        <p:nvSpPr>
          <p:cNvPr id="4" name="Slide Number Placeholder 3"/>
          <p:cNvSpPr>
            <a:spLocks noGrp="1"/>
          </p:cNvSpPr>
          <p:nvPr>
            <p:ph type="sldNum" sz="quarter" idx="10"/>
          </p:nvPr>
        </p:nvSpPr>
        <p:spPr/>
        <p:txBody>
          <a:bodyPr/>
          <a:lstStyle/>
          <a:p>
            <a:fld id="{457EEB02-FF54-7049-9266-246886FA51A4}" type="slidenum">
              <a:rPr lang="en-US" smtClean="0"/>
              <a:t>14</a:t>
            </a:fld>
            <a:endParaRPr lang="en-US"/>
          </a:p>
        </p:txBody>
      </p:sp>
    </p:spTree>
    <p:extLst>
      <p:ext uri="{BB962C8B-B14F-4D97-AF65-F5344CB8AC3E}">
        <p14:creationId xmlns:p14="http://schemas.microsoft.com/office/powerpoint/2010/main" val="1888440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kern="1200" dirty="0">
                <a:solidFill>
                  <a:schemeClr val="tx1"/>
                </a:solidFill>
                <a:effectLst/>
                <a:latin typeface="+mn-lt"/>
                <a:ea typeface="+mn-ea"/>
                <a:cs typeface="+mn-cs"/>
              </a:rPr>
              <a:t>If further education was desired—in preparation for being a scribe, a judge, a teacher of the Law, and so on—they had to become a disciple under the orientation of a recognized Torah scholar </a:t>
            </a:r>
          </a:p>
          <a:p>
            <a:endParaRPr lang="en-US" sz="16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The apostle Paul was a fine example of a Jewish boy who left his home in Tarsus of Cilicia to study the Torah under Gamaliel, a renowned Rabbi in Jerusalem (Acts 5:34; 22:3).</a:t>
            </a:r>
          </a:p>
        </p:txBody>
      </p:sp>
      <p:sp>
        <p:nvSpPr>
          <p:cNvPr id="4" name="Slide Number Placeholder 3"/>
          <p:cNvSpPr>
            <a:spLocks noGrp="1"/>
          </p:cNvSpPr>
          <p:nvPr>
            <p:ph type="sldNum" sz="quarter" idx="10"/>
          </p:nvPr>
        </p:nvSpPr>
        <p:spPr/>
        <p:txBody>
          <a:bodyPr/>
          <a:lstStyle/>
          <a:p>
            <a:fld id="{457EEB02-FF54-7049-9266-246886FA51A4}" type="slidenum">
              <a:rPr lang="en-US" smtClean="0"/>
              <a:t>15</a:t>
            </a:fld>
            <a:endParaRPr lang="en-US"/>
          </a:p>
        </p:txBody>
      </p:sp>
    </p:spTree>
    <p:extLst>
      <p:ext uri="{BB962C8B-B14F-4D97-AF65-F5344CB8AC3E}">
        <p14:creationId xmlns:p14="http://schemas.microsoft.com/office/powerpoint/2010/main" val="1888440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25</a:t>
            </a:fld>
            <a:endParaRPr lang="en-US"/>
          </a:p>
        </p:txBody>
      </p:sp>
    </p:spTree>
    <p:extLst>
      <p:ext uri="{BB962C8B-B14F-4D97-AF65-F5344CB8AC3E}">
        <p14:creationId xmlns:p14="http://schemas.microsoft.com/office/powerpoint/2010/main" val="471553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33</a:t>
            </a:fld>
            <a:endParaRPr lang="en-US"/>
          </a:p>
        </p:txBody>
      </p:sp>
    </p:spTree>
    <p:extLst>
      <p:ext uri="{BB962C8B-B14F-4D97-AF65-F5344CB8AC3E}">
        <p14:creationId xmlns:p14="http://schemas.microsoft.com/office/powerpoint/2010/main" val="3400610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4</a:t>
            </a:fld>
            <a:endParaRPr lang="en-US"/>
          </a:p>
        </p:txBody>
      </p:sp>
    </p:spTree>
    <p:extLst>
      <p:ext uri="{BB962C8B-B14F-4D97-AF65-F5344CB8AC3E}">
        <p14:creationId xmlns:p14="http://schemas.microsoft.com/office/powerpoint/2010/main" val="218998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5</a:t>
            </a:fld>
            <a:endParaRPr lang="en-US"/>
          </a:p>
        </p:txBody>
      </p:sp>
    </p:spTree>
    <p:extLst>
      <p:ext uri="{BB962C8B-B14F-4D97-AF65-F5344CB8AC3E}">
        <p14:creationId xmlns:p14="http://schemas.microsoft.com/office/powerpoint/2010/main" val="218998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6</a:t>
            </a:fld>
            <a:endParaRPr lang="en-US"/>
          </a:p>
        </p:txBody>
      </p:sp>
    </p:spTree>
    <p:extLst>
      <p:ext uri="{BB962C8B-B14F-4D97-AF65-F5344CB8AC3E}">
        <p14:creationId xmlns:p14="http://schemas.microsoft.com/office/powerpoint/2010/main" val="218998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9</a:t>
            </a:fld>
            <a:endParaRPr lang="en-US"/>
          </a:p>
        </p:txBody>
      </p:sp>
    </p:spTree>
    <p:extLst>
      <p:ext uri="{BB962C8B-B14F-4D97-AF65-F5344CB8AC3E}">
        <p14:creationId xmlns:p14="http://schemas.microsoft.com/office/powerpoint/2010/main" val="104577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10</a:t>
            </a:fld>
            <a:endParaRPr lang="en-US"/>
          </a:p>
        </p:txBody>
      </p:sp>
    </p:spTree>
    <p:extLst>
      <p:ext uri="{BB962C8B-B14F-4D97-AF65-F5344CB8AC3E}">
        <p14:creationId xmlns:p14="http://schemas.microsoft.com/office/powerpoint/2010/main" val="104577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11</a:t>
            </a:fld>
            <a:endParaRPr lang="en-US"/>
          </a:p>
        </p:txBody>
      </p:sp>
    </p:spTree>
    <p:extLst>
      <p:ext uri="{BB962C8B-B14F-4D97-AF65-F5344CB8AC3E}">
        <p14:creationId xmlns:p14="http://schemas.microsoft.com/office/powerpoint/2010/main" val="104577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12</a:t>
            </a:fld>
            <a:endParaRPr lang="en-US"/>
          </a:p>
        </p:txBody>
      </p:sp>
    </p:spTree>
    <p:extLst>
      <p:ext uri="{BB962C8B-B14F-4D97-AF65-F5344CB8AC3E}">
        <p14:creationId xmlns:p14="http://schemas.microsoft.com/office/powerpoint/2010/main" val="104577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kern="1200" dirty="0">
                <a:solidFill>
                  <a:schemeClr val="tx1"/>
                </a:solidFill>
                <a:effectLst/>
                <a:latin typeface="+mn-lt"/>
                <a:ea typeface="+mn-ea"/>
                <a:cs typeface="+mn-cs"/>
              </a:rPr>
              <a:t>For instance, “one could follow the teachings of Socrates simply by adopting the way of life promoted by the person of Socrates as developed in the writings of Plato. A disciple could also conform their habits to a way of life that exemplified the virtues of a particular culture or city” (</a:t>
            </a:r>
            <a:r>
              <a:rPr lang="en-US" sz="1600" u="none" strike="noStrike" kern="1200" dirty="0">
                <a:solidFill>
                  <a:schemeClr val="tx1"/>
                </a:solidFill>
                <a:effectLst/>
                <a:latin typeface="+mn-lt"/>
                <a:ea typeface="+mn-ea"/>
                <a:cs typeface="+mn-cs"/>
                <a:hlinkClick r:id="rId3" action="ppaction://hlinkfile" tooltip="Ferguson, 2003 #6"/>
              </a:rPr>
              <a:t>Ferguson 2003:330</a:t>
            </a:r>
            <a:r>
              <a:rPr lang="en-US" sz="1600" kern="1200" dirty="0">
                <a:solidFill>
                  <a:schemeClr val="tx1"/>
                </a:solidFill>
                <a:effectLst/>
                <a:latin typeface="+mn-lt"/>
                <a:ea typeface="+mn-ea"/>
                <a:cs typeface="+mn-cs"/>
              </a:rPr>
              <a:t>). </a:t>
            </a:r>
          </a:p>
          <a:p>
            <a:endParaRPr lang="en-US" sz="1600" kern="1200" dirty="0">
              <a:solidFill>
                <a:schemeClr val="tx1"/>
              </a:solidFill>
              <a:effectLst/>
              <a:latin typeface="+mn-lt"/>
              <a:ea typeface="+mn-ea"/>
              <a:cs typeface="+mn-cs"/>
            </a:endParaRPr>
          </a:p>
          <a:p>
            <a:r>
              <a:rPr lang="en-CA" sz="1600" kern="1200" dirty="0">
                <a:solidFill>
                  <a:schemeClr val="tx1"/>
                </a:solidFill>
                <a:effectLst/>
                <a:latin typeface="+mn-lt"/>
                <a:ea typeface="+mn-ea"/>
                <a:cs typeface="+mn-cs"/>
              </a:rPr>
              <a:t>Towards the end of the Hellenic era the focus gradually shifted to the kind of relationship that involved more of a philosophical commitment rather than the obligation to follow the master himself.</a:t>
            </a:r>
            <a:r>
              <a:rPr lang="en-US" dirty="0">
                <a:effectLst/>
              </a:rPr>
              <a:t> </a:t>
            </a:r>
            <a:endParaRPr lang="en-US" dirty="0"/>
          </a:p>
          <a:p>
            <a:endParaRPr lang="en-US" dirty="0"/>
          </a:p>
        </p:txBody>
      </p:sp>
      <p:sp>
        <p:nvSpPr>
          <p:cNvPr id="4" name="Slide Number Placeholder 3"/>
          <p:cNvSpPr>
            <a:spLocks noGrp="1"/>
          </p:cNvSpPr>
          <p:nvPr>
            <p:ph type="sldNum" sz="quarter" idx="10"/>
          </p:nvPr>
        </p:nvSpPr>
        <p:spPr/>
        <p:txBody>
          <a:bodyPr/>
          <a:lstStyle/>
          <a:p>
            <a:fld id="{457EEB02-FF54-7049-9266-246886FA51A4}" type="slidenum">
              <a:rPr lang="en-US" smtClean="0"/>
              <a:t>13</a:t>
            </a:fld>
            <a:endParaRPr lang="en-US"/>
          </a:p>
        </p:txBody>
      </p:sp>
    </p:spTree>
    <p:extLst>
      <p:ext uri="{BB962C8B-B14F-4D97-AF65-F5344CB8AC3E}">
        <p14:creationId xmlns:p14="http://schemas.microsoft.com/office/powerpoint/2010/main" val="11353603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1979922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60703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573962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75297F-4DB3-2946-B59E-8B2260E45887}" type="datetimeFigureOut">
              <a:rPr lang="en-US" smtClean="0"/>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295910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75297F-4DB3-2946-B59E-8B2260E45887}" type="datetimeFigureOut">
              <a:rPr lang="en-US" smtClean="0"/>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583919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75297F-4DB3-2946-B59E-8B2260E45887}" type="datetimeFigureOut">
              <a:rPr lang="en-US" smtClean="0"/>
              <a:t>4/24/18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85043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75297F-4DB3-2946-B59E-8B2260E45887}" type="datetimeFigureOut">
              <a:rPr lang="en-US" smtClean="0"/>
              <a:t>4/24/18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84910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075297F-4DB3-2946-B59E-8B2260E45887}" type="datetimeFigureOut">
              <a:rPr lang="en-US" smtClean="0"/>
              <a:t>4/24/18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781568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297F-4DB3-2946-B59E-8B2260E45887}" type="datetimeFigureOut">
              <a:rPr lang="en-US" smtClean="0"/>
              <a:t>4/24/18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181160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698912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075297F-4DB3-2946-B59E-8B2260E45887}" type="datetimeFigureOut">
              <a:rPr lang="en-US" smtClean="0"/>
              <a:t>4/24/18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EAAC7-9949-4D44-9B7F-7AECD8DE49A6}" type="slidenum">
              <a:rPr lang="en-US" smtClean="0"/>
              <a:t>‹#›</a:t>
            </a:fld>
            <a:endParaRPr lang="en-US"/>
          </a:p>
        </p:txBody>
      </p:sp>
    </p:spTree>
    <p:extLst>
      <p:ext uri="{BB962C8B-B14F-4D97-AF65-F5344CB8AC3E}">
        <p14:creationId xmlns:p14="http://schemas.microsoft.com/office/powerpoint/2010/main" val="203652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7075297F-4DB3-2946-B59E-8B2260E45887}" type="datetimeFigureOut">
              <a:rPr lang="en-US" smtClean="0"/>
              <a:t>4/24/18</a:t>
            </a:fld>
            <a:endParaRPr lang="en-US"/>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53EEAAC7-9949-4D44-9B7F-7AECD8DE49A6}" type="slidenum">
              <a:rPr lang="en-US" smtClean="0"/>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a:ext>
            </a:extLst>
          </a:blip>
          <a:stretch>
            <a:fillRect/>
          </a:stretch>
        </p:blipFill>
        <p:spPr>
          <a:xfrm>
            <a:off x="0" y="0"/>
            <a:ext cx="14630400" cy="8244583"/>
          </a:xfrm>
          <a:prstGeom prst="rect">
            <a:avLst/>
          </a:prstGeom>
        </p:spPr>
      </p:pic>
    </p:spTree>
    <p:extLst>
      <p:ext uri="{BB962C8B-B14F-4D97-AF65-F5344CB8AC3E}">
        <p14:creationId xmlns:p14="http://schemas.microsoft.com/office/powerpoint/2010/main" val="94934467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1.jpeg"/><Relationship Id="rId4" Type="http://schemas.openxmlformats.org/officeDocument/2006/relationships/image" Target="../media/image10.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1"/>
            <a:ext cx="14640001" cy="8229601"/>
          </a:xfrm>
          <a:prstGeom prst="rect">
            <a:avLst/>
          </a:prstGeom>
        </p:spPr>
      </p:pic>
      <p:sp>
        <p:nvSpPr>
          <p:cNvPr id="11" name="Rectangle 10"/>
          <p:cNvSpPr/>
          <p:nvPr/>
        </p:nvSpPr>
        <p:spPr>
          <a:xfrm>
            <a:off x="0" y="0"/>
            <a:ext cx="14630400" cy="8229600"/>
          </a:xfrm>
          <a:prstGeom prst="rect">
            <a:avLst/>
          </a:prstGeom>
          <a:gradFill>
            <a:gsLst>
              <a:gs pos="0">
                <a:srgbClr val="8FC745">
                  <a:alpha val="84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6" name="TextBox 5"/>
          <p:cNvSpPr txBox="1"/>
          <p:nvPr/>
        </p:nvSpPr>
        <p:spPr>
          <a:xfrm>
            <a:off x="930768" y="1615589"/>
            <a:ext cx="10857578" cy="2499210"/>
          </a:xfrm>
          <a:prstGeom prst="rect">
            <a:avLst/>
          </a:prstGeom>
          <a:noFill/>
        </p:spPr>
        <p:txBody>
          <a:bodyPr wrap="square" lIns="0" tIns="0" rIns="0" bIns="0" rtlCol="0">
            <a:spAutoFit/>
          </a:bodyPr>
          <a:lstStyle/>
          <a:p>
            <a:pPr>
              <a:lnSpc>
                <a:spcPct val="80000"/>
              </a:lnSpc>
            </a:pPr>
            <a:r>
              <a:rPr lang="en-US" sz="6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Transforming Discipleship: </a:t>
            </a:r>
          </a:p>
          <a:p>
            <a:pPr>
              <a:lnSpc>
                <a:spcPct val="80000"/>
              </a:lnSpc>
              <a:spcBef>
                <a:spcPts val="1200"/>
              </a:spcBef>
            </a:pPr>
            <a:r>
              <a:rPr lang="en-US" sz="4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New Opportunities in Following the Master </a:t>
            </a:r>
          </a:p>
          <a:p>
            <a:pPr>
              <a:lnSpc>
                <a:spcPct val="80000"/>
              </a:lnSpc>
              <a:spcBef>
                <a:spcPts val="1200"/>
              </a:spcBef>
            </a:pPr>
            <a:r>
              <a:rPr lang="en-US" sz="4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in a Post-Christian World</a:t>
            </a:r>
            <a:br>
              <a:rPr lang="en-US" sz="54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br>
            <a:endParaRPr lang="en-US" sz="3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p:txBody>
      </p:sp>
      <p:sp>
        <p:nvSpPr>
          <p:cNvPr id="8" name="TextBox 7">
            <a:extLst>
              <a:ext uri="{FF2B5EF4-FFF2-40B4-BE49-F238E27FC236}">
                <a16:creationId xmlns:a16="http://schemas.microsoft.com/office/drawing/2014/main" id="{38AEF248-FB46-1C45-AEF0-9ADBB370EF6B}"/>
              </a:ext>
            </a:extLst>
          </p:cNvPr>
          <p:cNvSpPr txBox="1"/>
          <p:nvPr/>
        </p:nvSpPr>
        <p:spPr>
          <a:xfrm>
            <a:off x="6858001" y="5254539"/>
            <a:ext cx="7040880" cy="2566857"/>
          </a:xfrm>
          <a:prstGeom prst="rect">
            <a:avLst/>
          </a:prstGeom>
          <a:noFill/>
        </p:spPr>
        <p:txBody>
          <a:bodyPr wrap="square" lIns="0" tIns="0" rIns="0" bIns="0" rtlCol="0">
            <a:spAutoFit/>
          </a:bodyPr>
          <a:lstStyle/>
          <a:p>
            <a:pPr algn="r">
              <a:lnSpc>
                <a:spcPct val="80000"/>
              </a:lnSpc>
            </a:pPr>
            <a:r>
              <a:rPr lang="en-US" sz="36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re-Ignite the Advent Movement</a:t>
            </a:r>
          </a:p>
          <a:p>
            <a:pPr algn="r">
              <a:lnSpc>
                <a:spcPct val="80000"/>
              </a:lnSpc>
            </a:pPr>
            <a:endPar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New Zealand Pacific Union Conference</a:t>
            </a: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Ministerial Summit </a:t>
            </a:r>
          </a:p>
          <a:p>
            <a:pPr algn="r">
              <a:lnSpc>
                <a:spcPct val="15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Auckland, April 23-26, 2018</a:t>
            </a:r>
          </a:p>
          <a:p>
            <a:pPr algn="r">
              <a:lnSpc>
                <a:spcPct val="80000"/>
              </a:lnSpc>
            </a:pPr>
            <a:endPar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endParaRPr>
          </a:p>
          <a:p>
            <a:pPr algn="r">
              <a:lnSpc>
                <a:spcPct val="80000"/>
              </a:lnSpc>
            </a:pPr>
            <a:r>
              <a:rPr lang="en-US" sz="20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By Kleber D. Gonçalves</a:t>
            </a:r>
          </a:p>
        </p:txBody>
      </p:sp>
    </p:spTree>
    <p:extLst>
      <p:ext uri="{BB962C8B-B14F-4D97-AF65-F5344CB8AC3E}">
        <p14:creationId xmlns:p14="http://schemas.microsoft.com/office/powerpoint/2010/main" val="104905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98598"/>
          </a:xfrm>
          <a:prstGeom prst="rect">
            <a:avLst/>
          </a:prstGeom>
          <a:noFill/>
        </p:spPr>
        <p:txBody>
          <a:bodyPr wrap="square" lIns="0" tIns="0" rIns="0" bIns="0" rtlCol="0">
            <a:spAutoFit/>
          </a:bodyPr>
          <a:lstStyle/>
          <a:p>
            <a:pPr>
              <a:lnSpc>
                <a:spcPct val="80000"/>
              </a:lnSpc>
            </a:pPr>
            <a:r>
              <a:rPr lang="mr-IN" sz="3888" dirty="0">
                <a:solidFill>
                  <a:srgbClr val="8FC745"/>
                </a:solidFill>
                <a:latin typeface="Futura Medium" charset="0"/>
                <a:ea typeface="Futura Medium" charset="0"/>
                <a:cs typeface="Futura Medium" charset="0"/>
              </a:rPr>
              <a:t>2 Tim 1:13-14; 2:2</a:t>
            </a:r>
            <a:endParaRPr lang="en-US" sz="3888" dirty="0">
              <a:solidFill>
                <a:srgbClr val="8FC745"/>
              </a:solidFill>
              <a:latin typeface="Futura Medium" charset="0"/>
              <a:ea typeface="Futura Medium" charset="0"/>
              <a:cs typeface="Futura Medium" charset="0"/>
            </a:endParaRPr>
          </a:p>
        </p:txBody>
      </p:sp>
      <p:sp>
        <p:nvSpPr>
          <p:cNvPr id="13" name="TextBox 12"/>
          <p:cNvSpPr txBox="1"/>
          <p:nvPr/>
        </p:nvSpPr>
        <p:spPr>
          <a:xfrm>
            <a:off x="3538515" y="2929608"/>
            <a:ext cx="8468875" cy="4488408"/>
          </a:xfrm>
          <a:prstGeom prst="rect">
            <a:avLst/>
          </a:prstGeom>
          <a:noFill/>
        </p:spPr>
        <p:txBody>
          <a:bodyPr wrap="square" lIns="0" tIns="0" rIns="98755" bIns="0" rtlCol="0">
            <a:spAutoFit/>
          </a:bodyPr>
          <a:lstStyle/>
          <a:p>
            <a:pPr>
              <a:lnSpc>
                <a:spcPct val="150000"/>
              </a:lnSpc>
            </a:pPr>
            <a:r>
              <a:rPr lang="en-US" sz="2800" dirty="0">
                <a:solidFill>
                  <a:schemeClr val="tx1">
                    <a:alpha val="60000"/>
                  </a:schemeClr>
                </a:solidFill>
                <a:latin typeface="Futura Book" charset="0"/>
                <a:ea typeface="Futura Book" charset="0"/>
                <a:cs typeface="Futura Book" charset="0"/>
              </a:rPr>
              <a:t>“</a:t>
            </a:r>
            <a:r>
              <a:rPr lang="en-US" sz="2800" u="sng" dirty="0">
                <a:solidFill>
                  <a:schemeClr val="tx1">
                    <a:alpha val="60000"/>
                  </a:schemeClr>
                </a:solidFill>
                <a:latin typeface="Futura Book" charset="0"/>
                <a:ea typeface="Futura Book" charset="0"/>
                <a:cs typeface="Futura Book" charset="0"/>
              </a:rPr>
              <a:t>What you heard from me, keep as the pattern of sound teaching</a:t>
            </a:r>
            <a:r>
              <a:rPr lang="en-US" sz="2800" dirty="0">
                <a:solidFill>
                  <a:schemeClr val="tx1">
                    <a:alpha val="60000"/>
                  </a:schemeClr>
                </a:solidFill>
                <a:latin typeface="Futura Book" charset="0"/>
                <a:ea typeface="Futura Book" charset="0"/>
                <a:cs typeface="Futura Book" charset="0"/>
              </a:rPr>
              <a:t>, with faith and love in Christ Jesus. Guard the good deposit that was entrusted to you—guard it with the help of the Holy Spirit who lives in us. [</a:t>
            </a:r>
            <a:r>
              <a:rPr lang="mr-IN" sz="2800" dirty="0">
                <a:solidFill>
                  <a:schemeClr val="tx1">
                    <a:alpha val="60000"/>
                  </a:schemeClr>
                </a:solidFill>
                <a:latin typeface="Futura Book" charset="0"/>
                <a:ea typeface="Futura Book" charset="0"/>
                <a:cs typeface="Futura Book" charset="0"/>
              </a:rPr>
              <a:t>…] </a:t>
            </a:r>
            <a:r>
              <a:rPr lang="en-US" sz="2800" dirty="0">
                <a:solidFill>
                  <a:schemeClr val="tx1">
                    <a:alpha val="60000"/>
                  </a:schemeClr>
                </a:solidFill>
                <a:latin typeface="Futura Book" charset="0"/>
                <a:ea typeface="Futura Book" charset="0"/>
                <a:cs typeface="Futura Book" charset="0"/>
              </a:rPr>
              <a:t>And the things which you have heard from me in the presence of many witnesses, entrust these to faithful men who will be able to teach others also.” </a:t>
            </a:r>
          </a:p>
        </p:txBody>
      </p:sp>
      <p:cxnSp>
        <p:nvCxnSpPr>
          <p:cNvPr id="14" name="Straight Connector 13"/>
          <p:cNvCxnSpPr/>
          <p:nvPr/>
        </p:nvCxnSpPr>
        <p:spPr>
          <a:xfrm>
            <a:off x="3538513" y="2730157"/>
            <a:ext cx="4124858"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id="{9A700DA6-82A6-D64E-A6E6-409F08C178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597384091"/>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98598"/>
          </a:xfrm>
          <a:prstGeom prst="rect">
            <a:avLst/>
          </a:prstGeom>
          <a:noFill/>
        </p:spPr>
        <p:txBody>
          <a:bodyPr wrap="square" lIns="0" tIns="0" rIns="0" bIns="0" rtlCol="0">
            <a:spAutoFit/>
          </a:bodyPr>
          <a:lstStyle/>
          <a:p>
            <a:pPr>
              <a:lnSpc>
                <a:spcPct val="80000"/>
              </a:lnSpc>
            </a:pPr>
            <a:r>
              <a:rPr lang="mr-IN" sz="3888" dirty="0">
                <a:solidFill>
                  <a:srgbClr val="8FC745"/>
                </a:solidFill>
                <a:latin typeface="Futura Medium" charset="0"/>
                <a:ea typeface="Futura Medium" charset="0"/>
                <a:cs typeface="Futura Medium" charset="0"/>
              </a:rPr>
              <a:t>2 Tim 1:13-14; 2:2</a:t>
            </a:r>
            <a:endParaRPr lang="en-US" sz="3888" dirty="0">
              <a:solidFill>
                <a:srgbClr val="8FC745"/>
              </a:solidFill>
              <a:latin typeface="Futura Medium" charset="0"/>
              <a:ea typeface="Futura Medium" charset="0"/>
              <a:cs typeface="Futura Medium" charset="0"/>
            </a:endParaRPr>
          </a:p>
        </p:txBody>
      </p:sp>
      <p:sp>
        <p:nvSpPr>
          <p:cNvPr id="13" name="TextBox 12"/>
          <p:cNvSpPr txBox="1"/>
          <p:nvPr/>
        </p:nvSpPr>
        <p:spPr>
          <a:xfrm>
            <a:off x="3538515" y="2929608"/>
            <a:ext cx="8468875" cy="4488408"/>
          </a:xfrm>
          <a:prstGeom prst="rect">
            <a:avLst/>
          </a:prstGeom>
          <a:noFill/>
        </p:spPr>
        <p:txBody>
          <a:bodyPr wrap="square" lIns="0" tIns="0" rIns="98755" bIns="0" rtlCol="0">
            <a:spAutoFit/>
          </a:bodyPr>
          <a:lstStyle/>
          <a:p>
            <a:pPr>
              <a:lnSpc>
                <a:spcPct val="150000"/>
              </a:lnSpc>
            </a:pPr>
            <a:r>
              <a:rPr lang="en-US" sz="2800" dirty="0">
                <a:solidFill>
                  <a:schemeClr val="tx1">
                    <a:alpha val="60000"/>
                  </a:schemeClr>
                </a:solidFill>
                <a:latin typeface="Futura Book" charset="0"/>
                <a:ea typeface="Futura Book" charset="0"/>
                <a:cs typeface="Futura Book" charset="0"/>
              </a:rPr>
              <a:t>“</a:t>
            </a:r>
            <a:r>
              <a:rPr lang="en-US" sz="2800" u="sng" dirty="0">
                <a:solidFill>
                  <a:schemeClr val="tx1">
                    <a:alpha val="60000"/>
                  </a:schemeClr>
                </a:solidFill>
                <a:latin typeface="Futura Book" charset="0"/>
                <a:ea typeface="Futura Book" charset="0"/>
                <a:cs typeface="Futura Book" charset="0"/>
              </a:rPr>
              <a:t>What you heard from me, keep as the pattern of sound teaching</a:t>
            </a:r>
            <a:r>
              <a:rPr lang="en-US" sz="2800" dirty="0">
                <a:solidFill>
                  <a:schemeClr val="tx1">
                    <a:alpha val="60000"/>
                  </a:schemeClr>
                </a:solidFill>
                <a:latin typeface="Futura Book" charset="0"/>
                <a:ea typeface="Futura Book" charset="0"/>
                <a:cs typeface="Futura Book" charset="0"/>
              </a:rPr>
              <a:t>, with faith and love in Christ Jesus. Guard the good deposit that was entrusted to you—guard it with the help of the Holy Spirit who lives in us. [</a:t>
            </a:r>
            <a:r>
              <a:rPr lang="mr-IN" sz="2800" dirty="0">
                <a:solidFill>
                  <a:schemeClr val="tx1">
                    <a:alpha val="60000"/>
                  </a:schemeClr>
                </a:solidFill>
                <a:latin typeface="Futura Book" charset="0"/>
                <a:ea typeface="Futura Book" charset="0"/>
                <a:cs typeface="Futura Book" charset="0"/>
              </a:rPr>
              <a:t>…] </a:t>
            </a:r>
            <a:r>
              <a:rPr lang="en-US" sz="2800" dirty="0">
                <a:solidFill>
                  <a:schemeClr val="tx1">
                    <a:alpha val="60000"/>
                  </a:schemeClr>
                </a:solidFill>
                <a:latin typeface="Futura Book" charset="0"/>
                <a:ea typeface="Futura Book" charset="0"/>
                <a:cs typeface="Futura Book" charset="0"/>
              </a:rPr>
              <a:t>And </a:t>
            </a:r>
            <a:r>
              <a:rPr lang="en-US" sz="2800" u="sng" dirty="0">
                <a:solidFill>
                  <a:schemeClr val="tx1">
                    <a:alpha val="60000"/>
                  </a:schemeClr>
                </a:solidFill>
                <a:latin typeface="Futura Book" charset="0"/>
                <a:ea typeface="Futura Book" charset="0"/>
                <a:cs typeface="Futura Book" charset="0"/>
              </a:rPr>
              <a:t>the things which you have heard from me</a:t>
            </a:r>
            <a:r>
              <a:rPr lang="en-US" sz="2800" dirty="0">
                <a:solidFill>
                  <a:schemeClr val="tx1">
                    <a:alpha val="60000"/>
                  </a:schemeClr>
                </a:solidFill>
                <a:latin typeface="Futura Book" charset="0"/>
                <a:ea typeface="Futura Book" charset="0"/>
                <a:cs typeface="Futura Book" charset="0"/>
              </a:rPr>
              <a:t> in the presence of many witnesses, entrust these to faithful men who will be able to teach others also.” </a:t>
            </a:r>
          </a:p>
        </p:txBody>
      </p:sp>
      <p:cxnSp>
        <p:nvCxnSpPr>
          <p:cNvPr id="14" name="Straight Connector 13"/>
          <p:cNvCxnSpPr/>
          <p:nvPr/>
        </p:nvCxnSpPr>
        <p:spPr>
          <a:xfrm>
            <a:off x="3538513" y="2730157"/>
            <a:ext cx="4124858"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id="{1BA3DA43-CE7E-3B4B-8BDD-7FCBCA1CA9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925209916"/>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98598"/>
          </a:xfrm>
          <a:prstGeom prst="rect">
            <a:avLst/>
          </a:prstGeom>
          <a:noFill/>
        </p:spPr>
        <p:txBody>
          <a:bodyPr wrap="square" lIns="0" tIns="0" rIns="0" bIns="0" rtlCol="0">
            <a:spAutoFit/>
          </a:bodyPr>
          <a:lstStyle/>
          <a:p>
            <a:pPr>
              <a:lnSpc>
                <a:spcPct val="80000"/>
              </a:lnSpc>
            </a:pPr>
            <a:r>
              <a:rPr lang="mr-IN" sz="3888" dirty="0">
                <a:solidFill>
                  <a:srgbClr val="8FC745"/>
                </a:solidFill>
                <a:latin typeface="Futura Medium" charset="0"/>
                <a:ea typeface="Futura Medium" charset="0"/>
                <a:cs typeface="Futura Medium" charset="0"/>
              </a:rPr>
              <a:t>2 Tim 1:13-14; 2:2</a:t>
            </a:r>
            <a:endParaRPr lang="en-US" sz="3888" dirty="0">
              <a:solidFill>
                <a:srgbClr val="8FC745"/>
              </a:solidFill>
              <a:latin typeface="Futura Medium" charset="0"/>
              <a:ea typeface="Futura Medium" charset="0"/>
              <a:cs typeface="Futura Medium" charset="0"/>
            </a:endParaRPr>
          </a:p>
        </p:txBody>
      </p:sp>
      <p:sp>
        <p:nvSpPr>
          <p:cNvPr id="13" name="TextBox 12"/>
          <p:cNvSpPr txBox="1"/>
          <p:nvPr/>
        </p:nvSpPr>
        <p:spPr>
          <a:xfrm>
            <a:off x="3538515" y="2929608"/>
            <a:ext cx="8468875" cy="4488408"/>
          </a:xfrm>
          <a:prstGeom prst="rect">
            <a:avLst/>
          </a:prstGeom>
          <a:noFill/>
        </p:spPr>
        <p:txBody>
          <a:bodyPr wrap="square" lIns="0" tIns="0" rIns="98755" bIns="0" rtlCol="0">
            <a:spAutoFit/>
          </a:bodyPr>
          <a:lstStyle/>
          <a:p>
            <a:pPr>
              <a:lnSpc>
                <a:spcPct val="150000"/>
              </a:lnSpc>
            </a:pPr>
            <a:r>
              <a:rPr lang="en-US" sz="2800" dirty="0">
                <a:solidFill>
                  <a:schemeClr val="tx1">
                    <a:alpha val="60000"/>
                  </a:schemeClr>
                </a:solidFill>
                <a:latin typeface="Futura Book" charset="0"/>
                <a:ea typeface="Futura Book" charset="0"/>
                <a:cs typeface="Futura Book" charset="0"/>
              </a:rPr>
              <a:t>“</a:t>
            </a:r>
            <a:r>
              <a:rPr lang="en-US" sz="2800" u="sng" dirty="0">
                <a:solidFill>
                  <a:schemeClr val="tx1">
                    <a:alpha val="60000"/>
                  </a:schemeClr>
                </a:solidFill>
                <a:latin typeface="Futura Book" charset="0"/>
                <a:ea typeface="Futura Book" charset="0"/>
                <a:cs typeface="Futura Book" charset="0"/>
              </a:rPr>
              <a:t>What you heard from me, keep as the pattern of sound teaching</a:t>
            </a:r>
            <a:r>
              <a:rPr lang="en-US" sz="2800" dirty="0">
                <a:solidFill>
                  <a:schemeClr val="tx1">
                    <a:alpha val="60000"/>
                  </a:schemeClr>
                </a:solidFill>
                <a:latin typeface="Futura Book" charset="0"/>
                <a:ea typeface="Futura Book" charset="0"/>
                <a:cs typeface="Futura Book" charset="0"/>
              </a:rPr>
              <a:t>, with faith and love in Christ Jesus. Guard the good deposit that was entrusted to you—guard it with the help of the Holy Spirit who lives in us. [</a:t>
            </a:r>
            <a:r>
              <a:rPr lang="mr-IN" sz="2800" dirty="0">
                <a:solidFill>
                  <a:schemeClr val="tx1">
                    <a:alpha val="60000"/>
                  </a:schemeClr>
                </a:solidFill>
                <a:latin typeface="Futura Book" charset="0"/>
                <a:ea typeface="Futura Book" charset="0"/>
                <a:cs typeface="Futura Book" charset="0"/>
              </a:rPr>
              <a:t>…] </a:t>
            </a:r>
            <a:r>
              <a:rPr lang="en-US" sz="2800" dirty="0">
                <a:solidFill>
                  <a:schemeClr val="tx1">
                    <a:alpha val="60000"/>
                  </a:schemeClr>
                </a:solidFill>
                <a:latin typeface="Futura Book" charset="0"/>
                <a:ea typeface="Futura Book" charset="0"/>
                <a:cs typeface="Futura Book" charset="0"/>
              </a:rPr>
              <a:t>And </a:t>
            </a:r>
            <a:r>
              <a:rPr lang="en-US" sz="2800" u="sng" dirty="0">
                <a:solidFill>
                  <a:schemeClr val="tx1">
                    <a:alpha val="60000"/>
                  </a:schemeClr>
                </a:solidFill>
                <a:latin typeface="Futura Book" charset="0"/>
                <a:ea typeface="Futura Book" charset="0"/>
                <a:cs typeface="Futura Book" charset="0"/>
              </a:rPr>
              <a:t>the things which you have heard from me</a:t>
            </a:r>
            <a:r>
              <a:rPr lang="en-US" sz="2800" dirty="0">
                <a:solidFill>
                  <a:schemeClr val="tx1">
                    <a:alpha val="60000"/>
                  </a:schemeClr>
                </a:solidFill>
                <a:latin typeface="Futura Book" charset="0"/>
                <a:ea typeface="Futura Book" charset="0"/>
                <a:cs typeface="Futura Book" charset="0"/>
              </a:rPr>
              <a:t> in the presence of many witnesses, </a:t>
            </a:r>
            <a:r>
              <a:rPr lang="en-US" sz="2800" u="sng" dirty="0">
                <a:solidFill>
                  <a:schemeClr val="tx1">
                    <a:alpha val="60000"/>
                  </a:schemeClr>
                </a:solidFill>
                <a:latin typeface="Futura Book" charset="0"/>
                <a:ea typeface="Futura Book" charset="0"/>
                <a:cs typeface="Futura Book" charset="0"/>
              </a:rPr>
              <a:t>entrust these to faithful men who will be able to teach others also.</a:t>
            </a:r>
            <a:r>
              <a:rPr lang="en-US" sz="2800" dirty="0">
                <a:solidFill>
                  <a:schemeClr val="tx1">
                    <a:alpha val="60000"/>
                  </a:schemeClr>
                </a:solidFill>
                <a:latin typeface="Futura Book" charset="0"/>
                <a:ea typeface="Futura Book" charset="0"/>
                <a:cs typeface="Futura Book" charset="0"/>
              </a:rPr>
              <a:t>” </a:t>
            </a:r>
          </a:p>
        </p:txBody>
      </p:sp>
      <p:cxnSp>
        <p:nvCxnSpPr>
          <p:cNvPr id="14" name="Straight Connector 13"/>
          <p:cNvCxnSpPr/>
          <p:nvPr/>
        </p:nvCxnSpPr>
        <p:spPr>
          <a:xfrm>
            <a:off x="3538513" y="2730157"/>
            <a:ext cx="4124858"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id="{148BE8AB-7BD4-624D-8E02-351812A274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00574662"/>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2" y="1189856"/>
            <a:ext cx="9169900" cy="535125"/>
          </a:xfrm>
        </p:spPr>
        <p:txBody>
          <a:bodyPr>
            <a:noAutofit/>
          </a:bodyPr>
          <a:lstStyle/>
          <a:p>
            <a:r>
              <a:rPr lang="en-US" sz="4400" dirty="0">
                <a:solidFill>
                  <a:srgbClr val="8FC745"/>
                </a:solidFill>
                <a:latin typeface="Futura Medium" charset="0"/>
                <a:ea typeface="Futura Medium" charset="0"/>
                <a:cs typeface="Futura Medium" charset="0"/>
              </a:rPr>
              <a:t>discipleship in the Greco-Roman culture</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50" cy="406265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Greek word </a:t>
            </a:r>
            <a:r>
              <a:rPr lang="en-US" sz="3200" i="1" dirty="0">
                <a:solidFill>
                  <a:schemeClr val="tx1">
                    <a:alpha val="60000"/>
                  </a:schemeClr>
                </a:solidFill>
                <a:latin typeface="Times New Roman" panose="02020603050405020304" pitchFamily="18" charset="0"/>
                <a:ea typeface="Futura Book" charset="0"/>
                <a:cs typeface="Times New Roman" panose="02020603050405020304" pitchFamily="18" charset="0"/>
              </a:rPr>
              <a:t>μα</a:t>
            </a:r>
            <a:r>
              <a:rPr lang="en-US" sz="3200" i="1" dirty="0" err="1">
                <a:solidFill>
                  <a:schemeClr val="tx1">
                    <a:alpha val="60000"/>
                  </a:schemeClr>
                </a:solidFill>
                <a:latin typeface="Times New Roman" panose="02020603050405020304" pitchFamily="18" charset="0"/>
                <a:ea typeface="Futura Book" charset="0"/>
                <a:cs typeface="Times New Roman" panose="02020603050405020304" pitchFamily="18" charset="0"/>
              </a:rPr>
              <a:t>θητής</a:t>
            </a:r>
            <a:r>
              <a:rPr lang="en-US" sz="3200" dirty="0">
                <a:solidFill>
                  <a:schemeClr val="tx1">
                    <a:alpha val="60000"/>
                  </a:schemeClr>
                </a:solidFill>
                <a:latin typeface="Futura Book" charset="0"/>
                <a:ea typeface="Futura Book" charset="0"/>
                <a:cs typeface="Futura Book" charset="0"/>
              </a:rPr>
              <a:t> was used by Herodotus, Plato, and Socrates centuries before Jesus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Learner/trainee</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Pupil/apprentice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Disciple/adherent </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Direct contact with the teacher, however, was not a prerequisite to following his teachings. </a:t>
            </a:r>
          </a:p>
        </p:txBody>
      </p:sp>
      <p:pic>
        <p:nvPicPr>
          <p:cNvPr id="6" name="Picture 5">
            <a:extLst>
              <a:ext uri="{FF2B5EF4-FFF2-40B4-BE49-F238E27FC236}">
                <a16:creationId xmlns:a16="http://schemas.microsoft.com/office/drawing/2014/main" id="{E384E938-A32B-1B44-9509-B5DD3F82D5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415194188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2" y="1189856"/>
            <a:ext cx="9169900" cy="535125"/>
          </a:xfrm>
        </p:spPr>
        <p:txBody>
          <a:bodyPr>
            <a:noAutofit/>
          </a:bodyPr>
          <a:lstStyle/>
          <a:p>
            <a:r>
              <a:rPr lang="en-US" sz="4400" dirty="0">
                <a:solidFill>
                  <a:srgbClr val="8FC745"/>
                </a:solidFill>
                <a:latin typeface="Futura Medium" charset="0"/>
                <a:ea typeface="Futura Medium" charset="0"/>
                <a:cs typeface="Futura Medium" charset="0"/>
              </a:rPr>
              <a:t>discipleship in the 1</a:t>
            </a:r>
            <a:r>
              <a:rPr lang="en-US" sz="4400" baseline="30000" dirty="0">
                <a:solidFill>
                  <a:srgbClr val="8FC745"/>
                </a:solidFill>
                <a:latin typeface="Futura Medium" charset="0"/>
                <a:ea typeface="Futura Medium" charset="0"/>
                <a:cs typeface="Futura Medium" charset="0"/>
              </a:rPr>
              <a:t>st</a:t>
            </a:r>
            <a:r>
              <a:rPr lang="en-US" sz="4400" dirty="0">
                <a:solidFill>
                  <a:srgbClr val="8FC745"/>
                </a:solidFill>
                <a:latin typeface="Futura Medium" charset="0"/>
                <a:ea typeface="Futura Medium" charset="0"/>
                <a:cs typeface="Futura Medium" charset="0"/>
              </a:rPr>
              <a:t> century Jewish culture</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86281" cy="341632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Commitment to well-known teachers or movements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Training was done in community, having the Torah as the center of the learning process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Paul – Gamaliel (Acts 5:34; 22:3)</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Devotion to follow a prominent teacher, carrying on his teachings, and imitating his life. </a:t>
            </a:r>
          </a:p>
        </p:txBody>
      </p:sp>
      <p:pic>
        <p:nvPicPr>
          <p:cNvPr id="6" name="Picture 5">
            <a:extLst>
              <a:ext uri="{FF2B5EF4-FFF2-40B4-BE49-F238E27FC236}">
                <a16:creationId xmlns:a16="http://schemas.microsoft.com/office/drawing/2014/main" id="{452DA780-5081-5842-AAD4-C6CCB19021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25834294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2" y="1189856"/>
            <a:ext cx="9169900" cy="535125"/>
          </a:xfrm>
        </p:spPr>
        <p:txBody>
          <a:bodyPr>
            <a:noAutofit/>
          </a:bodyPr>
          <a:lstStyle/>
          <a:p>
            <a:r>
              <a:rPr lang="en-US" sz="4400" dirty="0">
                <a:solidFill>
                  <a:srgbClr val="8FC745"/>
                </a:solidFill>
                <a:latin typeface="Futura Medium" charset="0"/>
                <a:ea typeface="Futura Medium" charset="0"/>
                <a:cs typeface="Futura Medium" charset="0"/>
              </a:rPr>
              <a:t>discipleship in the 1</a:t>
            </a:r>
            <a:r>
              <a:rPr lang="en-US" sz="4400" baseline="30000" dirty="0">
                <a:solidFill>
                  <a:srgbClr val="8FC745"/>
                </a:solidFill>
                <a:latin typeface="Futura Medium" charset="0"/>
                <a:ea typeface="Futura Medium" charset="0"/>
                <a:cs typeface="Futura Medium" charset="0"/>
              </a:rPr>
              <a:t>st</a:t>
            </a:r>
            <a:r>
              <a:rPr lang="en-US" sz="4400" dirty="0">
                <a:solidFill>
                  <a:srgbClr val="8FC745"/>
                </a:solidFill>
                <a:latin typeface="Futura Medium" charset="0"/>
                <a:ea typeface="Futura Medium" charset="0"/>
                <a:cs typeface="Futura Medium" charset="0"/>
              </a:rPr>
              <a:t> century Jewish culture</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86281" cy="360098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 the Hebrew context, discipleship meant much more than just the sharing of cognitive information, but also one’s life experience—within the context of community, starting in the family and then to others. </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It indicated not only the acceptance of the master’s values and embracing his principles, but ultimately reproducing his ideas and beliefs in practical ways.</a:t>
            </a:r>
          </a:p>
        </p:txBody>
      </p:sp>
      <p:pic>
        <p:nvPicPr>
          <p:cNvPr id="6" name="Picture 5">
            <a:extLst>
              <a:ext uri="{FF2B5EF4-FFF2-40B4-BE49-F238E27FC236}">
                <a16:creationId xmlns:a16="http://schemas.microsoft.com/office/drawing/2014/main" id="{28C6ED69-391D-9440-81F2-D0FDBF64D7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56983880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1606379" y="3588482"/>
            <a:ext cx="11467070" cy="3323987"/>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the post-Christian world:    a dangerous opportunity  to discipleship</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25136870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a dangerous opportunity</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406265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Moment of crisis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Secularism</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De-Christianization of the West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Religiously unaffiliated </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a:t>
            </a:r>
            <a:r>
              <a:rPr lang="en-US" sz="3200" dirty="0" err="1">
                <a:solidFill>
                  <a:schemeClr val="tx1">
                    <a:alpha val="60000"/>
                  </a:schemeClr>
                </a:solidFill>
                <a:latin typeface="Futura Book" charset="0"/>
                <a:ea typeface="Futura Book" charset="0"/>
                <a:cs typeface="Futura Book" charset="0"/>
              </a:rPr>
              <a:t>risis</a:t>
            </a:r>
            <a:r>
              <a:rPr lang="en-US" sz="3200" dirty="0">
                <a:solidFill>
                  <a:schemeClr val="tx1">
                    <a:alpha val="60000"/>
                  </a:schemeClr>
                </a:solidFill>
                <a:latin typeface="Futura Book" charset="0"/>
                <a:ea typeface="Futura Book" charset="0"/>
                <a:cs typeface="Futura Book" charset="0"/>
              </a:rPr>
              <a:t> is . . . not the end of opportunity but in reality only its beginning, the point where danger and opportunity meet” (David Bosch, TM, 3) </a:t>
            </a:r>
          </a:p>
        </p:txBody>
      </p:sp>
      <p:pic>
        <p:nvPicPr>
          <p:cNvPr id="6" name="Picture 5">
            <a:extLst>
              <a:ext uri="{FF2B5EF4-FFF2-40B4-BE49-F238E27FC236}">
                <a16:creationId xmlns:a16="http://schemas.microsoft.com/office/drawing/2014/main" id="{2F7695B6-7DC5-174F-80FE-C5101B50E4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15078704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21</a:t>
            </a:r>
            <a:r>
              <a:rPr lang="en-US" sz="4400" baseline="30000" dirty="0">
                <a:solidFill>
                  <a:srgbClr val="8FC745"/>
                </a:solidFill>
                <a:latin typeface="Futura Medium" charset="0"/>
                <a:ea typeface="Futura Medium" charset="0"/>
                <a:cs typeface="Futura Medium" charset="0"/>
              </a:rPr>
              <a:t>st</a:t>
            </a:r>
            <a:r>
              <a:rPr lang="en-US" sz="4400" dirty="0">
                <a:solidFill>
                  <a:srgbClr val="8FC745"/>
                </a:solidFill>
                <a:latin typeface="Futura Medium" charset="0"/>
                <a:ea typeface="Futura Medium" charset="0"/>
                <a:cs typeface="Futura Medium" charset="0"/>
              </a:rPr>
              <a:t> century challenges to discipleship</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529375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Consumerism</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Shift from a culture based on production to a culture based on consumption </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Active process to create pleasure and meaning as a new source in finding one’s personal identity through a personal experience with the product</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Core value: personal choice</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Spiritual dimension</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Result: ”hummingbird” Christianity</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Personal choices are above God’s purposes</a:t>
            </a:r>
          </a:p>
        </p:txBody>
      </p:sp>
      <p:pic>
        <p:nvPicPr>
          <p:cNvPr id="6" name="Picture 5">
            <a:extLst>
              <a:ext uri="{FF2B5EF4-FFF2-40B4-BE49-F238E27FC236}">
                <a16:creationId xmlns:a16="http://schemas.microsoft.com/office/drawing/2014/main" id="{473493B1-4F98-CD47-806F-244BF56BF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50539195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left)">
                                      <p:cBhvr>
                                        <p:cTn id="3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21</a:t>
            </a:r>
            <a:r>
              <a:rPr lang="en-US" sz="4400" baseline="30000" dirty="0">
                <a:solidFill>
                  <a:srgbClr val="8FC745"/>
                </a:solidFill>
                <a:latin typeface="Futura Medium" charset="0"/>
                <a:ea typeface="Futura Medium" charset="0"/>
                <a:cs typeface="Futura Medium" charset="0"/>
              </a:rPr>
              <a:t>st</a:t>
            </a:r>
            <a:r>
              <a:rPr lang="en-US" sz="4400" dirty="0">
                <a:solidFill>
                  <a:srgbClr val="8FC745"/>
                </a:solidFill>
                <a:latin typeface="Futura Medium" charset="0"/>
                <a:ea typeface="Futura Medium" charset="0"/>
                <a:cs typeface="Futura Medium" charset="0"/>
              </a:rPr>
              <a:t> century challenges to discipleship</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207851" cy="529375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Religious pluralism</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Diversity in urban contexts</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People try to fulfill their spiritual needs through any kind of “religion” and/or spiritual development</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Result: postmodern secularization of religion</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Many are not willing to believe in what they do not appreciate</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Openness to any type of spiritual experiences</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The Christian call: to follow the only Way, the True Master (John 14:6; Luke 9:23). </a:t>
            </a:r>
          </a:p>
        </p:txBody>
      </p:sp>
      <p:pic>
        <p:nvPicPr>
          <p:cNvPr id="6" name="Picture 5">
            <a:extLst>
              <a:ext uri="{FF2B5EF4-FFF2-40B4-BE49-F238E27FC236}">
                <a16:creationId xmlns:a16="http://schemas.microsoft.com/office/drawing/2014/main" id="{7699E80B-44EC-914A-BDD6-362D840286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4998064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wipe(left)">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wipe(left)">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wipe(left)">
                                      <p:cBhvr>
                                        <p:cTn id="32"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a choice</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18852235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21</a:t>
            </a:r>
            <a:r>
              <a:rPr lang="en-US" sz="4400" baseline="30000" dirty="0">
                <a:solidFill>
                  <a:srgbClr val="8FC745"/>
                </a:solidFill>
                <a:latin typeface="Futura Medium" charset="0"/>
                <a:ea typeface="Futura Medium" charset="0"/>
                <a:cs typeface="Futura Medium" charset="0"/>
              </a:rPr>
              <a:t>st</a:t>
            </a:r>
            <a:r>
              <a:rPr lang="en-US" sz="4400" dirty="0">
                <a:solidFill>
                  <a:srgbClr val="8FC745"/>
                </a:solidFill>
                <a:latin typeface="Futura Medium" charset="0"/>
                <a:ea typeface="Futura Medium" charset="0"/>
                <a:cs typeface="Futura Medium" charset="0"/>
              </a:rPr>
              <a:t> century opportunities to discipleship</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338554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Search for real spiritual experiences</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It has its own contours </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They may be looking for spiritual experiences but the last place they expect this to happen is the church!</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Experiential spirituality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Authentic spirituality</a:t>
            </a:r>
          </a:p>
        </p:txBody>
      </p:sp>
      <p:pic>
        <p:nvPicPr>
          <p:cNvPr id="6" name="Picture 5">
            <a:extLst>
              <a:ext uri="{FF2B5EF4-FFF2-40B4-BE49-F238E27FC236}">
                <a16:creationId xmlns:a16="http://schemas.microsoft.com/office/drawing/2014/main" id="{68AE81A6-26E5-2241-86F2-DC4D5593E9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05148926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21</a:t>
            </a:r>
            <a:r>
              <a:rPr lang="en-US" sz="4400" baseline="30000" dirty="0">
                <a:solidFill>
                  <a:srgbClr val="8FC745"/>
                </a:solidFill>
                <a:latin typeface="Futura Medium" charset="0"/>
                <a:ea typeface="Futura Medium" charset="0"/>
                <a:cs typeface="Futura Medium" charset="0"/>
              </a:rPr>
              <a:t>st</a:t>
            </a:r>
            <a:r>
              <a:rPr lang="en-US" sz="4400" dirty="0">
                <a:solidFill>
                  <a:srgbClr val="8FC745"/>
                </a:solidFill>
                <a:latin typeface="Futura Medium" charset="0"/>
                <a:ea typeface="Futura Medium" charset="0"/>
                <a:cs typeface="Futura Medium" charset="0"/>
              </a:rPr>
              <a:t> century opportunities to discipleship</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357020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Search for real community experiences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The importance of meaningful relationships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Fear of exclusion, loneliness </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Social Media revolution and its implications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Many are looking for a community to belong to, before they find a message to believe in. </a:t>
            </a:r>
          </a:p>
        </p:txBody>
      </p:sp>
      <p:pic>
        <p:nvPicPr>
          <p:cNvPr id="6" name="Picture 5">
            <a:extLst>
              <a:ext uri="{FF2B5EF4-FFF2-40B4-BE49-F238E27FC236}">
                <a16:creationId xmlns:a16="http://schemas.microsoft.com/office/drawing/2014/main" id="{AD93D27F-17BF-6043-B466-E0919B2D0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02528007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2215991"/>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transforming discipleship</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11481473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meaning of discipleship</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3570208"/>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today is a concept much broader than what it was in the past.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Result of the integration of three movements: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Classical discipleship</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Biblical spirituality</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Relational discipleship</a:t>
            </a:r>
          </a:p>
        </p:txBody>
      </p:sp>
      <p:pic>
        <p:nvPicPr>
          <p:cNvPr id="6" name="Picture 5">
            <a:extLst>
              <a:ext uri="{FF2B5EF4-FFF2-40B4-BE49-F238E27FC236}">
                <a16:creationId xmlns:a16="http://schemas.microsoft.com/office/drawing/2014/main" id="{4D4EBE1F-9563-EB46-9262-BE3851EC8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00580041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following the Master</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1785104"/>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Christ taught us that having faith means to follow.</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first test of faith.</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the basic presupposition of discipleship.</a:t>
            </a:r>
          </a:p>
        </p:txBody>
      </p:sp>
      <p:pic>
        <p:nvPicPr>
          <p:cNvPr id="6" name="Picture 5">
            <a:extLst>
              <a:ext uri="{FF2B5EF4-FFF2-40B4-BE49-F238E27FC236}">
                <a16:creationId xmlns:a16="http://schemas.microsoft.com/office/drawing/2014/main" id="{AD3D34A6-6B9E-BD43-ABAD-5CC9FBF197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71759962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78721"/>
          </a:xfrm>
          <a:prstGeom prst="rect">
            <a:avLst/>
          </a:prstGeom>
          <a:noFill/>
        </p:spPr>
        <p:txBody>
          <a:bodyPr wrap="square" lIns="0" tIns="0" rIns="0" bIns="0" rtlCol="0">
            <a:spAutoFit/>
          </a:bodyPr>
          <a:lstStyle/>
          <a:p>
            <a:pPr>
              <a:lnSpc>
                <a:spcPct val="80000"/>
              </a:lnSpc>
            </a:pPr>
            <a:r>
              <a:rPr lang="en-US" sz="3888" dirty="0">
                <a:solidFill>
                  <a:srgbClr val="8FC745"/>
                </a:solidFill>
                <a:latin typeface="Futura Medium" charset="0"/>
                <a:ea typeface="Futura Medium" charset="0"/>
                <a:cs typeface="Futura Medium" charset="0"/>
              </a:rPr>
              <a:t>Luke 9:23</a:t>
            </a:r>
          </a:p>
        </p:txBody>
      </p:sp>
      <p:sp>
        <p:nvSpPr>
          <p:cNvPr id="13" name="TextBox 12"/>
          <p:cNvSpPr txBox="1"/>
          <p:nvPr/>
        </p:nvSpPr>
        <p:spPr>
          <a:xfrm>
            <a:off x="3538515" y="2929608"/>
            <a:ext cx="8468875" cy="2662332"/>
          </a:xfrm>
          <a:prstGeom prst="rect">
            <a:avLst/>
          </a:prstGeom>
          <a:noFill/>
        </p:spPr>
        <p:txBody>
          <a:bodyPr wrap="square" lIns="0" tIns="0" rIns="98755" bIns="0" rtlCol="0">
            <a:spAutoFit/>
          </a:bodyPr>
          <a:lstStyle/>
          <a:p>
            <a:pPr>
              <a:lnSpc>
                <a:spcPct val="150000"/>
              </a:lnSpc>
            </a:pPr>
            <a:r>
              <a:rPr lang="en-US" sz="4000" dirty="0">
                <a:solidFill>
                  <a:schemeClr val="tx1">
                    <a:alpha val="60000"/>
                  </a:schemeClr>
                </a:solidFill>
                <a:latin typeface="Futura Book" charset="0"/>
                <a:ea typeface="Futura Book" charset="0"/>
                <a:cs typeface="Futura Book" charset="0"/>
              </a:rPr>
              <a:t>“If anyone desires to come after Me, let him deny himself, and take up his cross daily, and follow Me.”</a:t>
            </a:r>
          </a:p>
        </p:txBody>
      </p:sp>
      <p:cxnSp>
        <p:nvCxnSpPr>
          <p:cNvPr id="14" name="Straight Connector 13"/>
          <p:cNvCxnSpPr/>
          <p:nvPr/>
        </p:nvCxnSpPr>
        <p:spPr>
          <a:xfrm>
            <a:off x="3538513" y="2730157"/>
            <a:ext cx="4124858"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id="{CA6D39D6-8070-994C-A933-4FAC93954F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348389736"/>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3"/>
            <a:ext cx="8687017" cy="532742"/>
          </a:xfrm>
        </p:spPr>
        <p:txBody>
          <a:bodyPr>
            <a:noAutofit/>
          </a:bodyPr>
          <a:lstStyle/>
          <a:p>
            <a:r>
              <a:rPr lang="en-US" sz="4400" dirty="0">
                <a:solidFill>
                  <a:srgbClr val="8FC745"/>
                </a:solidFill>
                <a:latin typeface="Futura Medium" charset="0"/>
                <a:ea typeface="Futura Medium" charset="0"/>
                <a:cs typeface="Futura Medium" charset="0"/>
              </a:rPr>
              <a:t>Why is there so much resistance?</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4370427"/>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Submission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Vulnerability</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Effort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Commitment</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Discipline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Obedience</a:t>
            </a:r>
          </a:p>
        </p:txBody>
      </p:sp>
      <p:pic>
        <p:nvPicPr>
          <p:cNvPr id="6" name="Picture 5">
            <a:extLst>
              <a:ext uri="{FF2B5EF4-FFF2-40B4-BE49-F238E27FC236}">
                <a16:creationId xmlns:a16="http://schemas.microsoft.com/office/drawing/2014/main" id="{7FE5B358-F8FD-CE42-9300-481A194ADF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87842455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left)">
                                      <p:cBhvr>
                                        <p:cTn id="3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conclusions…</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37328493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two paths of discipleship</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4216539"/>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 process in developing knowledge (Greco-Roman approach)</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Intellectual, philosophical understanding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Cognitive exchange of ideas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A process in following a Master (Jewish approach)</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to become “like” the master </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Transformational process</a:t>
            </a:r>
          </a:p>
        </p:txBody>
      </p:sp>
      <p:pic>
        <p:nvPicPr>
          <p:cNvPr id="6" name="Picture 5">
            <a:extLst>
              <a:ext uri="{FF2B5EF4-FFF2-40B4-BE49-F238E27FC236}">
                <a16:creationId xmlns:a16="http://schemas.microsoft.com/office/drawing/2014/main" id="{C66CDBE4-10E2-B34E-8A44-E2AD5054E3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51497643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two paths of discipleship</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3754874"/>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as church, in general terms, still place considerable emphasis on the Western, Greek-based intellectual/cognitive aspect of discipleship. </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This is not wrong, but it is not enough.</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Discipleship needs to have a deeper understanding and practice, especially when we are focusing millennial generations</a:t>
            </a:r>
          </a:p>
        </p:txBody>
      </p:sp>
      <p:pic>
        <p:nvPicPr>
          <p:cNvPr id="6" name="Picture 5">
            <a:extLst>
              <a:ext uri="{FF2B5EF4-FFF2-40B4-BE49-F238E27FC236}">
                <a16:creationId xmlns:a16="http://schemas.microsoft.com/office/drawing/2014/main" id="{14A05259-F682-7A45-879F-E95FA7D133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31349397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46745" y="1660043"/>
            <a:ext cx="4868212" cy="1005403"/>
          </a:xfrm>
          <a:prstGeom prst="rect">
            <a:avLst/>
          </a:prstGeom>
          <a:noFill/>
        </p:spPr>
        <p:txBody>
          <a:bodyPr wrap="square" lIns="0" tIns="0" rIns="0" bIns="0" rtlCol="0">
            <a:spAutoFit/>
          </a:bodyPr>
          <a:lstStyle/>
          <a:p>
            <a:pPr>
              <a:lnSpc>
                <a:spcPct val="80000"/>
              </a:lnSpc>
            </a:pPr>
            <a:r>
              <a:rPr lang="en-US" sz="4000" dirty="0">
                <a:solidFill>
                  <a:srgbClr val="8FC745"/>
                </a:solidFill>
                <a:latin typeface="Futura Medium" charset="0"/>
                <a:ea typeface="Futura Medium" charset="0"/>
                <a:cs typeface="Futura Medium" charset="0"/>
              </a:rPr>
              <a:t>discipleship:         the original purpose</a:t>
            </a:r>
          </a:p>
        </p:txBody>
      </p:sp>
      <p:sp>
        <p:nvSpPr>
          <p:cNvPr id="22" name="TextBox 21"/>
          <p:cNvSpPr txBox="1"/>
          <p:nvPr/>
        </p:nvSpPr>
        <p:spPr>
          <a:xfrm>
            <a:off x="2246745" y="3127856"/>
            <a:ext cx="5445826" cy="406265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“Come follow me . . . and I will make you fishers of men” (Matt 4:19 NIV).</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Life transforming journey</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Very intentional and purposeful process</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Pattern for “discipleship”</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“Follow me . . .”</a:t>
            </a:r>
          </a:p>
        </p:txBody>
      </p:sp>
      <p:cxnSp>
        <p:nvCxnSpPr>
          <p:cNvPr id="23" name="Straight Connector 22"/>
          <p:cNvCxnSpPr/>
          <p:nvPr/>
        </p:nvCxnSpPr>
        <p:spPr>
          <a:xfrm>
            <a:off x="2246742" y="2952864"/>
            <a:ext cx="5257143"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0686" y="1433977"/>
            <a:ext cx="906325" cy="82030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042400" y="0"/>
            <a:ext cx="5588000" cy="8229600"/>
          </a:xfrm>
          <a:prstGeom prst="rect">
            <a:avLst/>
          </a:prstGeom>
        </p:spPr>
      </p:pic>
      <p:sp>
        <p:nvSpPr>
          <p:cNvPr id="27" name="Rectangle 26"/>
          <p:cNvSpPr/>
          <p:nvPr/>
        </p:nvSpPr>
        <p:spPr>
          <a:xfrm>
            <a:off x="9042400" y="2"/>
            <a:ext cx="5588000" cy="8243169"/>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Tree>
    <p:extLst>
      <p:ext uri="{BB962C8B-B14F-4D97-AF65-F5344CB8AC3E}">
        <p14:creationId xmlns:p14="http://schemas.microsoft.com/office/powerpoint/2010/main" val="70053873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wipe(left)">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wipe(left)">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Effect transition="in" filter="wipe(left)">
                                      <p:cBhvr>
                                        <p:cTn id="17" dur="500"/>
                                        <p:tgtEl>
                                          <p:spTgt spid="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2">
                                            <p:txEl>
                                              <p:pRg st="3" end="3"/>
                                            </p:txEl>
                                          </p:spTgt>
                                        </p:tgtEl>
                                        <p:attrNameLst>
                                          <p:attrName>style.visibility</p:attrName>
                                        </p:attrNameLst>
                                      </p:cBhvr>
                                      <p:to>
                                        <p:strVal val="visible"/>
                                      </p:to>
                                    </p:set>
                                    <p:animEffect transition="in" filter="wipe(left)">
                                      <p:cBhvr>
                                        <p:cTn id="22" dur="500"/>
                                        <p:tgtEl>
                                          <p:spTgt spid="2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xEl>
                                              <p:pRg st="4" end="4"/>
                                            </p:txEl>
                                          </p:spTgt>
                                        </p:tgtEl>
                                        <p:attrNameLst>
                                          <p:attrName>style.visibility</p:attrName>
                                        </p:attrNameLst>
                                      </p:cBhvr>
                                      <p:to>
                                        <p:strVal val="visible"/>
                                      </p:to>
                                    </p:set>
                                    <p:animEffect transition="in" filter="wipe(left)">
                                      <p:cBhvr>
                                        <p:cTn id="27" dur="500"/>
                                        <p:tgtEl>
                                          <p:spTgt spid="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challenges and opportunities</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10771849" cy="3600986"/>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Looking at the consumeristic and pluralistic realities cherished and nurtured by Post-Christian contexts, accepting God’s call has to be more than just intellectually accepting doctrinal instruction. </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We need more than numerical growth, we need more than church members, we need real disciples who have accepted the invitation: “Come follow me…” </a:t>
            </a:r>
          </a:p>
        </p:txBody>
      </p:sp>
      <p:pic>
        <p:nvPicPr>
          <p:cNvPr id="6" name="Picture 5">
            <a:extLst>
              <a:ext uri="{FF2B5EF4-FFF2-40B4-BE49-F238E27FC236}">
                <a16:creationId xmlns:a16="http://schemas.microsoft.com/office/drawing/2014/main" id="{3937029B-4F6D-CF40-AF38-C2B1914CEC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344827286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83189" y="822644"/>
            <a:ext cx="10239440" cy="6491836"/>
            <a:chOff x="2502630" y="1219200"/>
            <a:chExt cx="9400558" cy="5959982"/>
          </a:xfrm>
        </p:grpSpPr>
        <p:pic>
          <p:nvPicPr>
            <p:cNvPr id="11" name="Picture Placeholder 5"/>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2510957" y="1219200"/>
              <a:ext cx="4646147" cy="2938078"/>
            </a:xfrm>
            <a:prstGeom prst="rect">
              <a:avLst/>
            </a:prstGeom>
          </p:spPr>
        </p:pic>
        <p:pic>
          <p:nvPicPr>
            <p:cNvPr id="12" name="Picture Placeholder 6"/>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flipH="1">
              <a:off x="2510957" y="4232857"/>
              <a:ext cx="4646147" cy="2938078"/>
            </a:xfrm>
            <a:prstGeom prst="rect">
              <a:avLst/>
            </a:prstGeom>
          </p:spPr>
        </p:pic>
        <p:pic>
          <p:nvPicPr>
            <p:cNvPr id="13" name="Picture Placeholder 7"/>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7257041" y="1219200"/>
              <a:ext cx="4646147" cy="2938078"/>
            </a:xfrm>
            <a:prstGeom prst="rect">
              <a:avLst/>
            </a:prstGeom>
          </p:spPr>
        </p:pic>
        <p:pic>
          <p:nvPicPr>
            <p:cNvPr id="14" name="Picture Placeholder 8"/>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7257041" y="4241104"/>
              <a:ext cx="4646147" cy="2938078"/>
            </a:xfrm>
            <a:prstGeom prst="rect">
              <a:avLst/>
            </a:prstGeom>
          </p:spPr>
        </p:pic>
        <p:sp>
          <p:nvSpPr>
            <p:cNvPr id="20" name="Rectangle 19"/>
            <p:cNvSpPr/>
            <p:nvPr/>
          </p:nvSpPr>
          <p:spPr>
            <a:xfrm>
              <a:off x="2502630" y="1219200"/>
              <a:ext cx="4662801"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1" name="Rectangle 20"/>
            <p:cNvSpPr/>
            <p:nvPr/>
          </p:nvSpPr>
          <p:spPr>
            <a:xfrm>
              <a:off x="7261875" y="1219200"/>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2" name="Rectangle 21"/>
            <p:cNvSpPr/>
            <p:nvPr/>
          </p:nvSpPr>
          <p:spPr>
            <a:xfrm>
              <a:off x="2515791" y="4232857"/>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23" name="Rectangle 22"/>
            <p:cNvSpPr/>
            <p:nvPr/>
          </p:nvSpPr>
          <p:spPr>
            <a:xfrm>
              <a:off x="7261875" y="4241104"/>
              <a:ext cx="4636478" cy="2938078"/>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grpSp>
      <p:grpSp>
        <p:nvGrpSpPr>
          <p:cNvPr id="25" name="Group 24"/>
          <p:cNvGrpSpPr/>
          <p:nvPr/>
        </p:nvGrpSpPr>
        <p:grpSpPr>
          <a:xfrm>
            <a:off x="4242944" y="2453480"/>
            <a:ext cx="5888309" cy="3236033"/>
            <a:chOff x="2418745" y="2539389"/>
            <a:chExt cx="4159622" cy="2286000"/>
          </a:xfrm>
        </p:grpSpPr>
        <p:sp>
          <p:nvSpPr>
            <p:cNvPr id="7" name="Rectangle 6"/>
            <p:cNvSpPr/>
            <p:nvPr/>
          </p:nvSpPr>
          <p:spPr>
            <a:xfrm>
              <a:off x="2418745" y="2539389"/>
              <a:ext cx="4159622" cy="2286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8" name="TextBox 7"/>
            <p:cNvSpPr txBox="1"/>
            <p:nvPr/>
          </p:nvSpPr>
          <p:spPr>
            <a:xfrm>
              <a:off x="2859599" y="3478283"/>
              <a:ext cx="3277496" cy="417492"/>
            </a:xfrm>
            <a:prstGeom prst="rect">
              <a:avLst/>
            </a:prstGeom>
            <a:noFill/>
          </p:spPr>
          <p:txBody>
            <a:bodyPr wrap="square" lIns="0" tIns="0" rIns="0" bIns="0" rtlCol="0">
              <a:spAutoFit/>
            </a:bodyPr>
            <a:lstStyle/>
            <a:p>
              <a:pPr algn="ctr">
                <a:lnSpc>
                  <a:spcPct val="80000"/>
                </a:lnSpc>
              </a:pPr>
              <a:r>
                <a:rPr lang="en-US" sz="4800" spc="216" dirty="0">
                  <a:solidFill>
                    <a:srgbClr val="8FC745"/>
                  </a:solidFill>
                  <a:latin typeface="Futura Medium" charset="0"/>
                  <a:ea typeface="Futura Medium" charset="0"/>
                  <a:cs typeface="Futura Medium" charset="0"/>
                </a:rPr>
                <a:t>THANK YOU!</a:t>
              </a:r>
              <a:endParaRPr lang="en-US" sz="4800" spc="216" dirty="0">
                <a:solidFill>
                  <a:schemeClr val="tx1">
                    <a:lumMod val="50000"/>
                    <a:lumOff val="50000"/>
                  </a:schemeClr>
                </a:solidFill>
                <a:latin typeface="Futura Medium" charset="0"/>
                <a:ea typeface="Futura Medium" charset="0"/>
                <a:cs typeface="Futura Medium" charset="0"/>
              </a:endParaRPr>
            </a:p>
          </p:txBody>
        </p:sp>
      </p:grpSp>
      <p:pic>
        <p:nvPicPr>
          <p:cNvPr id="15" name="Picture 14">
            <a:extLst>
              <a:ext uri="{FF2B5EF4-FFF2-40B4-BE49-F238E27FC236}">
                <a16:creationId xmlns:a16="http://schemas.microsoft.com/office/drawing/2014/main" id="{991F414C-A4DA-6949-8DF2-2FFE21E1E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28607" y="7102340"/>
            <a:ext cx="1433855" cy="812518"/>
          </a:xfrm>
          <a:prstGeom prst="rect">
            <a:avLst/>
          </a:prstGeom>
        </p:spPr>
      </p:pic>
    </p:spTree>
    <p:extLst>
      <p:ext uri="{BB962C8B-B14F-4D97-AF65-F5344CB8AC3E}">
        <p14:creationId xmlns:p14="http://schemas.microsoft.com/office/powerpoint/2010/main" val="4062443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1107996"/>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group discussion</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42080410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group discussion questions: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19" y="2362984"/>
            <a:ext cx="9256381" cy="310854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How can we move from a cognitive/intellectual focused discipleship to a transformational experience?</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What can you practically do to make discipleship a real experience in your own context (personal, family, church, job)?</a:t>
            </a:r>
          </a:p>
        </p:txBody>
      </p:sp>
      <p:pic>
        <p:nvPicPr>
          <p:cNvPr id="6" name="Picture 5">
            <a:extLst>
              <a:ext uri="{FF2B5EF4-FFF2-40B4-BE49-F238E27FC236}">
                <a16:creationId xmlns:a16="http://schemas.microsoft.com/office/drawing/2014/main" id="{3937029B-4F6D-CF40-AF38-C2B1914CEC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9105070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46745" y="1660043"/>
            <a:ext cx="4868212" cy="512961"/>
          </a:xfrm>
          <a:prstGeom prst="rect">
            <a:avLst/>
          </a:prstGeom>
          <a:noFill/>
        </p:spPr>
        <p:txBody>
          <a:bodyPr wrap="square" lIns="0" tIns="0" rIns="0" bIns="0" rtlCol="0">
            <a:spAutoFit/>
          </a:bodyPr>
          <a:lstStyle/>
          <a:p>
            <a:pPr>
              <a:lnSpc>
                <a:spcPct val="80000"/>
              </a:lnSpc>
            </a:pPr>
            <a:r>
              <a:rPr lang="en-US" sz="4000" dirty="0">
                <a:solidFill>
                  <a:srgbClr val="8FC745"/>
                </a:solidFill>
                <a:latin typeface="Futura Medium" charset="0"/>
                <a:ea typeface="Futura Medium" charset="0"/>
                <a:cs typeface="Futura Medium" charset="0"/>
              </a:rPr>
              <a:t>today’s reality</a:t>
            </a:r>
          </a:p>
        </p:txBody>
      </p:sp>
      <p:sp>
        <p:nvSpPr>
          <p:cNvPr id="22" name="TextBox 21"/>
          <p:cNvSpPr txBox="1"/>
          <p:nvPr/>
        </p:nvSpPr>
        <p:spPr>
          <a:xfrm>
            <a:off x="2246745" y="3127856"/>
            <a:ext cx="5445826" cy="3785652"/>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Brief orientation/training</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Doctrinal teachings</a:t>
            </a:r>
          </a:p>
          <a:p>
            <a:pPr marL="901690" lvl="1"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Denomination beliefs</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Baptism</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Automatic assimilation in the body?</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Devoted disciples?</a:t>
            </a:r>
          </a:p>
        </p:txBody>
      </p:sp>
      <p:cxnSp>
        <p:nvCxnSpPr>
          <p:cNvPr id="23" name="Straight Connector 22"/>
          <p:cNvCxnSpPr/>
          <p:nvPr/>
        </p:nvCxnSpPr>
        <p:spPr>
          <a:xfrm>
            <a:off x="2246742" y="2952864"/>
            <a:ext cx="5257143"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0686" y="1433977"/>
            <a:ext cx="906325" cy="82030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042400" y="0"/>
            <a:ext cx="5588000" cy="8229600"/>
          </a:xfrm>
          <a:prstGeom prst="rect">
            <a:avLst/>
          </a:prstGeom>
        </p:spPr>
      </p:pic>
      <p:sp>
        <p:nvSpPr>
          <p:cNvPr id="27" name="Rectangle 26"/>
          <p:cNvSpPr/>
          <p:nvPr/>
        </p:nvSpPr>
        <p:spPr>
          <a:xfrm>
            <a:off x="9042400" y="2"/>
            <a:ext cx="5588000" cy="8243169"/>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Tree>
    <p:extLst>
      <p:ext uri="{BB962C8B-B14F-4D97-AF65-F5344CB8AC3E}">
        <p14:creationId xmlns:p14="http://schemas.microsoft.com/office/powerpoint/2010/main" val="109097955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wipe(left)">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wipe(left)">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Effect transition="in" filter="wipe(left)">
                                      <p:cBhvr>
                                        <p:cTn id="17" dur="500"/>
                                        <p:tgtEl>
                                          <p:spTgt spid="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2">
                                            <p:txEl>
                                              <p:pRg st="3" end="3"/>
                                            </p:txEl>
                                          </p:spTgt>
                                        </p:tgtEl>
                                        <p:attrNameLst>
                                          <p:attrName>style.visibility</p:attrName>
                                        </p:attrNameLst>
                                      </p:cBhvr>
                                      <p:to>
                                        <p:strVal val="visible"/>
                                      </p:to>
                                    </p:set>
                                    <p:animEffect transition="in" filter="wipe(left)">
                                      <p:cBhvr>
                                        <p:cTn id="22" dur="500"/>
                                        <p:tgtEl>
                                          <p:spTgt spid="2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xEl>
                                              <p:pRg st="4" end="4"/>
                                            </p:txEl>
                                          </p:spTgt>
                                        </p:tgtEl>
                                        <p:attrNameLst>
                                          <p:attrName>style.visibility</p:attrName>
                                        </p:attrNameLst>
                                      </p:cBhvr>
                                      <p:to>
                                        <p:strVal val="visible"/>
                                      </p:to>
                                    </p:set>
                                    <p:animEffect transition="in" filter="wipe(left)">
                                      <p:cBhvr>
                                        <p:cTn id="27" dur="500"/>
                                        <p:tgtEl>
                                          <p:spTgt spid="2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2">
                                            <p:txEl>
                                              <p:pRg st="5" end="5"/>
                                            </p:txEl>
                                          </p:spTgt>
                                        </p:tgtEl>
                                        <p:attrNameLst>
                                          <p:attrName>style.visibility</p:attrName>
                                        </p:attrNameLst>
                                      </p:cBhvr>
                                      <p:to>
                                        <p:strVal val="visible"/>
                                      </p:to>
                                    </p:set>
                                    <p:animEffect transition="in" filter="wipe(left)">
                                      <p:cBhvr>
                                        <p:cTn id="32" dur="500"/>
                                        <p:tgtEl>
                                          <p:spTgt spid="2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46745" y="1660043"/>
            <a:ext cx="4868212" cy="512961"/>
          </a:xfrm>
          <a:prstGeom prst="rect">
            <a:avLst/>
          </a:prstGeom>
          <a:noFill/>
        </p:spPr>
        <p:txBody>
          <a:bodyPr wrap="square" lIns="0" tIns="0" rIns="0" bIns="0" rtlCol="0">
            <a:spAutoFit/>
          </a:bodyPr>
          <a:lstStyle/>
          <a:p>
            <a:pPr>
              <a:lnSpc>
                <a:spcPct val="80000"/>
              </a:lnSpc>
            </a:pPr>
            <a:r>
              <a:rPr lang="en-US" sz="4000" dirty="0">
                <a:solidFill>
                  <a:srgbClr val="8FC745"/>
                </a:solidFill>
                <a:latin typeface="Futura Medium" charset="0"/>
                <a:ea typeface="Futura Medium" charset="0"/>
                <a:cs typeface="Futura Medium" charset="0"/>
              </a:rPr>
              <a:t>results</a:t>
            </a:r>
            <a:r>
              <a:rPr lang="mr-IN" sz="4000" dirty="0">
                <a:solidFill>
                  <a:srgbClr val="8FC745"/>
                </a:solidFill>
                <a:latin typeface="Futura Medium" charset="0"/>
                <a:ea typeface="Futura Medium" charset="0"/>
                <a:cs typeface="Futura Medium" charset="0"/>
              </a:rPr>
              <a:t>…</a:t>
            </a:r>
            <a:endParaRPr lang="en-US" sz="4000" dirty="0">
              <a:solidFill>
                <a:srgbClr val="8FC745"/>
              </a:solidFill>
              <a:latin typeface="Futura Medium" charset="0"/>
              <a:ea typeface="Futura Medium" charset="0"/>
              <a:cs typeface="Futura Medium" charset="0"/>
            </a:endParaRPr>
          </a:p>
        </p:txBody>
      </p:sp>
      <p:sp>
        <p:nvSpPr>
          <p:cNvPr id="22" name="TextBox 21"/>
          <p:cNvSpPr txBox="1"/>
          <p:nvPr/>
        </p:nvSpPr>
        <p:spPr>
          <a:xfrm>
            <a:off x="2246745" y="3127856"/>
            <a:ext cx="5445826" cy="4062651"/>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Names on church books</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Regular “customers” looking for a “religious product”</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Very few committed, passionate followers of Christ</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Focus remains on personal choices</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Religious routine</a:t>
            </a:r>
          </a:p>
        </p:txBody>
      </p:sp>
      <p:cxnSp>
        <p:nvCxnSpPr>
          <p:cNvPr id="23" name="Straight Connector 22"/>
          <p:cNvCxnSpPr/>
          <p:nvPr/>
        </p:nvCxnSpPr>
        <p:spPr>
          <a:xfrm>
            <a:off x="2246742" y="2952864"/>
            <a:ext cx="5257143"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0686" y="1433977"/>
            <a:ext cx="906325" cy="82030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042400" y="0"/>
            <a:ext cx="5588000" cy="8229600"/>
          </a:xfrm>
          <a:prstGeom prst="rect">
            <a:avLst/>
          </a:prstGeom>
        </p:spPr>
      </p:pic>
      <p:sp>
        <p:nvSpPr>
          <p:cNvPr id="27" name="Rectangle 26"/>
          <p:cNvSpPr/>
          <p:nvPr/>
        </p:nvSpPr>
        <p:spPr>
          <a:xfrm>
            <a:off x="9042400" y="2"/>
            <a:ext cx="5588000" cy="8243169"/>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Tree>
    <p:extLst>
      <p:ext uri="{BB962C8B-B14F-4D97-AF65-F5344CB8AC3E}">
        <p14:creationId xmlns:p14="http://schemas.microsoft.com/office/powerpoint/2010/main" val="163636324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wipe(left)">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wipe(left)">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Effect transition="in" filter="wipe(left)">
                                      <p:cBhvr>
                                        <p:cTn id="17" dur="500"/>
                                        <p:tgtEl>
                                          <p:spTgt spid="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2">
                                            <p:txEl>
                                              <p:pRg st="3" end="3"/>
                                            </p:txEl>
                                          </p:spTgt>
                                        </p:tgtEl>
                                        <p:attrNameLst>
                                          <p:attrName>style.visibility</p:attrName>
                                        </p:attrNameLst>
                                      </p:cBhvr>
                                      <p:to>
                                        <p:strVal val="visible"/>
                                      </p:to>
                                    </p:set>
                                    <p:animEffect transition="in" filter="wipe(left)">
                                      <p:cBhvr>
                                        <p:cTn id="22" dur="500"/>
                                        <p:tgtEl>
                                          <p:spTgt spid="2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2">
                                            <p:txEl>
                                              <p:pRg st="4" end="4"/>
                                            </p:txEl>
                                          </p:spTgt>
                                        </p:tgtEl>
                                        <p:attrNameLst>
                                          <p:attrName>style.visibility</p:attrName>
                                        </p:attrNameLst>
                                      </p:cBhvr>
                                      <p:to>
                                        <p:strVal val="visible"/>
                                      </p:to>
                                    </p:set>
                                    <p:animEffect transition="in" filter="wipe(left)">
                                      <p:cBhvr>
                                        <p:cTn id="27" dur="500"/>
                                        <p:tgtEl>
                                          <p:spTgt spid="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2246745" y="1660043"/>
            <a:ext cx="5445826" cy="512961"/>
          </a:xfrm>
          <a:prstGeom prst="rect">
            <a:avLst/>
          </a:prstGeom>
          <a:noFill/>
        </p:spPr>
        <p:txBody>
          <a:bodyPr wrap="square" lIns="0" tIns="0" rIns="0" bIns="0" rtlCol="0">
            <a:spAutoFit/>
          </a:bodyPr>
          <a:lstStyle/>
          <a:p>
            <a:pPr>
              <a:lnSpc>
                <a:spcPct val="80000"/>
              </a:lnSpc>
            </a:pPr>
            <a:r>
              <a:rPr lang="en-US" sz="4000" dirty="0">
                <a:solidFill>
                  <a:srgbClr val="8FC745"/>
                </a:solidFill>
                <a:latin typeface="Futura Medium" charset="0"/>
                <a:ea typeface="Futura Medium" charset="0"/>
                <a:cs typeface="Futura Medium" charset="0"/>
              </a:rPr>
              <a:t>w</a:t>
            </a:r>
            <a:r>
              <a:rPr lang="x-none" sz="4000" dirty="0">
                <a:solidFill>
                  <a:srgbClr val="8FC745"/>
                </a:solidFill>
                <a:latin typeface="Futura Medium" charset="0"/>
                <a:ea typeface="Futura Medium" charset="0"/>
                <a:cs typeface="Futura Medium" charset="0"/>
              </a:rPr>
              <a:t>hat are we missing?</a:t>
            </a:r>
            <a:endParaRPr lang="en-US" sz="4000" dirty="0">
              <a:solidFill>
                <a:srgbClr val="8FC745"/>
              </a:solidFill>
              <a:latin typeface="Futura Medium" charset="0"/>
              <a:ea typeface="Futura Medium" charset="0"/>
              <a:cs typeface="Futura Medium" charset="0"/>
            </a:endParaRPr>
          </a:p>
        </p:txBody>
      </p:sp>
      <p:sp>
        <p:nvSpPr>
          <p:cNvPr id="22" name="TextBox 21"/>
          <p:cNvSpPr txBox="1"/>
          <p:nvPr/>
        </p:nvSpPr>
        <p:spPr>
          <a:xfrm>
            <a:off x="2246744" y="3127856"/>
            <a:ext cx="5892881" cy="3908763"/>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Membership </a:t>
            </a:r>
            <a:r>
              <a:rPr lang="en-US" sz="2800" dirty="0" err="1">
                <a:solidFill>
                  <a:schemeClr val="tx1">
                    <a:alpha val="60000"/>
                  </a:schemeClr>
                </a:solidFill>
                <a:latin typeface="Futura Book" charset="0"/>
                <a:ea typeface="Futura Book" charset="0"/>
                <a:cs typeface="Futura Book" charset="0"/>
              </a:rPr>
              <a:t>vs</a:t>
            </a:r>
            <a:r>
              <a:rPr lang="en-US" sz="2800" dirty="0">
                <a:solidFill>
                  <a:schemeClr val="tx1">
                    <a:alpha val="60000"/>
                  </a:schemeClr>
                </a:solidFill>
                <a:latin typeface="Futura Book" charset="0"/>
                <a:ea typeface="Futura Book" charset="0"/>
                <a:cs typeface="Futura Book" charset="0"/>
              </a:rPr>
              <a:t> Discipleship</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Where should be our primary goal?</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How can we be meaningful and relevant?</a:t>
            </a:r>
          </a:p>
          <a:p>
            <a:pPr marL="342900" indent="-342900">
              <a:spcBef>
                <a:spcPts val="1200"/>
              </a:spcBef>
              <a:buFont typeface="Wingdings" charset="2"/>
              <a:buChar char="§"/>
            </a:pPr>
            <a:r>
              <a:rPr lang="en-US" sz="2800" dirty="0">
                <a:solidFill>
                  <a:schemeClr val="tx1">
                    <a:alpha val="60000"/>
                  </a:schemeClr>
                </a:solidFill>
                <a:latin typeface="Futura Book" charset="0"/>
                <a:ea typeface="Futura Book" charset="0"/>
                <a:cs typeface="Futura Book" charset="0"/>
              </a:rPr>
              <a:t>How can we impact post-Christian generations with the transforming power of the Eternal Gospel?</a:t>
            </a:r>
          </a:p>
        </p:txBody>
      </p:sp>
      <p:cxnSp>
        <p:nvCxnSpPr>
          <p:cNvPr id="23" name="Straight Connector 22"/>
          <p:cNvCxnSpPr/>
          <p:nvPr/>
        </p:nvCxnSpPr>
        <p:spPr>
          <a:xfrm>
            <a:off x="2246742" y="2952864"/>
            <a:ext cx="5257143"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250686" y="1433977"/>
            <a:ext cx="906325" cy="820302"/>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9042400" y="0"/>
            <a:ext cx="5588000" cy="8229600"/>
          </a:xfrm>
          <a:prstGeom prst="rect">
            <a:avLst/>
          </a:prstGeom>
        </p:spPr>
      </p:pic>
      <p:sp>
        <p:nvSpPr>
          <p:cNvPr id="27" name="Rectangle 26"/>
          <p:cNvSpPr/>
          <p:nvPr/>
        </p:nvSpPr>
        <p:spPr>
          <a:xfrm>
            <a:off x="9042400" y="2"/>
            <a:ext cx="5588000" cy="8243169"/>
          </a:xfrm>
          <a:prstGeom prst="rect">
            <a:avLst/>
          </a:prstGeom>
          <a:gradFill>
            <a:gsLst>
              <a:gs pos="0">
                <a:srgbClr val="8FC745">
                  <a:alpha val="55000"/>
                </a:srgbClr>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Tree>
    <p:extLst>
      <p:ext uri="{BB962C8B-B14F-4D97-AF65-F5344CB8AC3E}">
        <p14:creationId xmlns:p14="http://schemas.microsoft.com/office/powerpoint/2010/main" val="191212371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wipe(left)">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wipe(left)">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Effect transition="in" filter="wipe(left)">
                                      <p:cBhvr>
                                        <p:cTn id="17" dur="500"/>
                                        <p:tgtEl>
                                          <p:spTgt spid="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2">
                                            <p:txEl>
                                              <p:pRg st="3" end="3"/>
                                            </p:txEl>
                                          </p:spTgt>
                                        </p:tgtEl>
                                        <p:attrNameLst>
                                          <p:attrName>style.visibility</p:attrName>
                                        </p:attrNameLst>
                                      </p:cBhvr>
                                      <p:to>
                                        <p:strVal val="visible"/>
                                      </p:to>
                                    </p:set>
                                    <p:animEffect transition="in" filter="wipe(left)">
                                      <p:cBhvr>
                                        <p:cTn id="22" dur="500"/>
                                        <p:tgtEl>
                                          <p:spTgt spid="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9755" y="0"/>
            <a:ext cx="14610645" cy="8229600"/>
          </a:xfrm>
          <a:prstGeom prst="rect">
            <a:avLst/>
          </a:prstGeom>
        </p:spPr>
      </p:pic>
      <p:sp>
        <p:nvSpPr>
          <p:cNvPr id="16" name="Rectangle 15"/>
          <p:cNvSpPr/>
          <p:nvPr/>
        </p:nvSpPr>
        <p:spPr>
          <a:xfrm>
            <a:off x="19754" y="1"/>
            <a:ext cx="14610645" cy="8229600"/>
          </a:xfrm>
          <a:prstGeom prst="rect">
            <a:avLst/>
          </a:prstGeom>
          <a:gradFill>
            <a:gsLst>
              <a:gs pos="0">
                <a:srgbClr val="8FC745"/>
              </a:gs>
              <a:gs pos="98000">
                <a:schemeClr val="bg1">
                  <a:alpha val="55000"/>
                  <a:lumMod val="14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5" name="TextBox 14"/>
          <p:cNvSpPr txBox="1"/>
          <p:nvPr/>
        </p:nvSpPr>
        <p:spPr>
          <a:xfrm>
            <a:off x="2377440" y="3588482"/>
            <a:ext cx="9875520" cy="2215991"/>
          </a:xfrm>
          <a:prstGeom prst="rect">
            <a:avLst/>
          </a:prstGeom>
          <a:noFill/>
        </p:spPr>
        <p:txBody>
          <a:bodyPr wrap="square" lIns="0" tIns="0" rIns="0" bIns="0" rtlCol="0">
            <a:spAutoFit/>
          </a:bodyPr>
          <a:lstStyle/>
          <a:p>
            <a:pPr algn="ctr"/>
            <a:r>
              <a:rPr lang="en-US" sz="7200" dirty="0">
                <a:solidFill>
                  <a:schemeClr val="bg1"/>
                </a:solidFill>
                <a:effectLst>
                  <a:outerShdw blurRad="50800" dist="38100" dir="2700000" algn="tl" rotWithShape="0">
                    <a:srgbClr val="000000">
                      <a:alpha val="43000"/>
                    </a:srgbClr>
                  </a:outerShdw>
                </a:effectLst>
                <a:latin typeface="Futura Medium" charset="0"/>
                <a:ea typeface="Futura Medium" charset="0"/>
                <a:cs typeface="Futura Medium" charset="0"/>
              </a:rPr>
              <a:t>the historical discipleship journey</a:t>
            </a:r>
          </a:p>
        </p:txBody>
      </p:sp>
      <p:pic>
        <p:nvPicPr>
          <p:cNvPr id="18" name="Picture 17"/>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516913" y="2042898"/>
            <a:ext cx="1596574" cy="1445036"/>
          </a:xfrm>
          <a:prstGeom prst="rect">
            <a:avLst/>
          </a:prstGeom>
        </p:spPr>
      </p:pic>
    </p:spTree>
    <p:extLst>
      <p:ext uri="{BB962C8B-B14F-4D97-AF65-F5344CB8AC3E}">
        <p14:creationId xmlns:p14="http://schemas.microsoft.com/office/powerpoint/2010/main" val="17895319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173621" y="1305312"/>
            <a:ext cx="8534893" cy="535125"/>
          </a:xfrm>
        </p:spPr>
        <p:txBody>
          <a:bodyPr>
            <a:noAutofit/>
          </a:bodyPr>
          <a:lstStyle/>
          <a:p>
            <a:r>
              <a:rPr lang="en-US" sz="4400" dirty="0">
                <a:solidFill>
                  <a:srgbClr val="8FC745"/>
                </a:solidFill>
                <a:latin typeface="Futura Medium" charset="0"/>
                <a:ea typeface="Futura Medium" charset="0"/>
                <a:cs typeface="Futura Medium" charset="0"/>
              </a:rPr>
              <a:t>the historical discipleship path</a:t>
            </a:r>
          </a:p>
        </p:txBody>
      </p:sp>
      <p:pic>
        <p:nvPicPr>
          <p:cNvPr id="8" name="Picture 7"/>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1120057" y="1017752"/>
            <a:ext cx="906325" cy="820302"/>
          </a:xfrm>
          <a:prstGeom prst="rect">
            <a:avLst/>
          </a:prstGeom>
        </p:spPr>
      </p:pic>
      <p:sp>
        <p:nvSpPr>
          <p:cNvPr id="7" name="TextBox 6"/>
          <p:cNvSpPr txBox="1"/>
          <p:nvPr/>
        </p:nvSpPr>
        <p:spPr>
          <a:xfrm>
            <a:off x="2173620" y="2362984"/>
            <a:ext cx="8687018" cy="4062650"/>
          </a:xfrm>
          <a:prstGeom prst="rect">
            <a:avLst/>
          </a:prstGeom>
          <a:noFill/>
        </p:spPr>
        <p:txBody>
          <a:bodyPr wrap="square" lIns="0" tIns="0" rIns="98755" bIns="0" rtlCol="0">
            <a:spAutoFit/>
          </a:bodyPr>
          <a:lstStyle/>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Throughout history experiences and lessons learned have been transmitted to the next generations</a:t>
            </a:r>
          </a:p>
          <a:p>
            <a:pPr marL="342900"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Bible examples:</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Moses – Joshua</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Elijah – Elisha</a:t>
            </a:r>
          </a:p>
          <a:p>
            <a:pPr marL="901690" lvl="1" indent="-342900">
              <a:spcBef>
                <a:spcPts val="1200"/>
              </a:spcBef>
              <a:buFont typeface="Wingdings" charset="2"/>
              <a:buChar char="§"/>
            </a:pPr>
            <a:r>
              <a:rPr lang="en-US" sz="3200" dirty="0">
                <a:solidFill>
                  <a:schemeClr val="tx1">
                    <a:alpha val="60000"/>
                  </a:schemeClr>
                </a:solidFill>
                <a:latin typeface="Futura Book" charset="0"/>
                <a:ea typeface="Futura Book" charset="0"/>
                <a:cs typeface="Futura Book" charset="0"/>
              </a:rPr>
              <a:t>Paul – Timothy </a:t>
            </a:r>
          </a:p>
        </p:txBody>
      </p:sp>
      <p:pic>
        <p:nvPicPr>
          <p:cNvPr id="6" name="Picture 5">
            <a:extLst>
              <a:ext uri="{FF2B5EF4-FFF2-40B4-BE49-F238E27FC236}">
                <a16:creationId xmlns:a16="http://schemas.microsoft.com/office/drawing/2014/main" id="{EF3B8354-0D2E-F249-8321-3AC61823A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205812479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left)">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left)">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14630400" cy="1453587"/>
          </a:xfrm>
          <a:prstGeom prst="rect">
            <a:avLst/>
          </a:prstGeom>
        </p:spPr>
      </p:pic>
      <p:sp>
        <p:nvSpPr>
          <p:cNvPr id="7" name="Rectangle 6"/>
          <p:cNvSpPr/>
          <p:nvPr/>
        </p:nvSpPr>
        <p:spPr>
          <a:xfrm>
            <a:off x="0" y="-16046"/>
            <a:ext cx="14630400" cy="1469633"/>
          </a:xfrm>
          <a:prstGeom prst="rect">
            <a:avLst/>
          </a:prstGeom>
          <a:gradFill>
            <a:gsLst>
              <a:gs pos="0">
                <a:srgbClr val="8FC745">
                  <a:alpha val="50000"/>
                </a:srgbClr>
              </a:gs>
              <a:gs pos="97000">
                <a:schemeClr val="bg1">
                  <a:lumMod val="95000"/>
                  <a:alpha val="5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8755" tIns="49378" rIns="98755" bIns="49378" numCol="1" spcCol="0" rtlCol="0" fromWordArt="0" anchor="ctr" anchorCtr="0" forceAA="0" compatLnSpc="1">
            <a:prstTxWarp prst="textNoShape">
              <a:avLst/>
            </a:prstTxWarp>
            <a:noAutofit/>
          </a:bodyPr>
          <a:lstStyle/>
          <a:p>
            <a:pPr algn="ctr"/>
            <a:endParaRPr lang="en-US" sz="2376"/>
          </a:p>
        </p:txBody>
      </p:sp>
      <p:sp>
        <p:nvSpPr>
          <p:cNvPr id="12" name="TextBox 11"/>
          <p:cNvSpPr txBox="1"/>
          <p:nvPr/>
        </p:nvSpPr>
        <p:spPr>
          <a:xfrm>
            <a:off x="3538516" y="2103388"/>
            <a:ext cx="5582483" cy="498598"/>
          </a:xfrm>
          <a:prstGeom prst="rect">
            <a:avLst/>
          </a:prstGeom>
          <a:noFill/>
        </p:spPr>
        <p:txBody>
          <a:bodyPr wrap="square" lIns="0" tIns="0" rIns="0" bIns="0" rtlCol="0">
            <a:spAutoFit/>
          </a:bodyPr>
          <a:lstStyle/>
          <a:p>
            <a:pPr>
              <a:lnSpc>
                <a:spcPct val="80000"/>
              </a:lnSpc>
            </a:pPr>
            <a:r>
              <a:rPr lang="mr-IN" sz="3888" dirty="0">
                <a:solidFill>
                  <a:srgbClr val="8FC745"/>
                </a:solidFill>
                <a:latin typeface="Futura Medium" charset="0"/>
                <a:ea typeface="Futura Medium" charset="0"/>
                <a:cs typeface="Futura Medium" charset="0"/>
              </a:rPr>
              <a:t>2 Tim 1:13-14; 2:2</a:t>
            </a:r>
            <a:endParaRPr lang="en-US" sz="3888" dirty="0">
              <a:solidFill>
                <a:srgbClr val="8FC745"/>
              </a:solidFill>
              <a:latin typeface="Futura Medium" charset="0"/>
              <a:ea typeface="Futura Medium" charset="0"/>
              <a:cs typeface="Futura Medium" charset="0"/>
            </a:endParaRPr>
          </a:p>
        </p:txBody>
      </p:sp>
      <p:sp>
        <p:nvSpPr>
          <p:cNvPr id="13" name="TextBox 12"/>
          <p:cNvSpPr txBox="1"/>
          <p:nvPr/>
        </p:nvSpPr>
        <p:spPr>
          <a:xfrm>
            <a:off x="3538515" y="2929608"/>
            <a:ext cx="8468875" cy="4488408"/>
          </a:xfrm>
          <a:prstGeom prst="rect">
            <a:avLst/>
          </a:prstGeom>
          <a:noFill/>
        </p:spPr>
        <p:txBody>
          <a:bodyPr wrap="square" lIns="0" tIns="0" rIns="98755" bIns="0" rtlCol="0">
            <a:spAutoFit/>
          </a:bodyPr>
          <a:lstStyle/>
          <a:p>
            <a:pPr>
              <a:lnSpc>
                <a:spcPct val="150000"/>
              </a:lnSpc>
            </a:pPr>
            <a:r>
              <a:rPr lang="en-US" sz="2800" dirty="0">
                <a:solidFill>
                  <a:schemeClr val="tx1">
                    <a:alpha val="60000"/>
                  </a:schemeClr>
                </a:solidFill>
                <a:latin typeface="Futura Book" charset="0"/>
                <a:ea typeface="Futura Book" charset="0"/>
                <a:cs typeface="Futura Book" charset="0"/>
              </a:rPr>
              <a:t>“What you heard from me, keep as the pattern of sound teaching, with faith and love in Christ Jesus. Guard the good deposit that was entrusted to you—guard it with the help of the Holy Spirit who lives in us. [</a:t>
            </a:r>
            <a:r>
              <a:rPr lang="mr-IN" sz="2800" dirty="0">
                <a:solidFill>
                  <a:schemeClr val="tx1">
                    <a:alpha val="60000"/>
                  </a:schemeClr>
                </a:solidFill>
                <a:latin typeface="Futura Book" charset="0"/>
                <a:ea typeface="Futura Book" charset="0"/>
                <a:cs typeface="Futura Book" charset="0"/>
              </a:rPr>
              <a:t>…] </a:t>
            </a:r>
            <a:r>
              <a:rPr lang="en-US" sz="2800" dirty="0">
                <a:solidFill>
                  <a:schemeClr val="tx1">
                    <a:alpha val="60000"/>
                  </a:schemeClr>
                </a:solidFill>
                <a:latin typeface="Futura Book" charset="0"/>
                <a:ea typeface="Futura Book" charset="0"/>
                <a:cs typeface="Futura Book" charset="0"/>
              </a:rPr>
              <a:t>And the things which you have heard from me in the presence of many witnesses, entrust these to faithful men who will be able to teach others also.” </a:t>
            </a:r>
          </a:p>
        </p:txBody>
      </p:sp>
      <p:cxnSp>
        <p:nvCxnSpPr>
          <p:cNvPr id="14" name="Straight Connector 13"/>
          <p:cNvCxnSpPr/>
          <p:nvPr/>
        </p:nvCxnSpPr>
        <p:spPr>
          <a:xfrm>
            <a:off x="3538513" y="2730157"/>
            <a:ext cx="4124858" cy="0"/>
          </a:xfrm>
          <a:prstGeom prst="line">
            <a:avLst/>
          </a:prstGeom>
          <a:ln w="25400">
            <a:gradFill>
              <a:gsLst>
                <a:gs pos="0">
                  <a:srgbClr val="8FC745"/>
                </a:gs>
                <a:gs pos="99000">
                  <a:schemeClr val="tx1">
                    <a:lumMod val="50000"/>
                    <a:lumOff val="50000"/>
                  </a:schemeClr>
                </a:gs>
              </a:gsLst>
              <a:lin ang="2700000" scaled="0"/>
            </a:gra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542457" y="1894495"/>
            <a:ext cx="906325" cy="820302"/>
          </a:xfrm>
          <a:prstGeom prst="rect">
            <a:avLst/>
          </a:prstGeom>
        </p:spPr>
      </p:pic>
      <p:pic>
        <p:nvPicPr>
          <p:cNvPr id="10" name="Picture 9">
            <a:extLst>
              <a:ext uri="{FF2B5EF4-FFF2-40B4-BE49-F238E27FC236}">
                <a16:creationId xmlns:a16="http://schemas.microsoft.com/office/drawing/2014/main" id="{72C423CC-A5F4-7B49-A0CC-460365B52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1470" y="6904630"/>
            <a:ext cx="1433855" cy="812518"/>
          </a:xfrm>
          <a:prstGeom prst="rect">
            <a:avLst/>
          </a:prstGeom>
        </p:spPr>
      </p:pic>
    </p:spTree>
    <p:extLst>
      <p:ext uri="{BB962C8B-B14F-4D97-AF65-F5344CB8AC3E}">
        <p14:creationId xmlns:p14="http://schemas.microsoft.com/office/powerpoint/2010/main" val="1915581568"/>
      </p:ext>
    </p:extLst>
  </p:cSld>
  <p:clrMapOvr>
    <a:masterClrMapping/>
  </p:clrMapOvr>
  <p:transition spd="slow">
    <p:wipe dir="r"/>
  </p:transition>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2084</TotalTime>
  <Words>1564</Words>
  <Application>Microsoft Macintosh PowerPoint</Application>
  <PresentationFormat>Custom</PresentationFormat>
  <Paragraphs>162</Paragraphs>
  <Slides>33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Calibri Light</vt:lpstr>
      <vt:lpstr>Futura Book</vt:lpstr>
      <vt:lpstr>Futura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historical discipleship path</vt:lpstr>
      <vt:lpstr>PowerPoint Presentation</vt:lpstr>
      <vt:lpstr>PowerPoint Presentation</vt:lpstr>
      <vt:lpstr>PowerPoint Presentation</vt:lpstr>
      <vt:lpstr>PowerPoint Presentation</vt:lpstr>
      <vt:lpstr>discipleship in the Greco-Roman culture</vt:lpstr>
      <vt:lpstr>discipleship in the 1st century Jewish culture</vt:lpstr>
      <vt:lpstr>discipleship in the 1st century Jewish culture</vt:lpstr>
      <vt:lpstr>PowerPoint Presentation</vt:lpstr>
      <vt:lpstr>a dangerous opportunity</vt:lpstr>
      <vt:lpstr>21st century challenges to discipleship</vt:lpstr>
      <vt:lpstr>21st century challenges to discipleship</vt:lpstr>
      <vt:lpstr>21st century opportunities to discipleship</vt:lpstr>
      <vt:lpstr>21st century opportunities to discipleship</vt:lpstr>
      <vt:lpstr>PowerPoint Presentation</vt:lpstr>
      <vt:lpstr>meaning of discipleship</vt:lpstr>
      <vt:lpstr>following the Master</vt:lpstr>
      <vt:lpstr>PowerPoint Presentation</vt:lpstr>
      <vt:lpstr>Why is there so much resistance?</vt:lpstr>
      <vt:lpstr>PowerPoint Presentation</vt:lpstr>
      <vt:lpstr>two paths of discipleship</vt:lpstr>
      <vt:lpstr>two paths of discipleship</vt:lpstr>
      <vt:lpstr>challenges and opportunities</vt:lpstr>
      <vt:lpstr>PowerPoint Presentation</vt:lpstr>
      <vt:lpstr>PowerPoint Presentation</vt:lpstr>
      <vt:lpstr>group discussion questions:</vt:lpstr>
    </vt:vector>
  </TitlesOfParts>
  <Company/>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Kleber D. Gonçalves</cp:lastModifiedBy>
  <cp:revision>74</cp:revision>
  <dcterms:created xsi:type="dcterms:W3CDTF">2018-04-05T21:09:55Z</dcterms:created>
  <dcterms:modified xsi:type="dcterms:W3CDTF">2018-04-23T23:49:42Z</dcterms:modified>
</cp:coreProperties>
</file>