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 id="2147483697" r:id="rId2"/>
  </p:sldMasterIdLst>
  <p:notesMasterIdLst>
    <p:notesMasterId r:id="rId53"/>
  </p:notesMasterIdLst>
  <p:sldIdLst>
    <p:sldId id="403" r:id="rId3"/>
    <p:sldId id="266" r:id="rId4"/>
    <p:sldId id="260" r:id="rId5"/>
    <p:sldId id="324" r:id="rId6"/>
    <p:sldId id="410" r:id="rId7"/>
    <p:sldId id="309" r:id="rId8"/>
    <p:sldId id="329" r:id="rId9"/>
    <p:sldId id="330" r:id="rId10"/>
    <p:sldId id="331" r:id="rId11"/>
    <p:sldId id="412" r:id="rId12"/>
    <p:sldId id="288" r:id="rId13"/>
    <p:sldId id="289" r:id="rId14"/>
    <p:sldId id="297" r:id="rId15"/>
    <p:sldId id="298" r:id="rId16"/>
    <p:sldId id="299" r:id="rId17"/>
    <p:sldId id="413" r:id="rId18"/>
    <p:sldId id="261" r:id="rId19"/>
    <p:sldId id="420" r:id="rId20"/>
    <p:sldId id="421" r:id="rId21"/>
    <p:sldId id="422" r:id="rId22"/>
    <p:sldId id="423" r:id="rId23"/>
    <p:sldId id="424" r:id="rId24"/>
    <p:sldId id="425" r:id="rId25"/>
    <p:sldId id="426" r:id="rId26"/>
    <p:sldId id="427" r:id="rId27"/>
    <p:sldId id="429" r:id="rId28"/>
    <p:sldId id="430" r:id="rId29"/>
    <p:sldId id="431" r:id="rId30"/>
    <p:sldId id="432" r:id="rId31"/>
    <p:sldId id="433" r:id="rId32"/>
    <p:sldId id="434" r:id="rId33"/>
    <p:sldId id="435" r:id="rId34"/>
    <p:sldId id="436" r:id="rId35"/>
    <p:sldId id="437" r:id="rId36"/>
    <p:sldId id="438" r:id="rId37"/>
    <p:sldId id="439" r:id="rId38"/>
    <p:sldId id="440" r:id="rId39"/>
    <p:sldId id="441" r:id="rId40"/>
    <p:sldId id="313" r:id="rId41"/>
    <p:sldId id="398" r:id="rId42"/>
    <p:sldId id="391" r:id="rId43"/>
    <p:sldId id="414" r:id="rId44"/>
    <p:sldId id="442" r:id="rId45"/>
    <p:sldId id="443" r:id="rId46"/>
    <p:sldId id="444" r:id="rId47"/>
    <p:sldId id="498" r:id="rId48"/>
    <p:sldId id="499" r:id="rId49"/>
    <p:sldId id="265" r:id="rId50"/>
    <p:sldId id="415" r:id="rId51"/>
    <p:sldId id="416" r:id="rId52"/>
  </p:sldIdLst>
  <p:sldSz cx="14630400" cy="8229600"/>
  <p:notesSz cx="6858000" cy="9144000"/>
  <p:defaultTextStyle>
    <a:defPPr>
      <a:defRPr lang="en-US"/>
    </a:defPPr>
    <a:lvl1pPr marL="0" algn="l" defTabSz="1117580" rtl="0" eaLnBrk="1" latinLnBrk="0" hangingPunct="1">
      <a:defRPr sz="2200" kern="1200">
        <a:solidFill>
          <a:schemeClr val="tx1"/>
        </a:solidFill>
        <a:latin typeface="+mn-lt"/>
        <a:ea typeface="+mn-ea"/>
        <a:cs typeface="+mn-cs"/>
      </a:defRPr>
    </a:lvl1pPr>
    <a:lvl2pPr marL="558790" algn="l" defTabSz="1117580" rtl="0" eaLnBrk="1" latinLnBrk="0" hangingPunct="1">
      <a:defRPr sz="2200" kern="1200">
        <a:solidFill>
          <a:schemeClr val="tx1"/>
        </a:solidFill>
        <a:latin typeface="+mn-lt"/>
        <a:ea typeface="+mn-ea"/>
        <a:cs typeface="+mn-cs"/>
      </a:defRPr>
    </a:lvl2pPr>
    <a:lvl3pPr marL="1117580" algn="l" defTabSz="1117580" rtl="0" eaLnBrk="1" latinLnBrk="0" hangingPunct="1">
      <a:defRPr sz="2200" kern="1200">
        <a:solidFill>
          <a:schemeClr val="tx1"/>
        </a:solidFill>
        <a:latin typeface="+mn-lt"/>
        <a:ea typeface="+mn-ea"/>
        <a:cs typeface="+mn-cs"/>
      </a:defRPr>
    </a:lvl3pPr>
    <a:lvl4pPr marL="1676370" algn="l" defTabSz="1117580" rtl="0" eaLnBrk="1" latinLnBrk="0" hangingPunct="1">
      <a:defRPr sz="2200" kern="1200">
        <a:solidFill>
          <a:schemeClr val="tx1"/>
        </a:solidFill>
        <a:latin typeface="+mn-lt"/>
        <a:ea typeface="+mn-ea"/>
        <a:cs typeface="+mn-cs"/>
      </a:defRPr>
    </a:lvl4pPr>
    <a:lvl5pPr marL="2235159" algn="l" defTabSz="1117580" rtl="0" eaLnBrk="1" latinLnBrk="0" hangingPunct="1">
      <a:defRPr sz="2200" kern="1200">
        <a:solidFill>
          <a:schemeClr val="tx1"/>
        </a:solidFill>
        <a:latin typeface="+mn-lt"/>
        <a:ea typeface="+mn-ea"/>
        <a:cs typeface="+mn-cs"/>
      </a:defRPr>
    </a:lvl5pPr>
    <a:lvl6pPr marL="2793949" algn="l" defTabSz="1117580" rtl="0" eaLnBrk="1" latinLnBrk="0" hangingPunct="1">
      <a:defRPr sz="2200" kern="1200">
        <a:solidFill>
          <a:schemeClr val="tx1"/>
        </a:solidFill>
        <a:latin typeface="+mn-lt"/>
        <a:ea typeface="+mn-ea"/>
        <a:cs typeface="+mn-cs"/>
      </a:defRPr>
    </a:lvl6pPr>
    <a:lvl7pPr marL="3352739" algn="l" defTabSz="1117580" rtl="0" eaLnBrk="1" latinLnBrk="0" hangingPunct="1">
      <a:defRPr sz="2200" kern="1200">
        <a:solidFill>
          <a:schemeClr val="tx1"/>
        </a:solidFill>
        <a:latin typeface="+mn-lt"/>
        <a:ea typeface="+mn-ea"/>
        <a:cs typeface="+mn-cs"/>
      </a:defRPr>
    </a:lvl7pPr>
    <a:lvl8pPr marL="3911529" algn="l" defTabSz="1117580" rtl="0" eaLnBrk="1" latinLnBrk="0" hangingPunct="1">
      <a:defRPr sz="2200" kern="1200">
        <a:solidFill>
          <a:schemeClr val="tx1"/>
        </a:solidFill>
        <a:latin typeface="+mn-lt"/>
        <a:ea typeface="+mn-ea"/>
        <a:cs typeface="+mn-cs"/>
      </a:defRPr>
    </a:lvl8pPr>
    <a:lvl9pPr marL="4470319" algn="l" defTabSz="1117580" rtl="0" eaLnBrk="1" latinLnBrk="0" hangingPunct="1">
      <a:defRPr sz="2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92">
          <p15:clr>
            <a:srgbClr val="A4A3A4"/>
          </p15:clr>
        </p15:guide>
        <p15:guide id="2" pos="460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FC7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855" autoAdjust="0"/>
    <p:restoredTop sz="86866" autoAdjust="0"/>
  </p:normalViewPr>
  <p:slideViewPr>
    <p:cSldViewPr snapToGrid="0" snapToObjects="1">
      <p:cViewPr varScale="1">
        <p:scale>
          <a:sx n="67" d="100"/>
          <a:sy n="67" d="100"/>
        </p:scale>
        <p:origin x="54" y="75"/>
      </p:cViewPr>
      <p:guideLst>
        <p:guide orient="horz" pos="2592"/>
        <p:guide pos="4608"/>
      </p:guideLst>
    </p:cSldViewPr>
  </p:slideViewPr>
  <p:outlineViewPr>
    <p:cViewPr>
      <p:scale>
        <a:sx n="33" d="100"/>
        <a:sy n="33" d="100"/>
      </p:scale>
      <p:origin x="0" y="0"/>
    </p:cViewPr>
  </p:outlineViewPr>
  <p:notesTextViewPr>
    <p:cViewPr>
      <p:scale>
        <a:sx n="1" d="1"/>
        <a:sy n="1" d="1"/>
      </p:scale>
      <p:origin x="0" y="0"/>
    </p:cViewPr>
  </p:notesTextViewPr>
  <p:sorterViewPr>
    <p:cViewPr>
      <p:scale>
        <a:sx n="70" d="100"/>
        <a:sy n="7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notesMaster" Target="notesMasters/notesMaster1.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bleStyles" Target="tableStyle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AA05C0-CB35-5A4C-B8BA-48B8C091EF95}" type="datetimeFigureOut">
              <a:rPr lang="en-US" smtClean="0"/>
              <a:t>4/27/2018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7EEB02-FF54-7049-9266-246886FA51A4}" type="slidenum">
              <a:rPr lang="en-US" smtClean="0"/>
              <a:t>‹#›</a:t>
            </a:fld>
            <a:endParaRPr lang="en-US"/>
          </a:p>
        </p:txBody>
      </p:sp>
    </p:spTree>
    <p:extLst>
      <p:ext uri="{BB962C8B-B14F-4D97-AF65-F5344CB8AC3E}">
        <p14:creationId xmlns:p14="http://schemas.microsoft.com/office/powerpoint/2010/main" val="2086535664"/>
      </p:ext>
    </p:extLst>
  </p:cSld>
  <p:clrMap bg1="lt1" tx1="dk1" bg2="lt2" tx2="dk2" accent1="accent1" accent2="accent2" accent3="accent3" accent4="accent4" accent5="accent5" accent6="accent6" hlink="hlink" folHlink="folHlink"/>
  <p:notesStyle>
    <a:lvl1pPr marL="0" algn="l" defTabSz="1117580" rtl="0" eaLnBrk="1" latinLnBrk="0" hangingPunct="1">
      <a:defRPr sz="1467" kern="1200">
        <a:solidFill>
          <a:schemeClr val="tx1"/>
        </a:solidFill>
        <a:latin typeface="+mn-lt"/>
        <a:ea typeface="+mn-ea"/>
        <a:cs typeface="+mn-cs"/>
      </a:defRPr>
    </a:lvl1pPr>
    <a:lvl2pPr marL="558790" algn="l" defTabSz="1117580" rtl="0" eaLnBrk="1" latinLnBrk="0" hangingPunct="1">
      <a:defRPr sz="1467" kern="1200">
        <a:solidFill>
          <a:schemeClr val="tx1"/>
        </a:solidFill>
        <a:latin typeface="+mn-lt"/>
        <a:ea typeface="+mn-ea"/>
        <a:cs typeface="+mn-cs"/>
      </a:defRPr>
    </a:lvl2pPr>
    <a:lvl3pPr marL="1117580" algn="l" defTabSz="1117580" rtl="0" eaLnBrk="1" latinLnBrk="0" hangingPunct="1">
      <a:defRPr sz="1467" kern="1200">
        <a:solidFill>
          <a:schemeClr val="tx1"/>
        </a:solidFill>
        <a:latin typeface="+mn-lt"/>
        <a:ea typeface="+mn-ea"/>
        <a:cs typeface="+mn-cs"/>
      </a:defRPr>
    </a:lvl3pPr>
    <a:lvl4pPr marL="1676370" algn="l" defTabSz="1117580" rtl="0" eaLnBrk="1" latinLnBrk="0" hangingPunct="1">
      <a:defRPr sz="1467" kern="1200">
        <a:solidFill>
          <a:schemeClr val="tx1"/>
        </a:solidFill>
        <a:latin typeface="+mn-lt"/>
        <a:ea typeface="+mn-ea"/>
        <a:cs typeface="+mn-cs"/>
      </a:defRPr>
    </a:lvl4pPr>
    <a:lvl5pPr marL="2235159" algn="l" defTabSz="1117580" rtl="0" eaLnBrk="1" latinLnBrk="0" hangingPunct="1">
      <a:defRPr sz="1467" kern="1200">
        <a:solidFill>
          <a:schemeClr val="tx1"/>
        </a:solidFill>
        <a:latin typeface="+mn-lt"/>
        <a:ea typeface="+mn-ea"/>
        <a:cs typeface="+mn-cs"/>
      </a:defRPr>
    </a:lvl5pPr>
    <a:lvl6pPr marL="2793949" algn="l" defTabSz="1117580" rtl="0" eaLnBrk="1" latinLnBrk="0" hangingPunct="1">
      <a:defRPr sz="1467" kern="1200">
        <a:solidFill>
          <a:schemeClr val="tx1"/>
        </a:solidFill>
        <a:latin typeface="+mn-lt"/>
        <a:ea typeface="+mn-ea"/>
        <a:cs typeface="+mn-cs"/>
      </a:defRPr>
    </a:lvl6pPr>
    <a:lvl7pPr marL="3352739" algn="l" defTabSz="1117580" rtl="0" eaLnBrk="1" latinLnBrk="0" hangingPunct="1">
      <a:defRPr sz="1467" kern="1200">
        <a:solidFill>
          <a:schemeClr val="tx1"/>
        </a:solidFill>
        <a:latin typeface="+mn-lt"/>
        <a:ea typeface="+mn-ea"/>
        <a:cs typeface="+mn-cs"/>
      </a:defRPr>
    </a:lvl7pPr>
    <a:lvl8pPr marL="3911529" algn="l" defTabSz="1117580" rtl="0" eaLnBrk="1" latinLnBrk="0" hangingPunct="1">
      <a:defRPr sz="1467" kern="1200">
        <a:solidFill>
          <a:schemeClr val="tx1"/>
        </a:solidFill>
        <a:latin typeface="+mn-lt"/>
        <a:ea typeface="+mn-ea"/>
        <a:cs typeface="+mn-cs"/>
      </a:defRPr>
    </a:lvl8pPr>
    <a:lvl9pPr marL="4470319" algn="l" defTabSz="1117580" rtl="0" eaLnBrk="1" latinLnBrk="0" hangingPunct="1">
      <a:defRPr sz="146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3</a:t>
            </a:fld>
            <a:endParaRPr lang="en-US"/>
          </a:p>
        </p:txBody>
      </p:sp>
    </p:spTree>
    <p:extLst>
      <p:ext uri="{BB962C8B-B14F-4D97-AF65-F5344CB8AC3E}">
        <p14:creationId xmlns:p14="http://schemas.microsoft.com/office/powerpoint/2010/main" val="2189989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8</a:t>
            </a:fld>
            <a:endParaRPr lang="en-US"/>
          </a:p>
        </p:txBody>
      </p:sp>
    </p:spTree>
    <p:extLst>
      <p:ext uri="{BB962C8B-B14F-4D97-AF65-F5344CB8AC3E}">
        <p14:creationId xmlns:p14="http://schemas.microsoft.com/office/powerpoint/2010/main" val="20316550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26</a:t>
            </a:fld>
            <a:endParaRPr lang="en-US"/>
          </a:p>
        </p:txBody>
      </p:sp>
    </p:spTree>
    <p:extLst>
      <p:ext uri="{BB962C8B-B14F-4D97-AF65-F5344CB8AC3E}">
        <p14:creationId xmlns:p14="http://schemas.microsoft.com/office/powerpoint/2010/main" val="20825421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27</a:t>
            </a:fld>
            <a:endParaRPr lang="en-US"/>
          </a:p>
        </p:txBody>
      </p:sp>
    </p:spTree>
    <p:extLst>
      <p:ext uri="{BB962C8B-B14F-4D97-AF65-F5344CB8AC3E}">
        <p14:creationId xmlns:p14="http://schemas.microsoft.com/office/powerpoint/2010/main" val="23703234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28800" y="1346836"/>
            <a:ext cx="10972800" cy="2865120"/>
          </a:xfrm>
        </p:spPr>
        <p:txBody>
          <a:bodyPr anchor="b"/>
          <a:lstStyle>
            <a:lvl1pPr algn="ctr">
              <a:defRPr sz="7200"/>
            </a:lvl1pPr>
          </a:lstStyle>
          <a:p>
            <a:r>
              <a:rPr lang="en-US"/>
              <a:t>Click to edit Master title style</a:t>
            </a:r>
            <a:endParaRPr lang="en-US" dirty="0"/>
          </a:p>
        </p:txBody>
      </p:sp>
      <p:sp>
        <p:nvSpPr>
          <p:cNvPr id="3" name="Subtitle 2"/>
          <p:cNvSpPr>
            <a:spLocks noGrp="1"/>
          </p:cNvSpPr>
          <p:nvPr>
            <p:ph type="subTitle" idx="1"/>
          </p:nvPr>
        </p:nvSpPr>
        <p:spPr>
          <a:xfrm>
            <a:off x="1828800" y="4322446"/>
            <a:ext cx="10972800" cy="1986914"/>
          </a:xfrm>
        </p:spPr>
        <p:txBody>
          <a:bodyPr/>
          <a:lstStyle>
            <a:lvl1pPr marL="0" indent="0" algn="ctr">
              <a:buNone/>
              <a:defRPr sz="2880"/>
            </a:lvl1pPr>
            <a:lvl2pPr marL="548640" indent="0" algn="ctr">
              <a:buNone/>
              <a:defRPr sz="2400"/>
            </a:lvl2pPr>
            <a:lvl3pPr marL="1097280" indent="0" algn="ctr">
              <a:buNone/>
              <a:defRPr sz="2160"/>
            </a:lvl3pPr>
            <a:lvl4pPr marL="1645920" indent="0" algn="ctr">
              <a:buNone/>
              <a:defRPr sz="1920"/>
            </a:lvl4pPr>
            <a:lvl5pPr marL="2194560" indent="0" algn="ctr">
              <a:buNone/>
              <a:defRPr sz="1920"/>
            </a:lvl5pPr>
            <a:lvl6pPr marL="2743200" indent="0" algn="ctr">
              <a:buNone/>
              <a:defRPr sz="1920"/>
            </a:lvl6pPr>
            <a:lvl7pPr marL="3291840" indent="0" algn="ctr">
              <a:buNone/>
              <a:defRPr sz="1920"/>
            </a:lvl7pPr>
            <a:lvl8pPr marL="3840480" indent="0" algn="ctr">
              <a:buNone/>
              <a:defRPr sz="1920"/>
            </a:lvl8pPr>
            <a:lvl9pPr marL="4389120" indent="0" algn="ctr">
              <a:buNone/>
              <a:defRPr sz="19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075297F-4DB3-2946-B59E-8B2260E45887}" type="datetimeFigureOut">
              <a:rPr lang="en-US" smtClean="0"/>
              <a:t>4/27/2018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EAAC7-9949-4D44-9B7F-7AECD8DE49A6}" type="slidenum">
              <a:rPr lang="en-US" smtClean="0"/>
              <a:t>‹#›</a:t>
            </a:fld>
            <a:endParaRPr lang="en-US"/>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4630400" cy="8244583"/>
          </a:xfrm>
          <a:prstGeom prst="rect">
            <a:avLst/>
          </a:prstGeom>
        </p:spPr>
      </p:pic>
    </p:spTree>
    <p:extLst>
      <p:ext uri="{BB962C8B-B14F-4D97-AF65-F5344CB8AC3E}">
        <p14:creationId xmlns:p14="http://schemas.microsoft.com/office/powerpoint/2010/main" val="19799223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75297F-4DB3-2946-B59E-8B2260E45887}" type="datetimeFigureOut">
              <a:rPr lang="en-US" smtClean="0"/>
              <a:t>4/27/2018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1260703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469880" y="438150"/>
            <a:ext cx="3154680" cy="697420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05840" y="438150"/>
            <a:ext cx="9281160" cy="697420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75297F-4DB3-2946-B59E-8B2260E45887}" type="datetimeFigureOut">
              <a:rPr lang="en-US" smtClean="0"/>
              <a:t>4/27/2018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15739624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C609EE8-7D57-F74A-921B-67527A6EFC58}"/>
              </a:ext>
            </a:extLst>
          </p:cNvPr>
          <p:cNvSpPr>
            <a:spLocks noGrp="1"/>
          </p:cNvSpPr>
          <p:nvPr>
            <p:ph type="ctrTitle"/>
          </p:nvPr>
        </p:nvSpPr>
        <p:spPr>
          <a:xfrm>
            <a:off x="1828800" y="1346836"/>
            <a:ext cx="10972800" cy="2865120"/>
          </a:xfrm>
        </p:spPr>
        <p:txBody>
          <a:bodyPr anchor="b"/>
          <a:lstStyle>
            <a:lvl1pPr algn="ctr">
              <a:defRPr sz="7200"/>
            </a:lvl1pPr>
          </a:lstStyle>
          <a:p>
            <a:r>
              <a:rPr lang="en-US"/>
              <a:t>Click to edit Master title style</a:t>
            </a:r>
          </a:p>
        </p:txBody>
      </p:sp>
      <p:sp>
        <p:nvSpPr>
          <p:cNvPr id="3" name="Subtitle 2">
            <a:extLst>
              <a:ext uri="{FF2B5EF4-FFF2-40B4-BE49-F238E27FC236}">
                <a16:creationId xmlns:a16="http://schemas.microsoft.com/office/drawing/2014/main" xmlns="" id="{75B08DFE-F939-664F-AB6B-DF4596EE5443}"/>
              </a:ext>
            </a:extLst>
          </p:cNvPr>
          <p:cNvSpPr>
            <a:spLocks noGrp="1"/>
          </p:cNvSpPr>
          <p:nvPr>
            <p:ph type="subTitle" idx="1"/>
          </p:nvPr>
        </p:nvSpPr>
        <p:spPr>
          <a:xfrm>
            <a:off x="1828800" y="4322446"/>
            <a:ext cx="10972800" cy="1986914"/>
          </a:xfrm>
        </p:spPr>
        <p:txBody>
          <a:bodyPr/>
          <a:lstStyle>
            <a:lvl1pPr marL="0" indent="0" algn="ctr">
              <a:buNone/>
              <a:defRPr sz="2880"/>
            </a:lvl1pPr>
            <a:lvl2pPr marL="548640" indent="0" algn="ctr">
              <a:buNone/>
              <a:defRPr sz="2400"/>
            </a:lvl2pPr>
            <a:lvl3pPr marL="1097280" indent="0" algn="ctr">
              <a:buNone/>
              <a:defRPr sz="2160"/>
            </a:lvl3pPr>
            <a:lvl4pPr marL="1645920" indent="0" algn="ctr">
              <a:buNone/>
              <a:defRPr sz="1920"/>
            </a:lvl4pPr>
            <a:lvl5pPr marL="2194560" indent="0" algn="ctr">
              <a:buNone/>
              <a:defRPr sz="1920"/>
            </a:lvl5pPr>
            <a:lvl6pPr marL="2743200" indent="0" algn="ctr">
              <a:buNone/>
              <a:defRPr sz="1920"/>
            </a:lvl6pPr>
            <a:lvl7pPr marL="3291840" indent="0" algn="ctr">
              <a:buNone/>
              <a:defRPr sz="1920"/>
            </a:lvl7pPr>
            <a:lvl8pPr marL="3840480" indent="0" algn="ctr">
              <a:buNone/>
              <a:defRPr sz="1920"/>
            </a:lvl8pPr>
            <a:lvl9pPr marL="4389120" indent="0" algn="ctr">
              <a:buNone/>
              <a:defRPr sz="1920"/>
            </a:lvl9pPr>
          </a:lstStyle>
          <a:p>
            <a:r>
              <a:rPr lang="en-US"/>
              <a:t>Click to edit Master subtitle style</a:t>
            </a:r>
          </a:p>
        </p:txBody>
      </p:sp>
      <p:sp>
        <p:nvSpPr>
          <p:cNvPr id="4" name="Date Placeholder 3">
            <a:extLst>
              <a:ext uri="{FF2B5EF4-FFF2-40B4-BE49-F238E27FC236}">
                <a16:creationId xmlns:a16="http://schemas.microsoft.com/office/drawing/2014/main" xmlns="" id="{371EC622-90C6-064B-87B2-EEA91BEBCD81}"/>
              </a:ext>
            </a:extLst>
          </p:cNvPr>
          <p:cNvSpPr>
            <a:spLocks noGrp="1"/>
          </p:cNvSpPr>
          <p:nvPr>
            <p:ph type="dt" sz="half" idx="10"/>
          </p:nvPr>
        </p:nvSpPr>
        <p:spPr/>
        <p:txBody>
          <a:bodyPr/>
          <a:lstStyle/>
          <a:p>
            <a:fld id="{A60414EB-7B67-8A49-A6FE-02AEF32BA184}" type="datetimeFigureOut">
              <a:rPr lang="en-US" smtClean="0"/>
              <a:t>4/27/2018</a:t>
            </a:fld>
            <a:endParaRPr lang="en-US"/>
          </a:p>
        </p:txBody>
      </p:sp>
      <p:sp>
        <p:nvSpPr>
          <p:cNvPr id="5" name="Footer Placeholder 4">
            <a:extLst>
              <a:ext uri="{FF2B5EF4-FFF2-40B4-BE49-F238E27FC236}">
                <a16:creationId xmlns:a16="http://schemas.microsoft.com/office/drawing/2014/main" xmlns="" id="{3E673FBD-202E-3D4F-AAB2-DF4A46134F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113D4DA1-1D4C-2046-877E-23317FA5173C}"/>
              </a:ext>
            </a:extLst>
          </p:cNvPr>
          <p:cNvSpPr>
            <a:spLocks noGrp="1"/>
          </p:cNvSpPr>
          <p:nvPr>
            <p:ph type="sldNum" sz="quarter" idx="12"/>
          </p:nvPr>
        </p:nvSpPr>
        <p:spPr/>
        <p:txBody>
          <a:bodyPr/>
          <a:lstStyle/>
          <a:p>
            <a:fld id="{0C75E104-0BEC-BB4E-840A-4E767043EAB4}" type="slidenum">
              <a:rPr lang="en-US" smtClean="0"/>
              <a:t>‹#›</a:t>
            </a:fld>
            <a:endParaRPr lang="en-US"/>
          </a:p>
        </p:txBody>
      </p:sp>
    </p:spTree>
    <p:extLst>
      <p:ext uri="{BB962C8B-B14F-4D97-AF65-F5344CB8AC3E}">
        <p14:creationId xmlns:p14="http://schemas.microsoft.com/office/powerpoint/2010/main" val="14764037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6F7B009-8BEE-7441-995F-21E9ABDE8AE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9A4AE617-21B2-9D4F-9A0C-AD1DAE7F765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FC27218-E24D-1B44-97B7-DCF1B597EA02}"/>
              </a:ext>
            </a:extLst>
          </p:cNvPr>
          <p:cNvSpPr>
            <a:spLocks noGrp="1"/>
          </p:cNvSpPr>
          <p:nvPr>
            <p:ph type="dt" sz="half" idx="10"/>
          </p:nvPr>
        </p:nvSpPr>
        <p:spPr/>
        <p:txBody>
          <a:bodyPr/>
          <a:lstStyle/>
          <a:p>
            <a:fld id="{A60414EB-7B67-8A49-A6FE-02AEF32BA184}" type="datetimeFigureOut">
              <a:rPr lang="en-US" smtClean="0"/>
              <a:t>4/27/2018</a:t>
            </a:fld>
            <a:endParaRPr lang="en-US"/>
          </a:p>
        </p:txBody>
      </p:sp>
      <p:sp>
        <p:nvSpPr>
          <p:cNvPr id="5" name="Footer Placeholder 4">
            <a:extLst>
              <a:ext uri="{FF2B5EF4-FFF2-40B4-BE49-F238E27FC236}">
                <a16:creationId xmlns:a16="http://schemas.microsoft.com/office/drawing/2014/main" xmlns="" id="{F3FE5FFC-CD04-7B44-8760-80E5CD1E93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226B31C-BC77-BC4D-8877-8AB2D6334B28}"/>
              </a:ext>
            </a:extLst>
          </p:cNvPr>
          <p:cNvSpPr>
            <a:spLocks noGrp="1"/>
          </p:cNvSpPr>
          <p:nvPr>
            <p:ph type="sldNum" sz="quarter" idx="12"/>
          </p:nvPr>
        </p:nvSpPr>
        <p:spPr/>
        <p:txBody>
          <a:bodyPr/>
          <a:lstStyle/>
          <a:p>
            <a:fld id="{0C75E104-0BEC-BB4E-840A-4E767043EAB4}" type="slidenum">
              <a:rPr lang="en-US" smtClean="0"/>
              <a:t>‹#›</a:t>
            </a:fld>
            <a:endParaRPr lang="en-US"/>
          </a:p>
        </p:txBody>
      </p:sp>
    </p:spTree>
    <p:extLst>
      <p:ext uri="{BB962C8B-B14F-4D97-AF65-F5344CB8AC3E}">
        <p14:creationId xmlns:p14="http://schemas.microsoft.com/office/powerpoint/2010/main" val="42834212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36CD8FF-E1C0-8442-A117-3A1079BA5FCA}"/>
              </a:ext>
            </a:extLst>
          </p:cNvPr>
          <p:cNvSpPr>
            <a:spLocks noGrp="1"/>
          </p:cNvSpPr>
          <p:nvPr>
            <p:ph type="title"/>
          </p:nvPr>
        </p:nvSpPr>
        <p:spPr>
          <a:xfrm>
            <a:off x="998220" y="2051686"/>
            <a:ext cx="12618720" cy="3423284"/>
          </a:xfrm>
        </p:spPr>
        <p:txBody>
          <a:bodyPr anchor="b"/>
          <a:lstStyle>
            <a:lvl1pPr>
              <a:defRPr sz="7200"/>
            </a:lvl1pPr>
          </a:lstStyle>
          <a:p>
            <a:r>
              <a:rPr lang="en-US"/>
              <a:t>Click to edit Master title style</a:t>
            </a:r>
          </a:p>
        </p:txBody>
      </p:sp>
      <p:sp>
        <p:nvSpPr>
          <p:cNvPr id="3" name="Text Placeholder 2">
            <a:extLst>
              <a:ext uri="{FF2B5EF4-FFF2-40B4-BE49-F238E27FC236}">
                <a16:creationId xmlns:a16="http://schemas.microsoft.com/office/drawing/2014/main" xmlns="" id="{6DA757BA-1C34-FC44-877A-0D58D14ED57D}"/>
              </a:ext>
            </a:extLst>
          </p:cNvPr>
          <p:cNvSpPr>
            <a:spLocks noGrp="1"/>
          </p:cNvSpPr>
          <p:nvPr>
            <p:ph type="body" idx="1"/>
          </p:nvPr>
        </p:nvSpPr>
        <p:spPr>
          <a:xfrm>
            <a:off x="998220" y="5507356"/>
            <a:ext cx="12618720" cy="1800224"/>
          </a:xfrm>
        </p:spPr>
        <p:txBody>
          <a:bodyPr/>
          <a:lstStyle>
            <a:lvl1pPr marL="0" indent="0">
              <a:buNone/>
              <a:defRPr sz="2880">
                <a:solidFill>
                  <a:schemeClr val="tx1">
                    <a:tint val="75000"/>
                  </a:schemeClr>
                </a:solidFill>
              </a:defRPr>
            </a:lvl1pPr>
            <a:lvl2pPr marL="548640" indent="0">
              <a:buNone/>
              <a:defRPr sz="2400">
                <a:solidFill>
                  <a:schemeClr val="tx1">
                    <a:tint val="75000"/>
                  </a:schemeClr>
                </a:solidFill>
              </a:defRPr>
            </a:lvl2pPr>
            <a:lvl3pPr marL="1097280" indent="0">
              <a:buNone/>
              <a:defRPr sz="2160">
                <a:solidFill>
                  <a:schemeClr val="tx1">
                    <a:tint val="75000"/>
                  </a:schemeClr>
                </a:solidFill>
              </a:defRPr>
            </a:lvl3pPr>
            <a:lvl4pPr marL="1645920" indent="0">
              <a:buNone/>
              <a:defRPr sz="1920">
                <a:solidFill>
                  <a:schemeClr val="tx1">
                    <a:tint val="75000"/>
                  </a:schemeClr>
                </a:solidFill>
              </a:defRPr>
            </a:lvl4pPr>
            <a:lvl5pPr marL="2194560" indent="0">
              <a:buNone/>
              <a:defRPr sz="1920">
                <a:solidFill>
                  <a:schemeClr val="tx1">
                    <a:tint val="75000"/>
                  </a:schemeClr>
                </a:solidFill>
              </a:defRPr>
            </a:lvl5pPr>
            <a:lvl6pPr marL="2743200" indent="0">
              <a:buNone/>
              <a:defRPr sz="1920">
                <a:solidFill>
                  <a:schemeClr val="tx1">
                    <a:tint val="75000"/>
                  </a:schemeClr>
                </a:solidFill>
              </a:defRPr>
            </a:lvl6pPr>
            <a:lvl7pPr marL="3291840" indent="0">
              <a:buNone/>
              <a:defRPr sz="1920">
                <a:solidFill>
                  <a:schemeClr val="tx1">
                    <a:tint val="75000"/>
                  </a:schemeClr>
                </a:solidFill>
              </a:defRPr>
            </a:lvl7pPr>
            <a:lvl8pPr marL="3840480" indent="0">
              <a:buNone/>
              <a:defRPr sz="1920">
                <a:solidFill>
                  <a:schemeClr val="tx1">
                    <a:tint val="75000"/>
                  </a:schemeClr>
                </a:solidFill>
              </a:defRPr>
            </a:lvl8pPr>
            <a:lvl9pPr marL="4389120" indent="0">
              <a:buNone/>
              <a:defRPr sz="192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E2D44CCA-92F8-264C-8182-B55F44B97F69}"/>
              </a:ext>
            </a:extLst>
          </p:cNvPr>
          <p:cNvSpPr>
            <a:spLocks noGrp="1"/>
          </p:cNvSpPr>
          <p:nvPr>
            <p:ph type="dt" sz="half" idx="10"/>
          </p:nvPr>
        </p:nvSpPr>
        <p:spPr/>
        <p:txBody>
          <a:bodyPr/>
          <a:lstStyle/>
          <a:p>
            <a:fld id="{A60414EB-7B67-8A49-A6FE-02AEF32BA184}" type="datetimeFigureOut">
              <a:rPr lang="en-US" smtClean="0"/>
              <a:t>4/27/2018</a:t>
            </a:fld>
            <a:endParaRPr lang="en-US"/>
          </a:p>
        </p:txBody>
      </p:sp>
      <p:sp>
        <p:nvSpPr>
          <p:cNvPr id="5" name="Footer Placeholder 4">
            <a:extLst>
              <a:ext uri="{FF2B5EF4-FFF2-40B4-BE49-F238E27FC236}">
                <a16:creationId xmlns:a16="http://schemas.microsoft.com/office/drawing/2014/main" xmlns="" id="{33ED3AC9-CA92-E34C-913A-927BC3BB68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06FC38F9-78EB-CE4E-8979-2B429044EE00}"/>
              </a:ext>
            </a:extLst>
          </p:cNvPr>
          <p:cNvSpPr>
            <a:spLocks noGrp="1"/>
          </p:cNvSpPr>
          <p:nvPr>
            <p:ph type="sldNum" sz="quarter" idx="12"/>
          </p:nvPr>
        </p:nvSpPr>
        <p:spPr/>
        <p:txBody>
          <a:bodyPr/>
          <a:lstStyle/>
          <a:p>
            <a:fld id="{0C75E104-0BEC-BB4E-840A-4E767043EAB4}" type="slidenum">
              <a:rPr lang="en-US" smtClean="0"/>
              <a:t>‹#›</a:t>
            </a:fld>
            <a:endParaRPr lang="en-US"/>
          </a:p>
        </p:txBody>
      </p:sp>
    </p:spTree>
    <p:extLst>
      <p:ext uri="{BB962C8B-B14F-4D97-AF65-F5344CB8AC3E}">
        <p14:creationId xmlns:p14="http://schemas.microsoft.com/office/powerpoint/2010/main" val="6062861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9F12C5D-2041-214D-AB56-49EDEC0ACC7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DE9B31D-7A1D-954E-9AF8-8595C1005633}"/>
              </a:ext>
            </a:extLst>
          </p:cNvPr>
          <p:cNvSpPr>
            <a:spLocks noGrp="1"/>
          </p:cNvSpPr>
          <p:nvPr>
            <p:ph sz="half" idx="1"/>
          </p:nvPr>
        </p:nvSpPr>
        <p:spPr>
          <a:xfrm>
            <a:off x="1005840" y="2190750"/>
            <a:ext cx="6217920" cy="522160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EEB0DCA5-02E2-414D-9C10-D508F1EB7FDB}"/>
              </a:ext>
            </a:extLst>
          </p:cNvPr>
          <p:cNvSpPr>
            <a:spLocks noGrp="1"/>
          </p:cNvSpPr>
          <p:nvPr>
            <p:ph sz="half" idx="2"/>
          </p:nvPr>
        </p:nvSpPr>
        <p:spPr>
          <a:xfrm>
            <a:off x="7406640" y="2190750"/>
            <a:ext cx="6217920" cy="522160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8DC2DB0A-E164-5E4E-A61A-ECD82D2EBDF5}"/>
              </a:ext>
            </a:extLst>
          </p:cNvPr>
          <p:cNvSpPr>
            <a:spLocks noGrp="1"/>
          </p:cNvSpPr>
          <p:nvPr>
            <p:ph type="dt" sz="half" idx="10"/>
          </p:nvPr>
        </p:nvSpPr>
        <p:spPr/>
        <p:txBody>
          <a:bodyPr/>
          <a:lstStyle/>
          <a:p>
            <a:fld id="{A60414EB-7B67-8A49-A6FE-02AEF32BA184}" type="datetimeFigureOut">
              <a:rPr lang="en-US" smtClean="0"/>
              <a:t>4/27/2018</a:t>
            </a:fld>
            <a:endParaRPr lang="en-US"/>
          </a:p>
        </p:txBody>
      </p:sp>
      <p:sp>
        <p:nvSpPr>
          <p:cNvPr id="6" name="Footer Placeholder 5">
            <a:extLst>
              <a:ext uri="{FF2B5EF4-FFF2-40B4-BE49-F238E27FC236}">
                <a16:creationId xmlns:a16="http://schemas.microsoft.com/office/drawing/2014/main" xmlns="" id="{B30BE63A-9E8A-FC4F-BF8A-7A8E4869DE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30C62A90-29AA-E44F-A6BD-1BE8C0A1F7AD}"/>
              </a:ext>
            </a:extLst>
          </p:cNvPr>
          <p:cNvSpPr>
            <a:spLocks noGrp="1"/>
          </p:cNvSpPr>
          <p:nvPr>
            <p:ph type="sldNum" sz="quarter" idx="12"/>
          </p:nvPr>
        </p:nvSpPr>
        <p:spPr/>
        <p:txBody>
          <a:bodyPr/>
          <a:lstStyle/>
          <a:p>
            <a:fld id="{0C75E104-0BEC-BB4E-840A-4E767043EAB4}" type="slidenum">
              <a:rPr lang="en-US" smtClean="0"/>
              <a:t>‹#›</a:t>
            </a:fld>
            <a:endParaRPr lang="en-US"/>
          </a:p>
        </p:txBody>
      </p:sp>
    </p:spTree>
    <p:extLst>
      <p:ext uri="{BB962C8B-B14F-4D97-AF65-F5344CB8AC3E}">
        <p14:creationId xmlns:p14="http://schemas.microsoft.com/office/powerpoint/2010/main" val="34916305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E2806C3-B1C1-9941-ACBE-1BB0C9B68B2E}"/>
              </a:ext>
            </a:extLst>
          </p:cNvPr>
          <p:cNvSpPr>
            <a:spLocks noGrp="1"/>
          </p:cNvSpPr>
          <p:nvPr>
            <p:ph type="title"/>
          </p:nvPr>
        </p:nvSpPr>
        <p:spPr>
          <a:xfrm>
            <a:off x="1007746" y="438150"/>
            <a:ext cx="12618720" cy="1590676"/>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E6AD9127-D0C0-2A47-B002-E294BD439E4F}"/>
              </a:ext>
            </a:extLst>
          </p:cNvPr>
          <p:cNvSpPr>
            <a:spLocks noGrp="1"/>
          </p:cNvSpPr>
          <p:nvPr>
            <p:ph type="body" idx="1"/>
          </p:nvPr>
        </p:nvSpPr>
        <p:spPr>
          <a:xfrm>
            <a:off x="1007746" y="2017396"/>
            <a:ext cx="6189344"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Edit Master text styles</a:t>
            </a:r>
          </a:p>
        </p:txBody>
      </p:sp>
      <p:sp>
        <p:nvSpPr>
          <p:cNvPr id="4" name="Content Placeholder 3">
            <a:extLst>
              <a:ext uri="{FF2B5EF4-FFF2-40B4-BE49-F238E27FC236}">
                <a16:creationId xmlns:a16="http://schemas.microsoft.com/office/drawing/2014/main" xmlns="" id="{1CFC03FC-B330-404E-8AB3-4E339D3CC0BE}"/>
              </a:ext>
            </a:extLst>
          </p:cNvPr>
          <p:cNvSpPr>
            <a:spLocks noGrp="1"/>
          </p:cNvSpPr>
          <p:nvPr>
            <p:ph sz="half" idx="2"/>
          </p:nvPr>
        </p:nvSpPr>
        <p:spPr>
          <a:xfrm>
            <a:off x="1007746" y="3006090"/>
            <a:ext cx="6189344" cy="442150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A95055D2-258E-8149-AD67-59B52CA6438D}"/>
              </a:ext>
            </a:extLst>
          </p:cNvPr>
          <p:cNvSpPr>
            <a:spLocks noGrp="1"/>
          </p:cNvSpPr>
          <p:nvPr>
            <p:ph type="body" sz="quarter" idx="3"/>
          </p:nvPr>
        </p:nvSpPr>
        <p:spPr>
          <a:xfrm>
            <a:off x="7406640" y="2017396"/>
            <a:ext cx="6219826"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Edit Master text styles</a:t>
            </a:r>
          </a:p>
        </p:txBody>
      </p:sp>
      <p:sp>
        <p:nvSpPr>
          <p:cNvPr id="6" name="Content Placeholder 5">
            <a:extLst>
              <a:ext uri="{FF2B5EF4-FFF2-40B4-BE49-F238E27FC236}">
                <a16:creationId xmlns:a16="http://schemas.microsoft.com/office/drawing/2014/main" xmlns="" id="{970948B6-84D8-104A-AA3A-DBBFA57E8257}"/>
              </a:ext>
            </a:extLst>
          </p:cNvPr>
          <p:cNvSpPr>
            <a:spLocks noGrp="1"/>
          </p:cNvSpPr>
          <p:nvPr>
            <p:ph sz="quarter" idx="4"/>
          </p:nvPr>
        </p:nvSpPr>
        <p:spPr>
          <a:xfrm>
            <a:off x="7406640" y="3006090"/>
            <a:ext cx="6219826" cy="442150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96364427-3E55-314C-93EA-D345EDED0415}"/>
              </a:ext>
            </a:extLst>
          </p:cNvPr>
          <p:cNvSpPr>
            <a:spLocks noGrp="1"/>
          </p:cNvSpPr>
          <p:nvPr>
            <p:ph type="dt" sz="half" idx="10"/>
          </p:nvPr>
        </p:nvSpPr>
        <p:spPr/>
        <p:txBody>
          <a:bodyPr/>
          <a:lstStyle/>
          <a:p>
            <a:fld id="{A60414EB-7B67-8A49-A6FE-02AEF32BA184}" type="datetimeFigureOut">
              <a:rPr lang="en-US" smtClean="0"/>
              <a:t>4/27/2018</a:t>
            </a:fld>
            <a:endParaRPr lang="en-US"/>
          </a:p>
        </p:txBody>
      </p:sp>
      <p:sp>
        <p:nvSpPr>
          <p:cNvPr id="8" name="Footer Placeholder 7">
            <a:extLst>
              <a:ext uri="{FF2B5EF4-FFF2-40B4-BE49-F238E27FC236}">
                <a16:creationId xmlns:a16="http://schemas.microsoft.com/office/drawing/2014/main" xmlns="" id="{745693D7-2C72-004A-94CF-CBF1E1043EF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423901D1-4066-2746-8B05-D2526562B903}"/>
              </a:ext>
            </a:extLst>
          </p:cNvPr>
          <p:cNvSpPr>
            <a:spLocks noGrp="1"/>
          </p:cNvSpPr>
          <p:nvPr>
            <p:ph type="sldNum" sz="quarter" idx="12"/>
          </p:nvPr>
        </p:nvSpPr>
        <p:spPr/>
        <p:txBody>
          <a:bodyPr/>
          <a:lstStyle/>
          <a:p>
            <a:fld id="{0C75E104-0BEC-BB4E-840A-4E767043EAB4}" type="slidenum">
              <a:rPr lang="en-US" smtClean="0"/>
              <a:t>‹#›</a:t>
            </a:fld>
            <a:endParaRPr lang="en-US"/>
          </a:p>
        </p:txBody>
      </p:sp>
    </p:spTree>
    <p:extLst>
      <p:ext uri="{BB962C8B-B14F-4D97-AF65-F5344CB8AC3E}">
        <p14:creationId xmlns:p14="http://schemas.microsoft.com/office/powerpoint/2010/main" val="22636115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F8088E0-274C-1B4E-A551-944043350C6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ECCDF2DD-F50D-C74A-BCB9-DA22C4EDFFA9}"/>
              </a:ext>
            </a:extLst>
          </p:cNvPr>
          <p:cNvSpPr>
            <a:spLocks noGrp="1"/>
          </p:cNvSpPr>
          <p:nvPr>
            <p:ph type="dt" sz="half" idx="10"/>
          </p:nvPr>
        </p:nvSpPr>
        <p:spPr/>
        <p:txBody>
          <a:bodyPr/>
          <a:lstStyle/>
          <a:p>
            <a:fld id="{A60414EB-7B67-8A49-A6FE-02AEF32BA184}" type="datetimeFigureOut">
              <a:rPr lang="en-US" smtClean="0"/>
              <a:t>4/27/2018</a:t>
            </a:fld>
            <a:endParaRPr lang="en-US"/>
          </a:p>
        </p:txBody>
      </p:sp>
      <p:sp>
        <p:nvSpPr>
          <p:cNvPr id="4" name="Footer Placeholder 3">
            <a:extLst>
              <a:ext uri="{FF2B5EF4-FFF2-40B4-BE49-F238E27FC236}">
                <a16:creationId xmlns:a16="http://schemas.microsoft.com/office/drawing/2014/main" xmlns="" id="{E09E5D79-FB10-D14C-A0A5-68782D761B2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F4A08D85-E22A-3D46-B738-9A2BDD681EE7}"/>
              </a:ext>
            </a:extLst>
          </p:cNvPr>
          <p:cNvSpPr>
            <a:spLocks noGrp="1"/>
          </p:cNvSpPr>
          <p:nvPr>
            <p:ph type="sldNum" sz="quarter" idx="12"/>
          </p:nvPr>
        </p:nvSpPr>
        <p:spPr/>
        <p:txBody>
          <a:bodyPr/>
          <a:lstStyle/>
          <a:p>
            <a:fld id="{0C75E104-0BEC-BB4E-840A-4E767043EAB4}" type="slidenum">
              <a:rPr lang="en-US" smtClean="0"/>
              <a:t>‹#›</a:t>
            </a:fld>
            <a:endParaRPr lang="en-US"/>
          </a:p>
        </p:txBody>
      </p:sp>
    </p:spTree>
    <p:extLst>
      <p:ext uri="{BB962C8B-B14F-4D97-AF65-F5344CB8AC3E}">
        <p14:creationId xmlns:p14="http://schemas.microsoft.com/office/powerpoint/2010/main" val="3874767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DCEDADBB-0832-EC43-9535-99CA1CD37367}"/>
              </a:ext>
            </a:extLst>
          </p:cNvPr>
          <p:cNvSpPr>
            <a:spLocks noGrp="1"/>
          </p:cNvSpPr>
          <p:nvPr>
            <p:ph type="dt" sz="half" idx="10"/>
          </p:nvPr>
        </p:nvSpPr>
        <p:spPr/>
        <p:txBody>
          <a:bodyPr/>
          <a:lstStyle/>
          <a:p>
            <a:fld id="{A60414EB-7B67-8A49-A6FE-02AEF32BA184}" type="datetimeFigureOut">
              <a:rPr lang="en-US" smtClean="0"/>
              <a:t>4/27/2018</a:t>
            </a:fld>
            <a:endParaRPr lang="en-US"/>
          </a:p>
        </p:txBody>
      </p:sp>
      <p:sp>
        <p:nvSpPr>
          <p:cNvPr id="3" name="Footer Placeholder 2">
            <a:extLst>
              <a:ext uri="{FF2B5EF4-FFF2-40B4-BE49-F238E27FC236}">
                <a16:creationId xmlns:a16="http://schemas.microsoft.com/office/drawing/2014/main" xmlns="" id="{3F8FE398-E9D0-9D44-A0BA-C2FC4E05EAE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3DC4FBF-81FB-BF40-BE5A-40CC2D14B8C7}"/>
              </a:ext>
            </a:extLst>
          </p:cNvPr>
          <p:cNvSpPr>
            <a:spLocks noGrp="1"/>
          </p:cNvSpPr>
          <p:nvPr>
            <p:ph type="sldNum" sz="quarter" idx="12"/>
          </p:nvPr>
        </p:nvSpPr>
        <p:spPr/>
        <p:txBody>
          <a:bodyPr/>
          <a:lstStyle/>
          <a:p>
            <a:fld id="{0C75E104-0BEC-BB4E-840A-4E767043EAB4}" type="slidenum">
              <a:rPr lang="en-US" smtClean="0"/>
              <a:t>‹#›</a:t>
            </a:fld>
            <a:endParaRPr lang="en-US"/>
          </a:p>
        </p:txBody>
      </p:sp>
    </p:spTree>
    <p:extLst>
      <p:ext uri="{BB962C8B-B14F-4D97-AF65-F5344CB8AC3E}">
        <p14:creationId xmlns:p14="http://schemas.microsoft.com/office/powerpoint/2010/main" val="10173176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77A871-53D9-0A4C-93E4-6897B36D695B}"/>
              </a:ext>
            </a:extLst>
          </p:cNvPr>
          <p:cNvSpPr>
            <a:spLocks noGrp="1"/>
          </p:cNvSpPr>
          <p:nvPr>
            <p:ph type="title"/>
          </p:nvPr>
        </p:nvSpPr>
        <p:spPr>
          <a:xfrm>
            <a:off x="1007746" y="548640"/>
            <a:ext cx="4718684" cy="1920240"/>
          </a:xfrm>
        </p:spPr>
        <p:txBody>
          <a:bodyPr anchor="b"/>
          <a:lstStyle>
            <a:lvl1pPr>
              <a:defRPr sz="3840"/>
            </a:lvl1pPr>
          </a:lstStyle>
          <a:p>
            <a:r>
              <a:rPr lang="en-US"/>
              <a:t>Click to edit Master title style</a:t>
            </a:r>
          </a:p>
        </p:txBody>
      </p:sp>
      <p:sp>
        <p:nvSpPr>
          <p:cNvPr id="3" name="Content Placeholder 2">
            <a:extLst>
              <a:ext uri="{FF2B5EF4-FFF2-40B4-BE49-F238E27FC236}">
                <a16:creationId xmlns:a16="http://schemas.microsoft.com/office/drawing/2014/main" xmlns="" id="{783868CE-A3A5-A242-98F4-A73087000E5C}"/>
              </a:ext>
            </a:extLst>
          </p:cNvPr>
          <p:cNvSpPr>
            <a:spLocks noGrp="1"/>
          </p:cNvSpPr>
          <p:nvPr>
            <p:ph idx="1"/>
          </p:nvPr>
        </p:nvSpPr>
        <p:spPr>
          <a:xfrm>
            <a:off x="6219826" y="1184911"/>
            <a:ext cx="7406640" cy="5848350"/>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EBE9BD2B-942E-8545-932E-26EEF85D4CC1}"/>
              </a:ext>
            </a:extLst>
          </p:cNvPr>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Edit Master text styles</a:t>
            </a:r>
          </a:p>
        </p:txBody>
      </p:sp>
      <p:sp>
        <p:nvSpPr>
          <p:cNvPr id="5" name="Date Placeholder 4">
            <a:extLst>
              <a:ext uri="{FF2B5EF4-FFF2-40B4-BE49-F238E27FC236}">
                <a16:creationId xmlns:a16="http://schemas.microsoft.com/office/drawing/2014/main" xmlns="" id="{FB05B997-95A9-6647-9B28-9F84208C8737}"/>
              </a:ext>
            </a:extLst>
          </p:cNvPr>
          <p:cNvSpPr>
            <a:spLocks noGrp="1"/>
          </p:cNvSpPr>
          <p:nvPr>
            <p:ph type="dt" sz="half" idx="10"/>
          </p:nvPr>
        </p:nvSpPr>
        <p:spPr/>
        <p:txBody>
          <a:bodyPr/>
          <a:lstStyle/>
          <a:p>
            <a:fld id="{A60414EB-7B67-8A49-A6FE-02AEF32BA184}" type="datetimeFigureOut">
              <a:rPr lang="en-US" smtClean="0"/>
              <a:t>4/27/2018</a:t>
            </a:fld>
            <a:endParaRPr lang="en-US"/>
          </a:p>
        </p:txBody>
      </p:sp>
      <p:sp>
        <p:nvSpPr>
          <p:cNvPr id="6" name="Footer Placeholder 5">
            <a:extLst>
              <a:ext uri="{FF2B5EF4-FFF2-40B4-BE49-F238E27FC236}">
                <a16:creationId xmlns:a16="http://schemas.microsoft.com/office/drawing/2014/main" xmlns="" id="{C661228F-8189-D84E-87B6-6AAA0029B5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0717FA80-F4CB-0442-B54F-DA145B70EFE4}"/>
              </a:ext>
            </a:extLst>
          </p:cNvPr>
          <p:cNvSpPr>
            <a:spLocks noGrp="1"/>
          </p:cNvSpPr>
          <p:nvPr>
            <p:ph type="sldNum" sz="quarter" idx="12"/>
          </p:nvPr>
        </p:nvSpPr>
        <p:spPr/>
        <p:txBody>
          <a:bodyPr/>
          <a:lstStyle/>
          <a:p>
            <a:fld id="{0C75E104-0BEC-BB4E-840A-4E767043EAB4}" type="slidenum">
              <a:rPr lang="en-US" smtClean="0"/>
              <a:t>‹#›</a:t>
            </a:fld>
            <a:endParaRPr lang="en-US"/>
          </a:p>
        </p:txBody>
      </p:sp>
    </p:spTree>
    <p:extLst>
      <p:ext uri="{BB962C8B-B14F-4D97-AF65-F5344CB8AC3E}">
        <p14:creationId xmlns:p14="http://schemas.microsoft.com/office/powerpoint/2010/main" val="25573674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75297F-4DB3-2946-B59E-8B2260E45887}" type="datetimeFigureOut">
              <a:rPr lang="en-US" smtClean="0"/>
              <a:t>4/27/2018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12959102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0ED8F56-8228-B643-ABCD-E7F15A4C30F2}"/>
              </a:ext>
            </a:extLst>
          </p:cNvPr>
          <p:cNvSpPr>
            <a:spLocks noGrp="1"/>
          </p:cNvSpPr>
          <p:nvPr>
            <p:ph type="title"/>
          </p:nvPr>
        </p:nvSpPr>
        <p:spPr>
          <a:xfrm>
            <a:off x="1007746" y="548640"/>
            <a:ext cx="4718684" cy="1920240"/>
          </a:xfrm>
        </p:spPr>
        <p:txBody>
          <a:bodyPr anchor="b"/>
          <a:lstStyle>
            <a:lvl1pPr>
              <a:defRPr sz="3840"/>
            </a:lvl1pPr>
          </a:lstStyle>
          <a:p>
            <a:r>
              <a:rPr lang="en-US"/>
              <a:t>Click to edit Master title style</a:t>
            </a:r>
          </a:p>
        </p:txBody>
      </p:sp>
      <p:sp>
        <p:nvSpPr>
          <p:cNvPr id="3" name="Picture Placeholder 2">
            <a:extLst>
              <a:ext uri="{FF2B5EF4-FFF2-40B4-BE49-F238E27FC236}">
                <a16:creationId xmlns:a16="http://schemas.microsoft.com/office/drawing/2014/main" xmlns="" id="{1A4C78AC-EF57-1744-AE63-CD239935E5DB}"/>
              </a:ext>
            </a:extLst>
          </p:cNvPr>
          <p:cNvSpPr>
            <a:spLocks noGrp="1"/>
          </p:cNvSpPr>
          <p:nvPr>
            <p:ph type="pic" idx="1"/>
          </p:nvPr>
        </p:nvSpPr>
        <p:spPr>
          <a:xfrm>
            <a:off x="6219826" y="1184911"/>
            <a:ext cx="7406640" cy="5848350"/>
          </a:xfrm>
        </p:spPr>
        <p:txBody>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endParaRPr lang="en-US"/>
          </a:p>
        </p:txBody>
      </p:sp>
      <p:sp>
        <p:nvSpPr>
          <p:cNvPr id="4" name="Text Placeholder 3">
            <a:extLst>
              <a:ext uri="{FF2B5EF4-FFF2-40B4-BE49-F238E27FC236}">
                <a16:creationId xmlns:a16="http://schemas.microsoft.com/office/drawing/2014/main" xmlns="" id="{7AD135C8-8ABC-C648-A79F-A5380141BAFE}"/>
              </a:ext>
            </a:extLst>
          </p:cNvPr>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Edit Master text styles</a:t>
            </a:r>
          </a:p>
        </p:txBody>
      </p:sp>
      <p:sp>
        <p:nvSpPr>
          <p:cNvPr id="5" name="Date Placeholder 4">
            <a:extLst>
              <a:ext uri="{FF2B5EF4-FFF2-40B4-BE49-F238E27FC236}">
                <a16:creationId xmlns:a16="http://schemas.microsoft.com/office/drawing/2014/main" xmlns="" id="{FB072CE0-DB34-C44D-AE97-F10BB3A82CE4}"/>
              </a:ext>
            </a:extLst>
          </p:cNvPr>
          <p:cNvSpPr>
            <a:spLocks noGrp="1"/>
          </p:cNvSpPr>
          <p:nvPr>
            <p:ph type="dt" sz="half" idx="10"/>
          </p:nvPr>
        </p:nvSpPr>
        <p:spPr/>
        <p:txBody>
          <a:bodyPr/>
          <a:lstStyle/>
          <a:p>
            <a:fld id="{A60414EB-7B67-8A49-A6FE-02AEF32BA184}" type="datetimeFigureOut">
              <a:rPr lang="en-US" smtClean="0"/>
              <a:t>4/27/2018</a:t>
            </a:fld>
            <a:endParaRPr lang="en-US"/>
          </a:p>
        </p:txBody>
      </p:sp>
      <p:sp>
        <p:nvSpPr>
          <p:cNvPr id="6" name="Footer Placeholder 5">
            <a:extLst>
              <a:ext uri="{FF2B5EF4-FFF2-40B4-BE49-F238E27FC236}">
                <a16:creationId xmlns:a16="http://schemas.microsoft.com/office/drawing/2014/main" xmlns="" id="{202A061C-D88C-4243-8549-9977DF5A7EF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2BDDE020-F887-D24A-911E-5B9368F37170}"/>
              </a:ext>
            </a:extLst>
          </p:cNvPr>
          <p:cNvSpPr>
            <a:spLocks noGrp="1"/>
          </p:cNvSpPr>
          <p:nvPr>
            <p:ph type="sldNum" sz="quarter" idx="12"/>
          </p:nvPr>
        </p:nvSpPr>
        <p:spPr/>
        <p:txBody>
          <a:bodyPr/>
          <a:lstStyle/>
          <a:p>
            <a:fld id="{0C75E104-0BEC-BB4E-840A-4E767043EAB4}" type="slidenum">
              <a:rPr lang="en-US" smtClean="0"/>
              <a:t>‹#›</a:t>
            </a:fld>
            <a:endParaRPr lang="en-US"/>
          </a:p>
        </p:txBody>
      </p:sp>
    </p:spTree>
    <p:extLst>
      <p:ext uri="{BB962C8B-B14F-4D97-AF65-F5344CB8AC3E}">
        <p14:creationId xmlns:p14="http://schemas.microsoft.com/office/powerpoint/2010/main" val="37563256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377B064-E4D2-184F-856A-945441C1F23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5F455CDE-3696-6F40-99F6-82586473C07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D4948C7-9C26-504B-939E-87F75C27236C}"/>
              </a:ext>
            </a:extLst>
          </p:cNvPr>
          <p:cNvSpPr>
            <a:spLocks noGrp="1"/>
          </p:cNvSpPr>
          <p:nvPr>
            <p:ph type="dt" sz="half" idx="10"/>
          </p:nvPr>
        </p:nvSpPr>
        <p:spPr/>
        <p:txBody>
          <a:bodyPr/>
          <a:lstStyle/>
          <a:p>
            <a:fld id="{A60414EB-7B67-8A49-A6FE-02AEF32BA184}" type="datetimeFigureOut">
              <a:rPr lang="en-US" smtClean="0"/>
              <a:t>4/27/2018</a:t>
            </a:fld>
            <a:endParaRPr lang="en-US"/>
          </a:p>
        </p:txBody>
      </p:sp>
      <p:sp>
        <p:nvSpPr>
          <p:cNvPr id="5" name="Footer Placeholder 4">
            <a:extLst>
              <a:ext uri="{FF2B5EF4-FFF2-40B4-BE49-F238E27FC236}">
                <a16:creationId xmlns:a16="http://schemas.microsoft.com/office/drawing/2014/main" xmlns="" id="{F4A6AEF7-1974-684C-96E2-136120D758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210B156-00E5-6143-8810-22E91A7ED7EE}"/>
              </a:ext>
            </a:extLst>
          </p:cNvPr>
          <p:cNvSpPr>
            <a:spLocks noGrp="1"/>
          </p:cNvSpPr>
          <p:nvPr>
            <p:ph type="sldNum" sz="quarter" idx="12"/>
          </p:nvPr>
        </p:nvSpPr>
        <p:spPr/>
        <p:txBody>
          <a:bodyPr/>
          <a:lstStyle/>
          <a:p>
            <a:fld id="{0C75E104-0BEC-BB4E-840A-4E767043EAB4}" type="slidenum">
              <a:rPr lang="en-US" smtClean="0"/>
              <a:t>‹#›</a:t>
            </a:fld>
            <a:endParaRPr lang="en-US"/>
          </a:p>
        </p:txBody>
      </p:sp>
    </p:spTree>
    <p:extLst>
      <p:ext uri="{BB962C8B-B14F-4D97-AF65-F5344CB8AC3E}">
        <p14:creationId xmlns:p14="http://schemas.microsoft.com/office/powerpoint/2010/main" val="26679772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EDAACAF8-0528-664A-8819-A393899BD589}"/>
              </a:ext>
            </a:extLst>
          </p:cNvPr>
          <p:cNvSpPr>
            <a:spLocks noGrp="1"/>
          </p:cNvSpPr>
          <p:nvPr>
            <p:ph type="title" orient="vert"/>
          </p:nvPr>
        </p:nvSpPr>
        <p:spPr>
          <a:xfrm>
            <a:off x="10469880" y="438150"/>
            <a:ext cx="3154680" cy="6974206"/>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5F304462-A253-F542-941F-2114E66F61BB}"/>
              </a:ext>
            </a:extLst>
          </p:cNvPr>
          <p:cNvSpPr>
            <a:spLocks noGrp="1"/>
          </p:cNvSpPr>
          <p:nvPr>
            <p:ph type="body" orient="vert" idx="1"/>
          </p:nvPr>
        </p:nvSpPr>
        <p:spPr>
          <a:xfrm>
            <a:off x="1005840" y="438150"/>
            <a:ext cx="9281160" cy="6974206"/>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A94A2C11-0B1F-D94D-89AA-39E10557BE31}"/>
              </a:ext>
            </a:extLst>
          </p:cNvPr>
          <p:cNvSpPr>
            <a:spLocks noGrp="1"/>
          </p:cNvSpPr>
          <p:nvPr>
            <p:ph type="dt" sz="half" idx="10"/>
          </p:nvPr>
        </p:nvSpPr>
        <p:spPr/>
        <p:txBody>
          <a:bodyPr/>
          <a:lstStyle/>
          <a:p>
            <a:fld id="{A60414EB-7B67-8A49-A6FE-02AEF32BA184}" type="datetimeFigureOut">
              <a:rPr lang="en-US" smtClean="0"/>
              <a:t>4/27/2018</a:t>
            </a:fld>
            <a:endParaRPr lang="en-US"/>
          </a:p>
        </p:txBody>
      </p:sp>
      <p:sp>
        <p:nvSpPr>
          <p:cNvPr id="5" name="Footer Placeholder 4">
            <a:extLst>
              <a:ext uri="{FF2B5EF4-FFF2-40B4-BE49-F238E27FC236}">
                <a16:creationId xmlns:a16="http://schemas.microsoft.com/office/drawing/2014/main" xmlns="" id="{12C02BD4-2067-B448-A9F1-E5BA81E94B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7FFE2767-6920-C040-BAFC-454BBF558B2E}"/>
              </a:ext>
            </a:extLst>
          </p:cNvPr>
          <p:cNvSpPr>
            <a:spLocks noGrp="1"/>
          </p:cNvSpPr>
          <p:nvPr>
            <p:ph type="sldNum" sz="quarter" idx="12"/>
          </p:nvPr>
        </p:nvSpPr>
        <p:spPr/>
        <p:txBody>
          <a:bodyPr/>
          <a:lstStyle/>
          <a:p>
            <a:fld id="{0C75E104-0BEC-BB4E-840A-4E767043EAB4}" type="slidenum">
              <a:rPr lang="en-US" smtClean="0"/>
              <a:t>‹#›</a:t>
            </a:fld>
            <a:endParaRPr lang="en-US"/>
          </a:p>
        </p:txBody>
      </p:sp>
    </p:spTree>
    <p:extLst>
      <p:ext uri="{BB962C8B-B14F-4D97-AF65-F5344CB8AC3E}">
        <p14:creationId xmlns:p14="http://schemas.microsoft.com/office/powerpoint/2010/main" val="849377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98220" y="2051686"/>
            <a:ext cx="12618720" cy="3423284"/>
          </a:xfrm>
        </p:spPr>
        <p:txBody>
          <a:bodyPr anchor="b"/>
          <a:lstStyle>
            <a:lvl1pPr>
              <a:defRPr sz="7200"/>
            </a:lvl1pPr>
          </a:lstStyle>
          <a:p>
            <a:r>
              <a:rPr lang="en-US"/>
              <a:t>Click to edit Master title style</a:t>
            </a:r>
            <a:endParaRPr lang="en-US" dirty="0"/>
          </a:p>
        </p:txBody>
      </p:sp>
      <p:sp>
        <p:nvSpPr>
          <p:cNvPr id="3" name="Text Placeholder 2"/>
          <p:cNvSpPr>
            <a:spLocks noGrp="1"/>
          </p:cNvSpPr>
          <p:nvPr>
            <p:ph type="body" idx="1"/>
          </p:nvPr>
        </p:nvSpPr>
        <p:spPr>
          <a:xfrm>
            <a:off x="998220" y="5507356"/>
            <a:ext cx="12618720" cy="1800224"/>
          </a:xfrm>
        </p:spPr>
        <p:txBody>
          <a:bodyPr/>
          <a:lstStyle>
            <a:lvl1pPr marL="0" indent="0">
              <a:buNone/>
              <a:defRPr sz="2880">
                <a:solidFill>
                  <a:schemeClr val="tx1">
                    <a:tint val="75000"/>
                  </a:schemeClr>
                </a:solidFill>
              </a:defRPr>
            </a:lvl1pPr>
            <a:lvl2pPr marL="548640" indent="0">
              <a:buNone/>
              <a:defRPr sz="2400">
                <a:solidFill>
                  <a:schemeClr val="tx1">
                    <a:tint val="75000"/>
                  </a:schemeClr>
                </a:solidFill>
              </a:defRPr>
            </a:lvl2pPr>
            <a:lvl3pPr marL="1097280" indent="0">
              <a:buNone/>
              <a:defRPr sz="2160">
                <a:solidFill>
                  <a:schemeClr val="tx1">
                    <a:tint val="75000"/>
                  </a:schemeClr>
                </a:solidFill>
              </a:defRPr>
            </a:lvl3pPr>
            <a:lvl4pPr marL="1645920" indent="0">
              <a:buNone/>
              <a:defRPr sz="1920">
                <a:solidFill>
                  <a:schemeClr val="tx1">
                    <a:tint val="75000"/>
                  </a:schemeClr>
                </a:solidFill>
              </a:defRPr>
            </a:lvl4pPr>
            <a:lvl5pPr marL="2194560" indent="0">
              <a:buNone/>
              <a:defRPr sz="1920">
                <a:solidFill>
                  <a:schemeClr val="tx1">
                    <a:tint val="75000"/>
                  </a:schemeClr>
                </a:solidFill>
              </a:defRPr>
            </a:lvl5pPr>
            <a:lvl6pPr marL="2743200" indent="0">
              <a:buNone/>
              <a:defRPr sz="1920">
                <a:solidFill>
                  <a:schemeClr val="tx1">
                    <a:tint val="75000"/>
                  </a:schemeClr>
                </a:solidFill>
              </a:defRPr>
            </a:lvl6pPr>
            <a:lvl7pPr marL="3291840" indent="0">
              <a:buNone/>
              <a:defRPr sz="1920">
                <a:solidFill>
                  <a:schemeClr val="tx1">
                    <a:tint val="75000"/>
                  </a:schemeClr>
                </a:solidFill>
              </a:defRPr>
            </a:lvl7pPr>
            <a:lvl8pPr marL="3840480" indent="0">
              <a:buNone/>
              <a:defRPr sz="1920">
                <a:solidFill>
                  <a:schemeClr val="tx1">
                    <a:tint val="75000"/>
                  </a:schemeClr>
                </a:solidFill>
              </a:defRPr>
            </a:lvl8pPr>
            <a:lvl9pPr marL="4389120" indent="0">
              <a:buNone/>
              <a:defRPr sz="19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075297F-4DB3-2946-B59E-8B2260E45887}" type="datetimeFigureOut">
              <a:rPr lang="en-US" smtClean="0"/>
              <a:t>4/27/2018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5839196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05840" y="2190750"/>
            <a:ext cx="6217920" cy="5221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406640" y="2190750"/>
            <a:ext cx="6217920" cy="5221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075297F-4DB3-2946-B59E-8B2260E45887}" type="datetimeFigureOut">
              <a:rPr lang="en-US" smtClean="0"/>
              <a:t>4/27/2018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2085043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07746" y="438150"/>
            <a:ext cx="12618720" cy="159067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07746" y="2017396"/>
            <a:ext cx="6189344"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4" name="Content Placeholder 3"/>
          <p:cNvSpPr>
            <a:spLocks noGrp="1"/>
          </p:cNvSpPr>
          <p:nvPr>
            <p:ph sz="half" idx="2"/>
          </p:nvPr>
        </p:nvSpPr>
        <p:spPr>
          <a:xfrm>
            <a:off x="1007746" y="3006090"/>
            <a:ext cx="6189344" cy="4421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406640" y="2017396"/>
            <a:ext cx="6219826"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6" name="Content Placeholder 5"/>
          <p:cNvSpPr>
            <a:spLocks noGrp="1"/>
          </p:cNvSpPr>
          <p:nvPr>
            <p:ph sz="quarter" idx="4"/>
          </p:nvPr>
        </p:nvSpPr>
        <p:spPr>
          <a:xfrm>
            <a:off x="7406640" y="3006090"/>
            <a:ext cx="6219826" cy="4421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075297F-4DB3-2946-B59E-8B2260E45887}" type="datetimeFigureOut">
              <a:rPr lang="en-US" smtClean="0"/>
              <a:t>4/27/2018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6849106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075297F-4DB3-2946-B59E-8B2260E45887}" type="datetimeFigureOut">
              <a:rPr lang="en-US" smtClean="0"/>
              <a:t>4/27/2018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781568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75297F-4DB3-2946-B59E-8B2260E45887}" type="datetimeFigureOut">
              <a:rPr lang="en-US" smtClean="0"/>
              <a:t>4/27/2018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1811609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7746" y="548640"/>
            <a:ext cx="4718684" cy="1920240"/>
          </a:xfrm>
        </p:spPr>
        <p:txBody>
          <a:bodyPr anchor="b"/>
          <a:lstStyle>
            <a:lvl1pPr>
              <a:defRPr sz="3840"/>
            </a:lvl1pPr>
          </a:lstStyle>
          <a:p>
            <a:r>
              <a:rPr lang="en-US"/>
              <a:t>Click to edit Master title style</a:t>
            </a:r>
            <a:endParaRPr lang="en-US" dirty="0"/>
          </a:p>
        </p:txBody>
      </p:sp>
      <p:sp>
        <p:nvSpPr>
          <p:cNvPr id="3" name="Content Placeholder 2"/>
          <p:cNvSpPr>
            <a:spLocks noGrp="1"/>
          </p:cNvSpPr>
          <p:nvPr>
            <p:ph idx="1"/>
          </p:nvPr>
        </p:nvSpPr>
        <p:spPr>
          <a:xfrm>
            <a:off x="6219826" y="1184911"/>
            <a:ext cx="7406640" cy="5848350"/>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7075297F-4DB3-2946-B59E-8B2260E45887}" type="datetimeFigureOut">
              <a:rPr lang="en-US" smtClean="0"/>
              <a:t>4/27/2018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698912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7746" y="548640"/>
            <a:ext cx="4718684" cy="1920240"/>
          </a:xfrm>
        </p:spPr>
        <p:txBody>
          <a:bodyPr anchor="b"/>
          <a:lstStyle>
            <a:lvl1pPr>
              <a:defRPr sz="3840"/>
            </a:lvl1pPr>
          </a:lstStyle>
          <a:p>
            <a:r>
              <a:rPr lang="en-US"/>
              <a:t>Click to edit Master title style</a:t>
            </a:r>
            <a:endParaRPr lang="en-US" dirty="0"/>
          </a:p>
        </p:txBody>
      </p:sp>
      <p:sp>
        <p:nvSpPr>
          <p:cNvPr id="3" name="Picture Placeholder 2"/>
          <p:cNvSpPr>
            <a:spLocks noGrp="1" noChangeAspect="1"/>
          </p:cNvSpPr>
          <p:nvPr>
            <p:ph type="pic" idx="1"/>
          </p:nvPr>
        </p:nvSpPr>
        <p:spPr>
          <a:xfrm>
            <a:off x="6219826" y="1184911"/>
            <a:ext cx="7406640" cy="5848350"/>
          </a:xfrm>
        </p:spPr>
        <p:txBody>
          <a:bodyPr anchor="t"/>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7075297F-4DB3-2946-B59E-8B2260E45887}" type="datetimeFigureOut">
              <a:rPr lang="en-US" smtClean="0"/>
              <a:t>4/27/2018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20365237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05840" y="438150"/>
            <a:ext cx="12618720" cy="159067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05840" y="2190750"/>
            <a:ext cx="12618720" cy="522160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05840" y="7627621"/>
            <a:ext cx="3291840" cy="438150"/>
          </a:xfrm>
          <a:prstGeom prst="rect">
            <a:avLst/>
          </a:prstGeom>
        </p:spPr>
        <p:txBody>
          <a:bodyPr vert="horz" lIns="91440" tIns="45720" rIns="91440" bIns="45720" rtlCol="0" anchor="ctr"/>
          <a:lstStyle>
            <a:lvl1pPr algn="l">
              <a:defRPr sz="1440">
                <a:solidFill>
                  <a:schemeClr val="tx1">
                    <a:tint val="75000"/>
                  </a:schemeClr>
                </a:solidFill>
              </a:defRPr>
            </a:lvl1pPr>
          </a:lstStyle>
          <a:p>
            <a:fld id="{7075297F-4DB3-2946-B59E-8B2260E45887}" type="datetimeFigureOut">
              <a:rPr lang="en-US" smtClean="0"/>
              <a:t>4/27/2018</a:t>
            </a:fld>
            <a:endParaRPr lang="en-US"/>
          </a:p>
        </p:txBody>
      </p:sp>
      <p:sp>
        <p:nvSpPr>
          <p:cNvPr id="5" name="Footer Placeholder 4"/>
          <p:cNvSpPr>
            <a:spLocks noGrp="1"/>
          </p:cNvSpPr>
          <p:nvPr>
            <p:ph type="ftr" sz="quarter" idx="3"/>
          </p:nvPr>
        </p:nvSpPr>
        <p:spPr>
          <a:xfrm>
            <a:off x="4846320" y="7627621"/>
            <a:ext cx="4937760" cy="438150"/>
          </a:xfrm>
          <a:prstGeom prst="rect">
            <a:avLst/>
          </a:prstGeom>
        </p:spPr>
        <p:txBody>
          <a:bodyPr vert="horz" lIns="91440" tIns="45720" rIns="91440" bIns="45720" rtlCol="0" anchor="ctr"/>
          <a:lstStyle>
            <a:lvl1pPr algn="ctr">
              <a:defRPr sz="144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332720" y="7627621"/>
            <a:ext cx="3291840" cy="438150"/>
          </a:xfrm>
          <a:prstGeom prst="rect">
            <a:avLst/>
          </a:prstGeom>
        </p:spPr>
        <p:txBody>
          <a:bodyPr vert="horz" lIns="91440" tIns="45720" rIns="91440" bIns="45720" rtlCol="0" anchor="ctr"/>
          <a:lstStyle>
            <a:lvl1pPr algn="r">
              <a:defRPr sz="1440">
                <a:solidFill>
                  <a:schemeClr val="tx1">
                    <a:tint val="75000"/>
                  </a:schemeClr>
                </a:solidFill>
              </a:defRPr>
            </a:lvl1pPr>
          </a:lstStyle>
          <a:p>
            <a:fld id="{53EEAAC7-9949-4D44-9B7F-7AECD8DE49A6}" type="slidenum">
              <a:rPr lang="en-US" smtClean="0"/>
              <a:t>‹#›</a:t>
            </a:fld>
            <a:endParaRPr lang="en-US"/>
          </a:p>
        </p:txBody>
      </p:sp>
      <p:pic>
        <p:nvPicPr>
          <p:cNvPr id="7" name="Picture 6"/>
          <p:cNvPicPr>
            <a:picLocks noChangeAspect="1"/>
          </p:cNvPicPr>
          <p:nvPr userDrawn="1"/>
        </p:nvPicPr>
        <p:blipFill>
          <a:blip r:embed="rId13">
            <a:extLst>
              <a:ext uri="{28A0092B-C50C-407E-A947-70E740481C1C}">
                <a14:useLocalDpi xmlns:a14="http://schemas.microsoft.com/office/drawing/2010/main"/>
              </a:ext>
            </a:extLst>
          </a:blip>
          <a:stretch>
            <a:fillRect/>
          </a:stretch>
        </p:blipFill>
        <p:spPr>
          <a:xfrm>
            <a:off x="0" y="0"/>
            <a:ext cx="14630400" cy="8244583"/>
          </a:xfrm>
          <a:prstGeom prst="rect">
            <a:avLst/>
          </a:prstGeom>
        </p:spPr>
      </p:pic>
    </p:spTree>
    <p:extLst>
      <p:ext uri="{BB962C8B-B14F-4D97-AF65-F5344CB8AC3E}">
        <p14:creationId xmlns:p14="http://schemas.microsoft.com/office/powerpoint/2010/main" val="94934467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1097280" rtl="0" eaLnBrk="1" latinLnBrk="0" hangingPunct="1">
        <a:lnSpc>
          <a:spcPct val="90000"/>
        </a:lnSpc>
        <a:spcBef>
          <a:spcPct val="0"/>
        </a:spcBef>
        <a:buNone/>
        <a:defRPr sz="5280" kern="1200">
          <a:solidFill>
            <a:schemeClr val="tx1"/>
          </a:solidFill>
          <a:latin typeface="+mj-lt"/>
          <a:ea typeface="+mj-ea"/>
          <a:cs typeface="+mj-cs"/>
        </a:defRPr>
      </a:lvl1pPr>
    </p:titleStyle>
    <p:body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1826D8F5-7CE8-1740-B0EE-28C0D216AA79}"/>
              </a:ext>
            </a:extLst>
          </p:cNvPr>
          <p:cNvSpPr>
            <a:spLocks noGrp="1"/>
          </p:cNvSpPr>
          <p:nvPr>
            <p:ph type="title"/>
          </p:nvPr>
        </p:nvSpPr>
        <p:spPr>
          <a:xfrm>
            <a:off x="1005840" y="438150"/>
            <a:ext cx="12618720" cy="159067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62DF67D9-F107-2C4A-9745-4F3CF7F50694}"/>
              </a:ext>
            </a:extLst>
          </p:cNvPr>
          <p:cNvSpPr>
            <a:spLocks noGrp="1"/>
          </p:cNvSpPr>
          <p:nvPr>
            <p:ph type="body" idx="1"/>
          </p:nvPr>
        </p:nvSpPr>
        <p:spPr>
          <a:xfrm>
            <a:off x="1005840" y="2190750"/>
            <a:ext cx="12618720" cy="522160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6C6F972-4659-734A-84BB-AEC59F603021}"/>
              </a:ext>
            </a:extLst>
          </p:cNvPr>
          <p:cNvSpPr>
            <a:spLocks noGrp="1"/>
          </p:cNvSpPr>
          <p:nvPr>
            <p:ph type="dt" sz="half" idx="2"/>
          </p:nvPr>
        </p:nvSpPr>
        <p:spPr>
          <a:xfrm>
            <a:off x="1005840" y="7627621"/>
            <a:ext cx="3291840" cy="438150"/>
          </a:xfrm>
          <a:prstGeom prst="rect">
            <a:avLst/>
          </a:prstGeom>
        </p:spPr>
        <p:txBody>
          <a:bodyPr vert="horz" lIns="91440" tIns="45720" rIns="91440" bIns="45720" rtlCol="0" anchor="ctr"/>
          <a:lstStyle>
            <a:lvl1pPr algn="l">
              <a:defRPr sz="1440">
                <a:solidFill>
                  <a:schemeClr val="tx1">
                    <a:tint val="75000"/>
                  </a:schemeClr>
                </a:solidFill>
              </a:defRPr>
            </a:lvl1pPr>
          </a:lstStyle>
          <a:p>
            <a:fld id="{A60414EB-7B67-8A49-A6FE-02AEF32BA184}" type="datetimeFigureOut">
              <a:rPr lang="en-US" smtClean="0"/>
              <a:t>4/27/2018</a:t>
            </a:fld>
            <a:endParaRPr lang="en-US"/>
          </a:p>
        </p:txBody>
      </p:sp>
      <p:sp>
        <p:nvSpPr>
          <p:cNvPr id="5" name="Footer Placeholder 4">
            <a:extLst>
              <a:ext uri="{FF2B5EF4-FFF2-40B4-BE49-F238E27FC236}">
                <a16:creationId xmlns:a16="http://schemas.microsoft.com/office/drawing/2014/main" xmlns="" id="{F44E35F2-7D2D-A84A-BB33-E6CE63975DA3}"/>
              </a:ext>
            </a:extLst>
          </p:cNvPr>
          <p:cNvSpPr>
            <a:spLocks noGrp="1"/>
          </p:cNvSpPr>
          <p:nvPr>
            <p:ph type="ftr" sz="quarter" idx="3"/>
          </p:nvPr>
        </p:nvSpPr>
        <p:spPr>
          <a:xfrm>
            <a:off x="4846320" y="7627621"/>
            <a:ext cx="4937760" cy="438150"/>
          </a:xfrm>
          <a:prstGeom prst="rect">
            <a:avLst/>
          </a:prstGeom>
        </p:spPr>
        <p:txBody>
          <a:bodyPr vert="horz" lIns="91440" tIns="45720" rIns="91440" bIns="45720" rtlCol="0" anchor="ctr"/>
          <a:lstStyle>
            <a:lvl1pPr algn="ctr">
              <a:defRPr sz="144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BBDECE12-01D8-8842-A529-6C8225866792}"/>
              </a:ext>
            </a:extLst>
          </p:cNvPr>
          <p:cNvSpPr>
            <a:spLocks noGrp="1"/>
          </p:cNvSpPr>
          <p:nvPr>
            <p:ph type="sldNum" sz="quarter" idx="4"/>
          </p:nvPr>
        </p:nvSpPr>
        <p:spPr>
          <a:xfrm>
            <a:off x="10332720" y="7627621"/>
            <a:ext cx="3291840" cy="438150"/>
          </a:xfrm>
          <a:prstGeom prst="rect">
            <a:avLst/>
          </a:prstGeom>
        </p:spPr>
        <p:txBody>
          <a:bodyPr vert="horz" lIns="91440" tIns="45720" rIns="91440" bIns="45720" rtlCol="0" anchor="ctr"/>
          <a:lstStyle>
            <a:lvl1pPr algn="r">
              <a:defRPr sz="1440">
                <a:solidFill>
                  <a:schemeClr val="tx1">
                    <a:tint val="75000"/>
                  </a:schemeClr>
                </a:solidFill>
              </a:defRPr>
            </a:lvl1pPr>
          </a:lstStyle>
          <a:p>
            <a:fld id="{0C75E104-0BEC-BB4E-840A-4E767043EAB4}" type="slidenum">
              <a:rPr lang="en-US" smtClean="0"/>
              <a:t>‹#›</a:t>
            </a:fld>
            <a:endParaRPr lang="en-US"/>
          </a:p>
        </p:txBody>
      </p:sp>
    </p:spTree>
    <p:extLst>
      <p:ext uri="{BB962C8B-B14F-4D97-AF65-F5344CB8AC3E}">
        <p14:creationId xmlns:p14="http://schemas.microsoft.com/office/powerpoint/2010/main" val="1900107970"/>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l" defTabSz="1097280" rtl="0" eaLnBrk="1" latinLnBrk="0" hangingPunct="1">
        <a:lnSpc>
          <a:spcPct val="90000"/>
        </a:lnSpc>
        <a:spcBef>
          <a:spcPct val="0"/>
        </a:spcBef>
        <a:buNone/>
        <a:defRPr sz="5280" kern="1200">
          <a:solidFill>
            <a:schemeClr val="tx1"/>
          </a:solidFill>
          <a:latin typeface="+mj-lt"/>
          <a:ea typeface="+mj-ea"/>
          <a:cs typeface="+mj-cs"/>
        </a:defRPr>
      </a:lvl1pPr>
    </p:titleStyle>
    <p:body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8.tiff"/><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9.tiff"/><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png"/><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4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xml"/><Relationship Id="rId5" Type="http://schemas.openxmlformats.org/officeDocument/2006/relationships/image" Target="../media/image26.jpeg"/><Relationship Id="rId4" Type="http://schemas.openxmlformats.org/officeDocument/2006/relationships/image" Target="../media/image25.jpeg"/></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1"/>
            <a:ext cx="14640001" cy="8229601"/>
          </a:xfrm>
          <a:prstGeom prst="rect">
            <a:avLst/>
          </a:prstGeom>
        </p:spPr>
      </p:pic>
      <p:sp>
        <p:nvSpPr>
          <p:cNvPr id="11" name="Rectangle 10"/>
          <p:cNvSpPr/>
          <p:nvPr/>
        </p:nvSpPr>
        <p:spPr>
          <a:xfrm>
            <a:off x="0" y="0"/>
            <a:ext cx="14630400" cy="8229600"/>
          </a:xfrm>
          <a:prstGeom prst="rect">
            <a:avLst/>
          </a:prstGeom>
          <a:gradFill>
            <a:gsLst>
              <a:gs pos="0">
                <a:srgbClr val="8FC745">
                  <a:alpha val="84000"/>
                </a:srgbClr>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6" name="TextBox 5"/>
          <p:cNvSpPr txBox="1"/>
          <p:nvPr/>
        </p:nvSpPr>
        <p:spPr>
          <a:xfrm>
            <a:off x="930768" y="1615589"/>
            <a:ext cx="12160764" cy="3902671"/>
          </a:xfrm>
          <a:prstGeom prst="rect">
            <a:avLst/>
          </a:prstGeom>
          <a:noFill/>
        </p:spPr>
        <p:txBody>
          <a:bodyPr wrap="square" lIns="0" tIns="0" rIns="0" bIns="0" rtlCol="0">
            <a:spAutoFit/>
          </a:bodyPr>
          <a:lstStyle/>
          <a:p>
            <a:pPr>
              <a:lnSpc>
                <a:spcPct val="80000"/>
              </a:lnSpc>
            </a:pPr>
            <a:r>
              <a:rPr lang="en-US" sz="60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Live a Real Experience with God: </a:t>
            </a:r>
          </a:p>
          <a:p>
            <a:pPr>
              <a:lnSpc>
                <a:spcPct val="80000"/>
              </a:lnSpc>
              <a:spcBef>
                <a:spcPts val="600"/>
              </a:spcBef>
            </a:pPr>
            <a:r>
              <a:rPr lang="en-US" sz="40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Personal Reflections on My Own </a:t>
            </a:r>
          </a:p>
          <a:p>
            <a:pPr>
              <a:lnSpc>
                <a:spcPct val="80000"/>
              </a:lnSpc>
              <a:spcBef>
                <a:spcPts val="600"/>
              </a:spcBef>
            </a:pPr>
            <a:r>
              <a:rPr lang="en-US" sz="40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Urban Mission Journey</a:t>
            </a:r>
            <a:r>
              <a:rPr lang="en-US" sz="66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
            </a:r>
            <a:br>
              <a:rPr lang="en-US" sz="66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br>
            <a:endParaRPr lang="en-US" sz="66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endParaRPr>
          </a:p>
          <a:p>
            <a:pPr>
              <a:lnSpc>
                <a:spcPct val="80000"/>
              </a:lnSpc>
              <a:spcBef>
                <a:spcPts val="1200"/>
              </a:spcBef>
            </a:pPr>
            <a:r>
              <a:rPr lang="en-US" sz="54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
            </a:r>
            <a:br>
              <a:rPr lang="en-US" sz="54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br>
            <a:endParaRPr lang="en-US" sz="32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endParaRPr>
          </a:p>
        </p:txBody>
      </p:sp>
      <p:sp>
        <p:nvSpPr>
          <p:cNvPr id="8" name="TextBox 7">
            <a:extLst>
              <a:ext uri="{FF2B5EF4-FFF2-40B4-BE49-F238E27FC236}">
                <a16:creationId xmlns:a16="http://schemas.microsoft.com/office/drawing/2014/main" xmlns="" id="{38AEF248-FB46-1C45-AEF0-9ADBB370EF6B}"/>
              </a:ext>
            </a:extLst>
          </p:cNvPr>
          <p:cNvSpPr txBox="1"/>
          <p:nvPr/>
        </p:nvSpPr>
        <p:spPr>
          <a:xfrm>
            <a:off x="6858001" y="5254539"/>
            <a:ext cx="7040880" cy="2566857"/>
          </a:xfrm>
          <a:prstGeom prst="rect">
            <a:avLst/>
          </a:prstGeom>
          <a:noFill/>
        </p:spPr>
        <p:txBody>
          <a:bodyPr wrap="square" lIns="0" tIns="0" rIns="0" bIns="0" rtlCol="0">
            <a:spAutoFit/>
          </a:bodyPr>
          <a:lstStyle/>
          <a:p>
            <a:pPr algn="r">
              <a:lnSpc>
                <a:spcPct val="80000"/>
              </a:lnSpc>
            </a:pPr>
            <a:r>
              <a:rPr lang="en-US" sz="36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re-Ignite the Advent Movement</a:t>
            </a:r>
          </a:p>
          <a:p>
            <a:pPr algn="r">
              <a:lnSpc>
                <a:spcPct val="80000"/>
              </a:lnSpc>
            </a:pPr>
            <a:endParaRPr lang="en-US" sz="20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endParaRPr>
          </a:p>
          <a:p>
            <a:pPr algn="r">
              <a:lnSpc>
                <a:spcPct val="150000"/>
              </a:lnSpc>
            </a:pPr>
            <a:r>
              <a:rPr lang="en-US" sz="20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New Zealand Pacific Union Conference</a:t>
            </a:r>
          </a:p>
          <a:p>
            <a:pPr algn="r">
              <a:lnSpc>
                <a:spcPct val="150000"/>
              </a:lnSpc>
            </a:pPr>
            <a:r>
              <a:rPr lang="en-US" sz="20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Ministerial Summit </a:t>
            </a:r>
          </a:p>
          <a:p>
            <a:pPr algn="r">
              <a:lnSpc>
                <a:spcPct val="150000"/>
              </a:lnSpc>
            </a:pPr>
            <a:r>
              <a:rPr lang="en-US" sz="20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Auckland, April 23-26, 2018</a:t>
            </a:r>
          </a:p>
          <a:p>
            <a:pPr algn="r">
              <a:lnSpc>
                <a:spcPct val="80000"/>
              </a:lnSpc>
            </a:pPr>
            <a:endParaRPr lang="en-US" sz="20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endParaRPr>
          </a:p>
          <a:p>
            <a:pPr algn="r">
              <a:lnSpc>
                <a:spcPct val="80000"/>
              </a:lnSpc>
            </a:pPr>
            <a:r>
              <a:rPr lang="en-US" sz="20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By Kleber D. Gonçalves</a:t>
            </a:r>
          </a:p>
        </p:txBody>
      </p:sp>
    </p:spTree>
    <p:extLst>
      <p:ext uri="{BB962C8B-B14F-4D97-AF65-F5344CB8AC3E}">
        <p14:creationId xmlns:p14="http://schemas.microsoft.com/office/powerpoint/2010/main" val="12138283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8534893" cy="535125"/>
          </a:xfrm>
        </p:spPr>
        <p:txBody>
          <a:bodyPr>
            <a:noAutofit/>
          </a:bodyPr>
          <a:lstStyle/>
          <a:p>
            <a:r>
              <a:rPr lang="en-US" sz="4400" dirty="0">
                <a:solidFill>
                  <a:srgbClr val="8FC745"/>
                </a:solidFill>
                <a:latin typeface="Futura Medium" charset="0"/>
                <a:ea typeface="Futura Medium" charset="0"/>
                <a:cs typeface="Futura Medium" charset="0"/>
              </a:rPr>
              <a:t>lessons learned</a:t>
            </a:r>
          </a:p>
        </p:txBody>
      </p:sp>
      <p:pic>
        <p:nvPicPr>
          <p:cNvPr id="8" name="Picture 7"/>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19" y="2362984"/>
            <a:ext cx="10771849" cy="3077766"/>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Church planting in an urban mission context</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Importance of children’s ministries</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Dealing with “non-committed” Seventh-day Adventists</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Importance of the full support from the local field</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The power of community</a:t>
            </a:r>
          </a:p>
        </p:txBody>
      </p:sp>
      <p:pic>
        <p:nvPicPr>
          <p:cNvPr id="6" name="Picture 5">
            <a:extLst>
              <a:ext uri="{FF2B5EF4-FFF2-40B4-BE49-F238E27FC236}">
                <a16:creationId xmlns:a16="http://schemas.microsoft.com/office/drawing/2014/main" xmlns="" id="{4D4EBE1F-9563-EB46-9262-BE3851EC89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745247872"/>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Effect transition="in" filter="wipe(left)">
                                      <p:cBhvr>
                                        <p:cTn id="7" dur="500"/>
                                        <p:tgtEl>
                                          <p:spTgt spid="7">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3" end="3"/>
                                            </p:txEl>
                                          </p:spTgt>
                                        </p:tgtEl>
                                        <p:attrNameLst>
                                          <p:attrName>style.visibility</p:attrName>
                                        </p:attrNameLst>
                                      </p:cBhvr>
                                      <p:to>
                                        <p:strVal val="visible"/>
                                      </p:to>
                                    </p:set>
                                    <p:animEffect transition="in" filter="wipe(left)">
                                      <p:cBhvr>
                                        <p:cTn id="12" dur="500"/>
                                        <p:tgtEl>
                                          <p:spTgt spid="7">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animEffect transition="in" filter="wipe(left)">
                                      <p:cBhvr>
                                        <p:cTn id="17"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9755" y="0"/>
            <a:ext cx="14610645" cy="8229600"/>
          </a:xfrm>
          <a:prstGeom prst="rect">
            <a:avLst/>
          </a:prstGeom>
        </p:spPr>
      </p:pic>
      <p:sp>
        <p:nvSpPr>
          <p:cNvPr id="16" name="Rectangle 15"/>
          <p:cNvSpPr/>
          <p:nvPr/>
        </p:nvSpPr>
        <p:spPr>
          <a:xfrm>
            <a:off x="19754" y="1"/>
            <a:ext cx="14610645" cy="8229600"/>
          </a:xfrm>
          <a:prstGeom prst="rect">
            <a:avLst/>
          </a:prstGeom>
          <a:gradFill>
            <a:gsLst>
              <a:gs pos="0">
                <a:srgbClr val="8FC745"/>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15" name="TextBox 14"/>
          <p:cNvSpPr txBox="1"/>
          <p:nvPr/>
        </p:nvSpPr>
        <p:spPr>
          <a:xfrm>
            <a:off x="2377440" y="3588482"/>
            <a:ext cx="9875520" cy="1107996"/>
          </a:xfrm>
          <a:prstGeom prst="rect">
            <a:avLst/>
          </a:prstGeom>
          <a:noFill/>
        </p:spPr>
        <p:txBody>
          <a:bodyPr wrap="square" lIns="0" tIns="0" rIns="0" bIns="0" rtlCol="0">
            <a:spAutoFit/>
          </a:bodyPr>
          <a:lstStyle/>
          <a:p>
            <a:pPr algn="ctr"/>
            <a:r>
              <a:rPr lang="en-US" sz="72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case study: link</a:t>
            </a:r>
          </a:p>
        </p:txBody>
      </p:sp>
      <p:pic>
        <p:nvPicPr>
          <p:cNvPr id="18" name="Picture 1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516913" y="2042898"/>
            <a:ext cx="1596574" cy="1445036"/>
          </a:xfrm>
          <a:prstGeom prst="rect">
            <a:avLst/>
          </a:prstGeom>
        </p:spPr>
      </p:pic>
    </p:spTree>
    <p:extLst>
      <p:ext uri="{BB962C8B-B14F-4D97-AF65-F5344CB8AC3E}">
        <p14:creationId xmlns:p14="http://schemas.microsoft.com/office/powerpoint/2010/main" val="33466097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8534893" cy="535125"/>
          </a:xfrm>
        </p:spPr>
        <p:txBody>
          <a:bodyPr>
            <a:noAutofit/>
          </a:bodyPr>
          <a:lstStyle/>
          <a:p>
            <a:r>
              <a:rPr lang="en-US" sz="4400" dirty="0">
                <a:solidFill>
                  <a:srgbClr val="8FC745"/>
                </a:solidFill>
                <a:latin typeface="Futura Medium" charset="0"/>
                <a:ea typeface="Futura Medium" charset="0"/>
                <a:cs typeface="Futura Medium" charset="0"/>
              </a:rPr>
              <a:t>the power of community</a:t>
            </a:r>
          </a:p>
        </p:txBody>
      </p:sp>
      <p:pic>
        <p:nvPicPr>
          <p:cNvPr id="8" name="Picture 7"/>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19" y="2362984"/>
            <a:ext cx="10771849" cy="2431435"/>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Mobilization of younger generations</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Intentional community development</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Not only growth, but growing together</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Mission AND discipleship</a:t>
            </a:r>
          </a:p>
        </p:txBody>
      </p:sp>
      <p:pic>
        <p:nvPicPr>
          <p:cNvPr id="6" name="Picture 5">
            <a:extLst>
              <a:ext uri="{FF2B5EF4-FFF2-40B4-BE49-F238E27FC236}">
                <a16:creationId xmlns:a16="http://schemas.microsoft.com/office/drawing/2014/main" xmlns="" id="{5A53978D-6E83-B240-97F7-060A7E6F24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2401973964"/>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left)">
                                      <p:cBhvr>
                                        <p:cTn id="22"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612575" y="-1"/>
            <a:ext cx="19867202" cy="8381476"/>
          </a:xfrm>
          <a:prstGeom prst="rect">
            <a:avLst/>
          </a:prstGeom>
        </p:spPr>
      </p:pic>
    </p:spTree>
    <p:extLst>
      <p:ext uri="{BB962C8B-B14F-4D97-AF65-F5344CB8AC3E}">
        <p14:creationId xmlns:p14="http://schemas.microsoft.com/office/powerpoint/2010/main" val="6018411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4630400" cy="8229600"/>
          </a:xfrm>
          <a:prstGeom prst="rect">
            <a:avLst/>
          </a:prstGeom>
        </p:spPr>
      </p:pic>
    </p:spTree>
    <p:extLst>
      <p:ext uri="{BB962C8B-B14F-4D97-AF65-F5344CB8AC3E}">
        <p14:creationId xmlns:p14="http://schemas.microsoft.com/office/powerpoint/2010/main" val="38324335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p:cNvGrpSpPr/>
          <p:nvPr/>
        </p:nvGrpSpPr>
        <p:grpSpPr>
          <a:xfrm>
            <a:off x="2991209" y="1263283"/>
            <a:ext cx="8241227" cy="5896493"/>
            <a:chOff x="395536" y="1052736"/>
            <a:chExt cx="5150767" cy="4913744"/>
          </a:xfrm>
        </p:grpSpPr>
        <p:grpSp>
          <p:nvGrpSpPr>
            <p:cNvPr id="3" name="Grupo 4"/>
            <p:cNvGrpSpPr/>
            <p:nvPr/>
          </p:nvGrpSpPr>
          <p:grpSpPr>
            <a:xfrm>
              <a:off x="395536" y="1052736"/>
              <a:ext cx="5150767" cy="4913744"/>
              <a:chOff x="1435564" y="400595"/>
              <a:chExt cx="6391794" cy="5925925"/>
            </a:xfrm>
          </p:grpSpPr>
          <p:sp>
            <p:nvSpPr>
              <p:cNvPr id="10" name="Elipse 5"/>
              <p:cNvSpPr/>
              <p:nvPr/>
            </p:nvSpPr>
            <p:spPr>
              <a:xfrm>
                <a:off x="2236148" y="1269343"/>
                <a:ext cx="4805426" cy="4722064"/>
              </a:xfrm>
              <a:prstGeom prst="ellipse">
                <a:avLst/>
              </a:prstGeom>
              <a:noFill/>
              <a:ln w="127000">
                <a:solidFill>
                  <a:schemeClr val="bg1">
                    <a:lumMod val="8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Elipse 6"/>
              <p:cNvSpPr/>
              <p:nvPr/>
            </p:nvSpPr>
            <p:spPr>
              <a:xfrm>
                <a:off x="5940152" y="3508017"/>
                <a:ext cx="1887206" cy="1798426"/>
              </a:xfrm>
              <a:prstGeom prst="ellipse">
                <a:avLst/>
              </a:prstGeom>
              <a:solidFill>
                <a:srgbClr val="48CA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err="1"/>
                  <a:t>Intimity</a:t>
                </a:r>
                <a:r>
                  <a:rPr lang="pt-BR" sz="2000" b="1" dirty="0"/>
                  <a:t> </a:t>
                </a:r>
                <a:r>
                  <a:rPr lang="pt-BR" sz="2000" b="1" dirty="0" err="1"/>
                  <a:t>with</a:t>
                </a:r>
                <a:r>
                  <a:rPr lang="pt-BR" sz="2000" b="1" dirty="0"/>
                  <a:t> </a:t>
                </a:r>
                <a:r>
                  <a:rPr lang="pt-BR" sz="2000" b="1" dirty="0" err="1"/>
                  <a:t>others</a:t>
                </a:r>
                <a:endParaRPr lang="pt-BR" sz="2000" b="1" dirty="0"/>
              </a:p>
              <a:p>
                <a:pPr algn="ctr"/>
                <a:r>
                  <a:rPr lang="pt-BR" sz="2000" b="1" dirty="0"/>
                  <a:t>(</a:t>
                </a:r>
                <a:r>
                  <a:rPr lang="pt-BR" sz="2000" b="1" dirty="0" err="1"/>
                  <a:t>Jo</a:t>
                </a:r>
                <a:r>
                  <a:rPr lang="pt-BR" sz="2000" b="1" dirty="0"/>
                  <a:t> 13:35)</a:t>
                </a:r>
              </a:p>
            </p:txBody>
          </p:sp>
          <p:sp>
            <p:nvSpPr>
              <p:cNvPr id="12" name="Elipse 7"/>
              <p:cNvSpPr/>
              <p:nvPr/>
            </p:nvSpPr>
            <p:spPr>
              <a:xfrm>
                <a:off x="1435564" y="3508017"/>
                <a:ext cx="1887206" cy="1798426"/>
              </a:xfrm>
              <a:prstGeom prst="ellipse">
                <a:avLst/>
              </a:prstGeom>
              <a:solidFill>
                <a:srgbClr val="4BA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err="1"/>
                  <a:t>Intimity</a:t>
                </a:r>
                <a:r>
                  <a:rPr lang="pt-BR" sz="2000" b="1" dirty="0"/>
                  <a:t> </a:t>
                </a:r>
                <a:r>
                  <a:rPr lang="pt-BR" sz="2000" b="1" dirty="0" err="1"/>
                  <a:t>w</a:t>
                </a:r>
                <a:r>
                  <a:rPr lang="pt-BR" sz="2000" b="1" dirty="0"/>
                  <a:t>/ </a:t>
                </a:r>
                <a:r>
                  <a:rPr lang="pt-BR" sz="2000" b="1" dirty="0" err="1"/>
                  <a:t>the</a:t>
                </a:r>
                <a:r>
                  <a:rPr lang="pt-BR" sz="2000" b="1" dirty="0"/>
                  <a:t> </a:t>
                </a:r>
                <a:r>
                  <a:rPr lang="pt-BR" sz="2000" b="1" dirty="0" err="1"/>
                  <a:t>mission</a:t>
                </a:r>
                <a:endParaRPr lang="pt-BR" sz="2000" b="1" dirty="0"/>
              </a:p>
              <a:p>
                <a:pPr algn="ctr"/>
                <a:r>
                  <a:rPr lang="pt-BR" sz="2000" b="1" dirty="0"/>
                  <a:t>(</a:t>
                </a:r>
                <a:r>
                  <a:rPr lang="pt-BR" sz="2000" b="1" dirty="0" err="1"/>
                  <a:t>Jo</a:t>
                </a:r>
                <a:r>
                  <a:rPr lang="pt-BR" sz="2000" b="1" dirty="0"/>
                  <a:t> 15:8)</a:t>
                </a:r>
              </a:p>
            </p:txBody>
          </p:sp>
          <p:sp>
            <p:nvSpPr>
              <p:cNvPr id="13" name="Elipse 8"/>
              <p:cNvSpPr/>
              <p:nvPr/>
            </p:nvSpPr>
            <p:spPr>
              <a:xfrm>
                <a:off x="3695258" y="400595"/>
                <a:ext cx="1887206" cy="1798426"/>
              </a:xfrm>
              <a:prstGeom prst="ellipse">
                <a:avLst/>
              </a:prstGeom>
              <a:solidFill>
                <a:srgbClr val="F79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err="1"/>
                  <a:t>Intimity</a:t>
                </a:r>
                <a:r>
                  <a:rPr lang="pt-BR" sz="2000" b="1" dirty="0"/>
                  <a:t> </a:t>
                </a:r>
                <a:r>
                  <a:rPr lang="pt-BR" sz="2000" b="1" dirty="0" err="1"/>
                  <a:t>with</a:t>
                </a:r>
                <a:r>
                  <a:rPr lang="pt-BR" sz="2000" b="1" dirty="0"/>
                  <a:t> </a:t>
                </a:r>
                <a:r>
                  <a:rPr lang="pt-BR" sz="2000" b="1" dirty="0" err="1"/>
                  <a:t>God</a:t>
                </a:r>
                <a:endParaRPr lang="pt-BR" sz="2000" b="1" dirty="0"/>
              </a:p>
              <a:p>
                <a:pPr algn="ctr"/>
                <a:r>
                  <a:rPr lang="pt-BR" sz="2000" b="1" dirty="0"/>
                  <a:t>(</a:t>
                </a:r>
                <a:r>
                  <a:rPr lang="pt-BR" sz="2000" b="1" dirty="0" err="1"/>
                  <a:t>Jo</a:t>
                </a:r>
                <a:r>
                  <a:rPr lang="pt-BR" sz="2000" b="1" dirty="0"/>
                  <a:t> 10:27)</a:t>
                </a:r>
              </a:p>
            </p:txBody>
          </p:sp>
          <p:sp>
            <p:nvSpPr>
              <p:cNvPr id="14" name="Retângulo de cantos arredondados 9"/>
              <p:cNvSpPr/>
              <p:nvPr/>
            </p:nvSpPr>
            <p:spPr>
              <a:xfrm>
                <a:off x="6084168" y="2060848"/>
                <a:ext cx="1372979" cy="853018"/>
              </a:xfrm>
              <a:prstGeom prst="roundRect">
                <a:avLst/>
              </a:prstGeom>
              <a:solidFill>
                <a:srgbClr val="D5EC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1"/>
                    </a:solidFill>
                  </a:rPr>
                  <a:t>Link</a:t>
                </a:r>
              </a:p>
              <a:p>
                <a:pPr algn="ctr"/>
                <a:r>
                  <a:rPr lang="pt-BR" sz="2000" b="1" dirty="0">
                    <a:solidFill>
                      <a:schemeClr val="tx1"/>
                    </a:solidFill>
                  </a:rPr>
                  <a:t>(100)</a:t>
                </a:r>
              </a:p>
            </p:txBody>
          </p:sp>
          <p:sp>
            <p:nvSpPr>
              <p:cNvPr id="15" name="Retângulo de cantos arredondados 10"/>
              <p:cNvSpPr/>
              <p:nvPr/>
            </p:nvSpPr>
            <p:spPr>
              <a:xfrm>
                <a:off x="1902877" y="2060848"/>
                <a:ext cx="1372979" cy="853018"/>
              </a:xfrm>
              <a:prstGeom prst="roundRect">
                <a:avLst/>
              </a:prstGeom>
              <a:solidFill>
                <a:srgbClr val="D5EC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16" name="Retângulo de cantos arredondados 11"/>
              <p:cNvSpPr/>
              <p:nvPr/>
            </p:nvSpPr>
            <p:spPr>
              <a:xfrm>
                <a:off x="3952372" y="5473502"/>
                <a:ext cx="1372979" cy="853018"/>
              </a:xfrm>
              <a:prstGeom prst="roundRect">
                <a:avLst/>
              </a:prstGeom>
              <a:solidFill>
                <a:srgbClr val="D5EC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1"/>
                    </a:solidFill>
                  </a:rPr>
                  <a:t>Link</a:t>
                </a:r>
              </a:p>
              <a:p>
                <a:pPr algn="ctr"/>
                <a:r>
                  <a:rPr lang="pt-BR" sz="2000" b="1" dirty="0">
                    <a:solidFill>
                      <a:schemeClr val="tx1"/>
                    </a:solidFill>
                  </a:rPr>
                  <a:t>(50)</a:t>
                </a:r>
              </a:p>
            </p:txBody>
          </p:sp>
          <p:sp>
            <p:nvSpPr>
              <p:cNvPr id="17" name="Divisa 12"/>
              <p:cNvSpPr/>
              <p:nvPr/>
            </p:nvSpPr>
            <p:spPr>
              <a:xfrm rot="2240823">
                <a:off x="5528187" y="1911291"/>
                <a:ext cx="360040" cy="299110"/>
              </a:xfrm>
              <a:prstGeom prst="chevron">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18" name="Divisa 13"/>
              <p:cNvSpPr/>
              <p:nvPr/>
            </p:nvSpPr>
            <p:spPr>
              <a:xfrm rot="2240823" flipH="1" flipV="1">
                <a:off x="3378345" y="5083519"/>
                <a:ext cx="371792" cy="308874"/>
              </a:xfrm>
              <a:prstGeom prst="chevron">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19" name="Divisa 14"/>
              <p:cNvSpPr/>
              <p:nvPr/>
            </p:nvSpPr>
            <p:spPr>
              <a:xfrm rot="5400000">
                <a:off x="6488676" y="3087550"/>
                <a:ext cx="360040" cy="299110"/>
              </a:xfrm>
              <a:prstGeom prst="chevron">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20" name="Divisa 15"/>
              <p:cNvSpPr/>
              <p:nvPr/>
            </p:nvSpPr>
            <p:spPr>
              <a:xfrm rot="8090525">
                <a:off x="5610577" y="5143927"/>
                <a:ext cx="360040" cy="299110"/>
              </a:xfrm>
              <a:prstGeom prst="chevron">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21" name="Divisa 16"/>
              <p:cNvSpPr/>
              <p:nvPr/>
            </p:nvSpPr>
            <p:spPr>
              <a:xfrm rot="5400000" flipH="1">
                <a:off x="2558901" y="3087550"/>
                <a:ext cx="360040" cy="299110"/>
              </a:xfrm>
              <a:prstGeom prst="chevron">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22" name="Divisa 17"/>
              <p:cNvSpPr/>
              <p:nvPr/>
            </p:nvSpPr>
            <p:spPr>
              <a:xfrm rot="8674004" flipH="1" flipV="1">
                <a:off x="3480872" y="1935260"/>
                <a:ext cx="322766" cy="268144"/>
              </a:xfrm>
              <a:prstGeom prst="chevron">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23" name="CaixaDeTexto 18"/>
              <p:cNvSpPr txBox="1"/>
              <p:nvPr/>
            </p:nvSpPr>
            <p:spPr>
              <a:xfrm>
                <a:off x="3417648" y="3233923"/>
                <a:ext cx="2494699" cy="711419"/>
              </a:xfrm>
              <a:prstGeom prst="rect">
                <a:avLst/>
              </a:prstGeom>
              <a:noFill/>
            </p:spPr>
            <p:txBody>
              <a:bodyPr wrap="square" rtlCol="0">
                <a:spAutoFit/>
              </a:bodyPr>
              <a:lstStyle/>
              <a:p>
                <a:pPr algn="ctr"/>
                <a:r>
                  <a:rPr lang="pt-BR" sz="4000" b="1" dirty="0" err="1"/>
                  <a:t>Discipleship</a:t>
                </a:r>
                <a:endParaRPr lang="pt-BR" sz="4000" b="1" dirty="0"/>
              </a:p>
            </p:txBody>
          </p:sp>
          <p:sp>
            <p:nvSpPr>
              <p:cNvPr id="24" name="CaixaDeTexto 19"/>
              <p:cNvSpPr txBox="1"/>
              <p:nvPr/>
            </p:nvSpPr>
            <p:spPr>
              <a:xfrm rot="16200000">
                <a:off x="2300894" y="1929925"/>
                <a:ext cx="504055" cy="1098055"/>
              </a:xfrm>
              <a:prstGeom prst="rect">
                <a:avLst/>
              </a:prstGeom>
              <a:noFill/>
            </p:spPr>
            <p:txBody>
              <a:bodyPr wrap="square" rtlCol="0">
                <a:spAutoFit/>
              </a:bodyPr>
              <a:lstStyle/>
              <a:p>
                <a:pPr algn="ctr"/>
                <a:r>
                  <a:rPr lang="pt-BR" sz="8600" b="1" dirty="0">
                    <a:latin typeface="Angsana New" pitchFamily="18" charset="-34"/>
                    <a:cs typeface="Angsana New" pitchFamily="18" charset="-34"/>
                  </a:rPr>
                  <a:t>8</a:t>
                </a:r>
              </a:p>
            </p:txBody>
          </p:sp>
        </p:grpSp>
        <p:pic>
          <p:nvPicPr>
            <p:cNvPr id="4" name="Imagem 26"/>
            <p:cNvPicPr>
              <a:picLocks noChangeAspect="1"/>
            </p:cNvPicPr>
            <p:nvPr/>
          </p:nvPicPr>
          <p:blipFill rotWithShape="1">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l="60219" t="63415" r="9278" b="13513"/>
            <a:stretch/>
          </p:blipFill>
          <p:spPr>
            <a:xfrm>
              <a:off x="4924309" y="2906977"/>
              <a:ext cx="276749" cy="209320"/>
            </a:xfrm>
            <a:prstGeom prst="rect">
              <a:avLst/>
            </a:prstGeom>
          </p:spPr>
        </p:pic>
        <p:pic>
          <p:nvPicPr>
            <p:cNvPr id="5" name="Imagem 27"/>
            <p:cNvPicPr>
              <a:picLocks noChangeAspect="1"/>
            </p:cNvPicPr>
            <p:nvPr/>
          </p:nvPicPr>
          <p:blipFill rotWithShape="1">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l="60219" t="63415" r="9278" b="13513"/>
            <a:stretch/>
          </p:blipFill>
          <p:spPr>
            <a:xfrm>
              <a:off x="4971223" y="4766508"/>
              <a:ext cx="276749" cy="209320"/>
            </a:xfrm>
            <a:prstGeom prst="rect">
              <a:avLst/>
            </a:prstGeom>
          </p:spPr>
        </p:pic>
        <p:pic>
          <p:nvPicPr>
            <p:cNvPr id="6" name="Imagem 28"/>
            <p:cNvPicPr>
              <a:picLocks noChangeAspect="1"/>
            </p:cNvPicPr>
            <p:nvPr/>
          </p:nvPicPr>
          <p:blipFill rotWithShape="1">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l="60219" t="63415" r="9278" b="13513"/>
            <a:stretch/>
          </p:blipFill>
          <p:spPr>
            <a:xfrm>
              <a:off x="3222917" y="5752671"/>
              <a:ext cx="276749" cy="209320"/>
            </a:xfrm>
            <a:prstGeom prst="rect">
              <a:avLst/>
            </a:prstGeom>
          </p:spPr>
        </p:pic>
        <p:pic>
          <p:nvPicPr>
            <p:cNvPr id="7" name="Imagem 29"/>
            <p:cNvPicPr>
              <a:picLocks noChangeAspect="1"/>
            </p:cNvPicPr>
            <p:nvPr/>
          </p:nvPicPr>
          <p:blipFill rotWithShape="1">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l="60219" t="63415" r="9278" b="13513"/>
            <a:stretch/>
          </p:blipFill>
          <p:spPr>
            <a:xfrm>
              <a:off x="1307458" y="4766508"/>
              <a:ext cx="276749" cy="209320"/>
            </a:xfrm>
            <a:prstGeom prst="rect">
              <a:avLst/>
            </a:prstGeom>
          </p:spPr>
        </p:pic>
        <p:pic>
          <p:nvPicPr>
            <p:cNvPr id="8" name="Imagem 30"/>
            <p:cNvPicPr>
              <a:picLocks noChangeAspect="1"/>
            </p:cNvPicPr>
            <p:nvPr/>
          </p:nvPicPr>
          <p:blipFill rotWithShape="1">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l="60219" t="63415" r="9278" b="13513"/>
            <a:stretch/>
          </p:blipFill>
          <p:spPr>
            <a:xfrm>
              <a:off x="3194503" y="2196233"/>
              <a:ext cx="276749" cy="209320"/>
            </a:xfrm>
            <a:prstGeom prst="rect">
              <a:avLst/>
            </a:prstGeom>
          </p:spPr>
        </p:pic>
        <p:pic>
          <p:nvPicPr>
            <p:cNvPr id="9" name="Imagem 31"/>
            <p:cNvPicPr>
              <a:picLocks noChangeAspect="1"/>
            </p:cNvPicPr>
            <p:nvPr/>
          </p:nvPicPr>
          <p:blipFill rotWithShape="1">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l="60219" t="63415" r="9278" b="13513"/>
            <a:stretch/>
          </p:blipFill>
          <p:spPr>
            <a:xfrm>
              <a:off x="1581487" y="2906977"/>
              <a:ext cx="276749" cy="209320"/>
            </a:xfrm>
            <a:prstGeom prst="rect">
              <a:avLst/>
            </a:prstGeom>
          </p:spPr>
        </p:pic>
      </p:grpSp>
    </p:spTree>
    <p:extLst>
      <p:ext uri="{BB962C8B-B14F-4D97-AF65-F5344CB8AC3E}">
        <p14:creationId xmlns:p14="http://schemas.microsoft.com/office/powerpoint/2010/main" val="25320102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8534893" cy="535125"/>
          </a:xfrm>
        </p:spPr>
        <p:txBody>
          <a:bodyPr>
            <a:noAutofit/>
          </a:bodyPr>
          <a:lstStyle/>
          <a:p>
            <a:r>
              <a:rPr lang="en-US" sz="4400" dirty="0">
                <a:solidFill>
                  <a:srgbClr val="8FC745"/>
                </a:solidFill>
                <a:latin typeface="Futura Medium" charset="0"/>
                <a:ea typeface="Futura Medium" charset="0"/>
                <a:cs typeface="Futura Medium" charset="0"/>
              </a:rPr>
              <a:t>lessons learned</a:t>
            </a:r>
          </a:p>
        </p:txBody>
      </p:sp>
      <p:pic>
        <p:nvPicPr>
          <p:cNvPr id="8" name="Picture 7"/>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19" y="2362984"/>
            <a:ext cx="10771849" cy="3724096"/>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Church planting in an urban mission context</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Importance of children’s ministries</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Dealing with “non-committed” Seventh-day Adventists</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Importance of the full support from the local field</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The power of community</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Discipleship as a transformational process</a:t>
            </a:r>
          </a:p>
        </p:txBody>
      </p:sp>
      <p:pic>
        <p:nvPicPr>
          <p:cNvPr id="6" name="Picture 5">
            <a:extLst>
              <a:ext uri="{FF2B5EF4-FFF2-40B4-BE49-F238E27FC236}">
                <a16:creationId xmlns:a16="http://schemas.microsoft.com/office/drawing/2014/main" xmlns="" id="{4D4EBE1F-9563-EB46-9262-BE3851EC89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315208038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5" end="5"/>
                                            </p:txEl>
                                          </p:spTgt>
                                        </p:tgtEl>
                                        <p:attrNameLst>
                                          <p:attrName>style.visibility</p:attrName>
                                        </p:attrNameLst>
                                      </p:cBhvr>
                                      <p:to>
                                        <p:strVal val="visible"/>
                                      </p:to>
                                    </p:set>
                                    <p:animEffect transition="in" filter="wipe(left)">
                                      <p:cBhvr>
                                        <p:cTn id="7"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10216"/>
            <a:ext cx="14631035" cy="1449876"/>
          </a:xfrm>
          <a:prstGeom prst="rect">
            <a:avLst/>
          </a:prstGeom>
        </p:spPr>
      </p:pic>
      <p:sp>
        <p:nvSpPr>
          <p:cNvPr id="28" name="Rectangle 27"/>
          <p:cNvSpPr/>
          <p:nvPr/>
        </p:nvSpPr>
        <p:spPr>
          <a:xfrm>
            <a:off x="0" y="0"/>
            <a:ext cx="14630400" cy="1484150"/>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8" name="TextBox 7"/>
          <p:cNvSpPr txBox="1"/>
          <p:nvPr/>
        </p:nvSpPr>
        <p:spPr>
          <a:xfrm>
            <a:off x="2533979" y="2246058"/>
            <a:ext cx="9562441"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discipleship = transformation</a:t>
            </a:r>
          </a:p>
        </p:txBody>
      </p:sp>
      <p:pic>
        <p:nvPicPr>
          <p:cNvPr id="25" name="Picture 2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67294" y="2075268"/>
            <a:ext cx="906325" cy="820302"/>
          </a:xfrm>
          <a:prstGeom prst="rect">
            <a:avLst/>
          </a:prstGeom>
        </p:spPr>
      </p:pic>
      <p:pic>
        <p:nvPicPr>
          <p:cNvPr id="24" name="Picture 23">
            <a:extLst>
              <a:ext uri="{FF2B5EF4-FFF2-40B4-BE49-F238E27FC236}">
                <a16:creationId xmlns:a16="http://schemas.microsoft.com/office/drawing/2014/main" xmlns="" id="{51DAE675-DE21-E94E-992D-83BB87CEC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
        <p:nvSpPr>
          <p:cNvPr id="29" name="TextBox 28">
            <a:extLst>
              <a:ext uri="{FF2B5EF4-FFF2-40B4-BE49-F238E27FC236}">
                <a16:creationId xmlns:a16="http://schemas.microsoft.com/office/drawing/2014/main" xmlns="" id="{1CB59A09-0FF5-5040-B7C4-EDB8DD09C33F}"/>
              </a:ext>
            </a:extLst>
          </p:cNvPr>
          <p:cNvSpPr txBox="1"/>
          <p:nvPr/>
        </p:nvSpPr>
        <p:spPr>
          <a:xfrm>
            <a:off x="2173619" y="3178532"/>
            <a:ext cx="10771849" cy="5016758"/>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What is transformation?</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How can it be achieved?</a:t>
            </a:r>
          </a:p>
          <a:p>
            <a:pPr lvl="1">
              <a:spcBef>
                <a:spcPts val="1200"/>
              </a:spcBef>
            </a:pPr>
            <a:endParaRPr lang="en-US" sz="3200" dirty="0">
              <a:solidFill>
                <a:schemeClr val="tx1">
                  <a:alpha val="60000"/>
                </a:schemeClr>
              </a:solidFill>
              <a:latin typeface="Futura Book" charset="0"/>
              <a:ea typeface="Futura Book" charset="0"/>
              <a:cs typeface="Futura Book" charset="0"/>
            </a:endParaRPr>
          </a:p>
          <a:p>
            <a:pPr lvl="1">
              <a:spcBef>
                <a:spcPts val="1200"/>
              </a:spcBef>
            </a:pPr>
            <a:r>
              <a:rPr lang="en-US" sz="3200" dirty="0">
                <a:solidFill>
                  <a:schemeClr val="tx1">
                    <a:alpha val="60000"/>
                  </a:schemeClr>
                </a:solidFill>
                <a:latin typeface="Futura Book" charset="0"/>
                <a:ea typeface="Futura Book" charset="0"/>
                <a:cs typeface="Futura Book" charset="0"/>
              </a:rPr>
              <a:t>	Conversion (event)</a:t>
            </a:r>
          </a:p>
          <a:p>
            <a:pPr lvl="1">
              <a:spcBef>
                <a:spcPts val="1200"/>
              </a:spcBef>
            </a:pPr>
            <a:r>
              <a:rPr lang="en-US" sz="3200" dirty="0">
                <a:solidFill>
                  <a:schemeClr val="tx1">
                    <a:alpha val="60000"/>
                  </a:schemeClr>
                </a:solidFill>
                <a:latin typeface="Futura Book" charset="0"/>
                <a:ea typeface="Futura Book" charset="0"/>
                <a:cs typeface="Futura Book" charset="0"/>
              </a:rPr>
              <a:t>	Happens over time</a:t>
            </a:r>
          </a:p>
          <a:p>
            <a:pPr lvl="1">
              <a:spcBef>
                <a:spcPts val="1200"/>
              </a:spcBef>
            </a:pPr>
            <a:r>
              <a:rPr lang="en-US" sz="3200" dirty="0">
                <a:solidFill>
                  <a:schemeClr val="tx1">
                    <a:alpha val="60000"/>
                  </a:schemeClr>
                </a:solidFill>
                <a:latin typeface="Futura Book" charset="0"/>
                <a:ea typeface="Futura Book" charset="0"/>
                <a:cs typeface="Futura Book" charset="0"/>
              </a:rPr>
              <a:t>	Use of one’s will</a:t>
            </a:r>
          </a:p>
          <a:p>
            <a:pPr lvl="1">
              <a:spcBef>
                <a:spcPts val="1200"/>
              </a:spcBef>
            </a:pPr>
            <a:r>
              <a:rPr lang="en-US" sz="3200" dirty="0">
                <a:solidFill>
                  <a:schemeClr val="tx1">
                    <a:alpha val="60000"/>
                  </a:schemeClr>
                </a:solidFill>
                <a:latin typeface="Futura Book" charset="0"/>
                <a:ea typeface="Futura Book" charset="0"/>
                <a:cs typeface="Futura Book" charset="0"/>
              </a:rPr>
              <a:t>	Individual journey</a:t>
            </a:r>
          </a:p>
          <a:p>
            <a:pPr lvl="1">
              <a:spcBef>
                <a:spcPts val="1200"/>
              </a:spcBef>
            </a:pPr>
            <a:endParaRPr lang="en-US" sz="3200" dirty="0">
              <a:solidFill>
                <a:schemeClr val="tx1">
                  <a:alpha val="60000"/>
                </a:schemeClr>
              </a:solidFill>
              <a:latin typeface="Futura Book" charset="0"/>
              <a:ea typeface="Futura Book" charset="0"/>
              <a:cs typeface="Futura Book" charset="0"/>
            </a:endParaRPr>
          </a:p>
        </p:txBody>
      </p:sp>
      <p:sp>
        <p:nvSpPr>
          <p:cNvPr id="31" name="Right Brace 30">
            <a:extLst>
              <a:ext uri="{FF2B5EF4-FFF2-40B4-BE49-F238E27FC236}">
                <a16:creationId xmlns:a16="http://schemas.microsoft.com/office/drawing/2014/main" xmlns="" id="{B25B57BC-DF1F-744F-BC1C-41DC86B916E8}"/>
              </a:ext>
            </a:extLst>
          </p:cNvPr>
          <p:cNvSpPr/>
          <p:nvPr/>
        </p:nvSpPr>
        <p:spPr>
          <a:xfrm>
            <a:off x="6909134" y="5026562"/>
            <a:ext cx="822960" cy="2560320"/>
          </a:xfrm>
          <a:prstGeom prst="rightBrace">
            <a:avLst>
              <a:gd name="adj1" fmla="val 8333"/>
              <a:gd name="adj2" fmla="val 49247"/>
            </a:avLst>
          </a:prstGeom>
          <a:ln w="63500">
            <a:solidFill>
              <a:schemeClr val="accent6">
                <a:lumMod val="60000"/>
                <a:lumOff val="4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pt-BR" sz="2640" dirty="0"/>
          </a:p>
        </p:txBody>
      </p:sp>
      <p:sp>
        <p:nvSpPr>
          <p:cNvPr id="34" name="Text Placeholder 9">
            <a:extLst>
              <a:ext uri="{FF2B5EF4-FFF2-40B4-BE49-F238E27FC236}">
                <a16:creationId xmlns:a16="http://schemas.microsoft.com/office/drawing/2014/main" xmlns="" id="{F16A6D99-1423-7848-869C-116A89EBAF32}"/>
              </a:ext>
            </a:extLst>
          </p:cNvPr>
          <p:cNvSpPr txBox="1">
            <a:spLocks/>
          </p:cNvSpPr>
          <p:nvPr/>
        </p:nvSpPr>
        <p:spPr>
          <a:xfrm>
            <a:off x="7361831" y="5938335"/>
            <a:ext cx="4749768" cy="1188720"/>
          </a:xfrm>
          <a:prstGeom prst="rect">
            <a:avLst/>
          </a:prstGeom>
        </p:spPr>
        <p:txBody>
          <a:bodyPr vert="horz" lIns="109728">
            <a:normAutofit/>
          </a:bodyPr>
          <a:lstStyle/>
          <a:p>
            <a:pPr marL="932688" lvl="1" indent="-384048">
              <a:spcBef>
                <a:spcPct val="20000"/>
              </a:spcBef>
              <a:buClr>
                <a:schemeClr val="accent1"/>
              </a:buClr>
              <a:buSzPct val="70000"/>
              <a:defRPr/>
            </a:pPr>
            <a:r>
              <a:rPr lang="en-US" sz="3600" dirty="0">
                <a:solidFill>
                  <a:schemeClr val="tx1">
                    <a:lumMod val="65000"/>
                    <a:lumOff val="35000"/>
                  </a:schemeClr>
                </a:solidFill>
                <a:effectLst>
                  <a:outerShdw blurRad="50800" dist="38100" dir="2700000" algn="br">
                    <a:srgbClr val="000000"/>
                  </a:outerShdw>
                </a:effectLst>
                <a:latin typeface="Futura Medium" panose="020B0602020204020303" pitchFamily="34" charset="-79"/>
                <a:cs typeface="Futura Medium" panose="020B0602020204020303" pitchFamily="34" charset="-79"/>
              </a:rPr>
              <a:t>Transformation</a:t>
            </a:r>
          </a:p>
          <a:p>
            <a:pPr marL="384048" indent="-384048" defTabSz="1097280">
              <a:spcBef>
                <a:spcPct val="20000"/>
              </a:spcBef>
              <a:buClr>
                <a:schemeClr val="accent1"/>
              </a:buClr>
              <a:buSzPct val="70000"/>
              <a:buFont typeface="Wingdings 2"/>
              <a:buChar char=""/>
              <a:defRPr/>
            </a:pPr>
            <a:endParaRPr lang="es-US" sz="3600" dirty="0">
              <a:effectLst>
                <a:outerShdw blurRad="50800" dist="38100" dir="2700000">
                  <a:srgbClr val="000000">
                    <a:alpha val="43000"/>
                  </a:srgbClr>
                </a:outerShdw>
              </a:effectLst>
            </a:endParaRPr>
          </a:p>
        </p:txBody>
      </p:sp>
    </p:spTree>
    <p:extLst>
      <p:ext uri="{BB962C8B-B14F-4D97-AF65-F5344CB8AC3E}">
        <p14:creationId xmlns:p14="http://schemas.microsoft.com/office/powerpoint/2010/main" val="2741627439"/>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animEffect transition="in" filter="wipe(left)">
                                      <p:cBhvr>
                                        <p:cTn id="7" dur="500"/>
                                        <p:tgtEl>
                                          <p:spTgt spid="2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9">
                                            <p:txEl>
                                              <p:pRg st="1" end="1"/>
                                            </p:txEl>
                                          </p:spTgt>
                                        </p:tgtEl>
                                        <p:attrNameLst>
                                          <p:attrName>style.visibility</p:attrName>
                                        </p:attrNameLst>
                                      </p:cBhvr>
                                      <p:to>
                                        <p:strVal val="visible"/>
                                      </p:to>
                                    </p:set>
                                    <p:animEffect transition="in" filter="wipe(left)">
                                      <p:cBhvr>
                                        <p:cTn id="12" dur="500"/>
                                        <p:tgtEl>
                                          <p:spTgt spid="2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9">
                                            <p:txEl>
                                              <p:pRg st="3" end="3"/>
                                            </p:txEl>
                                          </p:spTgt>
                                        </p:tgtEl>
                                        <p:attrNameLst>
                                          <p:attrName>style.visibility</p:attrName>
                                        </p:attrNameLst>
                                      </p:cBhvr>
                                      <p:to>
                                        <p:strVal val="visible"/>
                                      </p:to>
                                    </p:set>
                                    <p:animEffect transition="in" filter="wipe(left)">
                                      <p:cBhvr>
                                        <p:cTn id="17" dur="500"/>
                                        <p:tgtEl>
                                          <p:spTgt spid="2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9">
                                            <p:txEl>
                                              <p:pRg st="4" end="4"/>
                                            </p:txEl>
                                          </p:spTgt>
                                        </p:tgtEl>
                                        <p:attrNameLst>
                                          <p:attrName>style.visibility</p:attrName>
                                        </p:attrNameLst>
                                      </p:cBhvr>
                                      <p:to>
                                        <p:strVal val="visible"/>
                                      </p:to>
                                    </p:set>
                                    <p:animEffect transition="in" filter="wipe(left)">
                                      <p:cBhvr>
                                        <p:cTn id="22" dur="500"/>
                                        <p:tgtEl>
                                          <p:spTgt spid="29">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9">
                                            <p:txEl>
                                              <p:pRg st="5" end="5"/>
                                            </p:txEl>
                                          </p:spTgt>
                                        </p:tgtEl>
                                        <p:attrNameLst>
                                          <p:attrName>style.visibility</p:attrName>
                                        </p:attrNameLst>
                                      </p:cBhvr>
                                      <p:to>
                                        <p:strVal val="visible"/>
                                      </p:to>
                                    </p:set>
                                    <p:animEffect transition="in" filter="wipe(left)">
                                      <p:cBhvr>
                                        <p:cTn id="27" dur="500"/>
                                        <p:tgtEl>
                                          <p:spTgt spid="29">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9">
                                            <p:txEl>
                                              <p:pRg st="6" end="6"/>
                                            </p:txEl>
                                          </p:spTgt>
                                        </p:tgtEl>
                                        <p:attrNameLst>
                                          <p:attrName>style.visibility</p:attrName>
                                        </p:attrNameLst>
                                      </p:cBhvr>
                                      <p:to>
                                        <p:strVal val="visible"/>
                                      </p:to>
                                    </p:set>
                                    <p:animEffect transition="in" filter="wipe(left)">
                                      <p:cBhvr>
                                        <p:cTn id="32" dur="500"/>
                                        <p:tgtEl>
                                          <p:spTgt spid="29">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wipe(up)">
                                      <p:cBhvr>
                                        <p:cTn id="37" dur="500"/>
                                        <p:tgtEl>
                                          <p:spTgt spid="31"/>
                                        </p:tgtEl>
                                      </p:cBhvr>
                                    </p:animEffect>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34">
                                            <p:txEl>
                                              <p:pRg st="0" end="0"/>
                                            </p:txEl>
                                          </p:spTgt>
                                        </p:tgtEl>
                                        <p:attrNameLst>
                                          <p:attrName>style.visibility</p:attrName>
                                        </p:attrNameLst>
                                      </p:cBhvr>
                                      <p:to>
                                        <p:strVal val="visible"/>
                                      </p:to>
                                    </p:set>
                                    <p:animEffect transition="in" filter="wipe(left)">
                                      <p:cBhvr>
                                        <p:cTn id="41"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4" grpId="0" build="p" bldLvl="2"/>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10216"/>
            <a:ext cx="14631035" cy="1449876"/>
          </a:xfrm>
          <a:prstGeom prst="rect">
            <a:avLst/>
          </a:prstGeom>
        </p:spPr>
      </p:pic>
      <p:sp>
        <p:nvSpPr>
          <p:cNvPr id="28" name="Rectangle 27"/>
          <p:cNvSpPr/>
          <p:nvPr/>
        </p:nvSpPr>
        <p:spPr>
          <a:xfrm>
            <a:off x="0" y="0"/>
            <a:ext cx="14630400" cy="1484150"/>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8" name="TextBox 7"/>
          <p:cNvSpPr txBox="1"/>
          <p:nvPr/>
        </p:nvSpPr>
        <p:spPr>
          <a:xfrm>
            <a:off x="2533979" y="2246058"/>
            <a:ext cx="9562441"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discipleship = transformation</a:t>
            </a:r>
          </a:p>
        </p:txBody>
      </p:sp>
      <p:pic>
        <p:nvPicPr>
          <p:cNvPr id="25" name="Picture 2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67294" y="2075268"/>
            <a:ext cx="906325" cy="820302"/>
          </a:xfrm>
          <a:prstGeom prst="rect">
            <a:avLst/>
          </a:prstGeom>
        </p:spPr>
      </p:pic>
      <p:pic>
        <p:nvPicPr>
          <p:cNvPr id="24" name="Picture 23">
            <a:extLst>
              <a:ext uri="{FF2B5EF4-FFF2-40B4-BE49-F238E27FC236}">
                <a16:creationId xmlns:a16="http://schemas.microsoft.com/office/drawing/2014/main" xmlns="" id="{51DAE675-DE21-E94E-992D-83BB87CEC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
        <p:nvSpPr>
          <p:cNvPr id="29" name="TextBox 28">
            <a:extLst>
              <a:ext uri="{FF2B5EF4-FFF2-40B4-BE49-F238E27FC236}">
                <a16:creationId xmlns:a16="http://schemas.microsoft.com/office/drawing/2014/main" xmlns="" id="{1CB59A09-0FF5-5040-B7C4-EDB8DD09C33F}"/>
              </a:ext>
            </a:extLst>
          </p:cNvPr>
          <p:cNvSpPr txBox="1"/>
          <p:nvPr/>
        </p:nvSpPr>
        <p:spPr>
          <a:xfrm>
            <a:off x="2173619" y="3178532"/>
            <a:ext cx="10771849" cy="4708981"/>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This understanding about transformation has some basic presuppositions:</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Transformation happens in the moment of conversion (“surrender”)</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It continues (“grows”) as time goes by</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It is achieved mainly by an act of the will</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The best way is alone</a:t>
            </a:r>
          </a:p>
          <a:p>
            <a:pPr lvl="1">
              <a:spcBef>
                <a:spcPts val="1200"/>
              </a:spcBef>
            </a:pPr>
            <a:endParaRPr lang="en-US" sz="3200" dirty="0">
              <a:solidFill>
                <a:schemeClr val="tx1">
                  <a:alpha val="60000"/>
                </a:schemeClr>
              </a:solidFill>
              <a:latin typeface="Futura Book" charset="0"/>
              <a:ea typeface="Futura Book" charset="0"/>
              <a:cs typeface="Futura Book" charset="0"/>
            </a:endParaRPr>
          </a:p>
        </p:txBody>
      </p:sp>
    </p:spTree>
    <p:extLst>
      <p:ext uri="{BB962C8B-B14F-4D97-AF65-F5344CB8AC3E}">
        <p14:creationId xmlns:p14="http://schemas.microsoft.com/office/powerpoint/2010/main" val="2720729729"/>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animEffect transition="in" filter="wipe(left)">
                                      <p:cBhvr>
                                        <p:cTn id="7" dur="500"/>
                                        <p:tgtEl>
                                          <p:spTgt spid="2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9">
                                            <p:txEl>
                                              <p:pRg st="1" end="1"/>
                                            </p:txEl>
                                          </p:spTgt>
                                        </p:tgtEl>
                                        <p:attrNameLst>
                                          <p:attrName>style.visibility</p:attrName>
                                        </p:attrNameLst>
                                      </p:cBhvr>
                                      <p:to>
                                        <p:strVal val="visible"/>
                                      </p:to>
                                    </p:set>
                                    <p:animEffect transition="in" filter="wipe(left)">
                                      <p:cBhvr>
                                        <p:cTn id="12" dur="500"/>
                                        <p:tgtEl>
                                          <p:spTgt spid="2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9">
                                            <p:txEl>
                                              <p:pRg st="2" end="2"/>
                                            </p:txEl>
                                          </p:spTgt>
                                        </p:tgtEl>
                                        <p:attrNameLst>
                                          <p:attrName>style.visibility</p:attrName>
                                        </p:attrNameLst>
                                      </p:cBhvr>
                                      <p:to>
                                        <p:strVal val="visible"/>
                                      </p:to>
                                    </p:set>
                                    <p:animEffect transition="in" filter="wipe(left)">
                                      <p:cBhvr>
                                        <p:cTn id="17" dur="500"/>
                                        <p:tgtEl>
                                          <p:spTgt spid="2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9">
                                            <p:txEl>
                                              <p:pRg st="3" end="3"/>
                                            </p:txEl>
                                          </p:spTgt>
                                        </p:tgtEl>
                                        <p:attrNameLst>
                                          <p:attrName>style.visibility</p:attrName>
                                        </p:attrNameLst>
                                      </p:cBhvr>
                                      <p:to>
                                        <p:strVal val="visible"/>
                                      </p:to>
                                    </p:set>
                                    <p:animEffect transition="in" filter="wipe(left)">
                                      <p:cBhvr>
                                        <p:cTn id="22" dur="500"/>
                                        <p:tgtEl>
                                          <p:spTgt spid="2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9">
                                            <p:txEl>
                                              <p:pRg st="4" end="4"/>
                                            </p:txEl>
                                          </p:spTgt>
                                        </p:tgtEl>
                                        <p:attrNameLst>
                                          <p:attrName>style.visibility</p:attrName>
                                        </p:attrNameLst>
                                      </p:cBhvr>
                                      <p:to>
                                        <p:strVal val="visible"/>
                                      </p:to>
                                    </p:set>
                                    <p:animEffect transition="in" filter="wipe(left)">
                                      <p:cBhvr>
                                        <p:cTn id="27" dur="500"/>
                                        <p:tgtEl>
                                          <p:spTgt spid="2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10216"/>
            <a:ext cx="14631035" cy="1449876"/>
          </a:xfrm>
          <a:prstGeom prst="rect">
            <a:avLst/>
          </a:prstGeom>
        </p:spPr>
      </p:pic>
      <p:sp>
        <p:nvSpPr>
          <p:cNvPr id="28" name="Rectangle 27"/>
          <p:cNvSpPr/>
          <p:nvPr/>
        </p:nvSpPr>
        <p:spPr>
          <a:xfrm>
            <a:off x="0" y="0"/>
            <a:ext cx="14630400" cy="1484150"/>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8" name="TextBox 7"/>
          <p:cNvSpPr txBox="1"/>
          <p:nvPr/>
        </p:nvSpPr>
        <p:spPr>
          <a:xfrm>
            <a:off x="2533979" y="2246058"/>
            <a:ext cx="9562441"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discipleship = transformation</a:t>
            </a:r>
          </a:p>
        </p:txBody>
      </p:sp>
      <p:pic>
        <p:nvPicPr>
          <p:cNvPr id="25" name="Picture 2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67294" y="2075268"/>
            <a:ext cx="906325" cy="820302"/>
          </a:xfrm>
          <a:prstGeom prst="rect">
            <a:avLst/>
          </a:prstGeom>
        </p:spPr>
      </p:pic>
      <p:pic>
        <p:nvPicPr>
          <p:cNvPr id="24" name="Picture 23">
            <a:extLst>
              <a:ext uri="{FF2B5EF4-FFF2-40B4-BE49-F238E27FC236}">
                <a16:creationId xmlns:a16="http://schemas.microsoft.com/office/drawing/2014/main" xmlns="" id="{51DAE675-DE21-E94E-992D-83BB87CEC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
        <p:nvSpPr>
          <p:cNvPr id="29" name="TextBox 28">
            <a:extLst>
              <a:ext uri="{FF2B5EF4-FFF2-40B4-BE49-F238E27FC236}">
                <a16:creationId xmlns:a16="http://schemas.microsoft.com/office/drawing/2014/main" xmlns="" id="{1CB59A09-0FF5-5040-B7C4-EDB8DD09C33F}"/>
              </a:ext>
            </a:extLst>
          </p:cNvPr>
          <p:cNvSpPr txBox="1"/>
          <p:nvPr/>
        </p:nvSpPr>
        <p:spPr>
          <a:xfrm>
            <a:off x="2173619" y="3178532"/>
            <a:ext cx="10771849" cy="4062651"/>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Transformation at conversion (event)?</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There is a deep, miraculous change of habits, attitude, and so on.</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This is the Saul/Paul model. The experience of the Damascus Road.</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Change is always the immediate result of conversion</a:t>
            </a:r>
          </a:p>
          <a:p>
            <a:pPr lvl="1">
              <a:spcBef>
                <a:spcPts val="1200"/>
              </a:spcBef>
            </a:pPr>
            <a:endParaRPr lang="en-US" sz="3200" dirty="0">
              <a:solidFill>
                <a:schemeClr val="tx1">
                  <a:alpha val="60000"/>
                </a:schemeClr>
              </a:solidFill>
              <a:latin typeface="Futura Book" charset="0"/>
              <a:ea typeface="Futura Book" charset="0"/>
              <a:cs typeface="Futura Book" charset="0"/>
            </a:endParaRPr>
          </a:p>
        </p:txBody>
      </p:sp>
    </p:spTree>
    <p:extLst>
      <p:ext uri="{BB962C8B-B14F-4D97-AF65-F5344CB8AC3E}">
        <p14:creationId xmlns:p14="http://schemas.microsoft.com/office/powerpoint/2010/main" val="3312179391"/>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
                                            <p:txEl>
                                              <p:pRg st="1" end="1"/>
                                            </p:txEl>
                                          </p:spTgt>
                                        </p:tgtEl>
                                        <p:attrNameLst>
                                          <p:attrName>style.visibility</p:attrName>
                                        </p:attrNameLst>
                                      </p:cBhvr>
                                      <p:to>
                                        <p:strVal val="visible"/>
                                      </p:to>
                                    </p:set>
                                    <p:animEffect transition="in" filter="wipe(left)">
                                      <p:cBhvr>
                                        <p:cTn id="7" dur="500"/>
                                        <p:tgtEl>
                                          <p:spTgt spid="2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9">
                                            <p:txEl>
                                              <p:pRg st="2" end="2"/>
                                            </p:txEl>
                                          </p:spTgt>
                                        </p:tgtEl>
                                        <p:attrNameLst>
                                          <p:attrName>style.visibility</p:attrName>
                                        </p:attrNameLst>
                                      </p:cBhvr>
                                      <p:to>
                                        <p:strVal val="visible"/>
                                      </p:to>
                                    </p:set>
                                    <p:animEffect transition="in" filter="wipe(left)">
                                      <p:cBhvr>
                                        <p:cTn id="12" dur="500"/>
                                        <p:tgtEl>
                                          <p:spTgt spid="2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9">
                                            <p:txEl>
                                              <p:pRg st="3" end="3"/>
                                            </p:txEl>
                                          </p:spTgt>
                                        </p:tgtEl>
                                        <p:attrNameLst>
                                          <p:attrName>style.visibility</p:attrName>
                                        </p:attrNameLst>
                                      </p:cBhvr>
                                      <p:to>
                                        <p:strVal val="visible"/>
                                      </p:to>
                                    </p:set>
                                    <p:animEffect transition="in" filter="wipe(left)">
                                      <p:cBhvr>
                                        <p:cTn id="17" dur="500"/>
                                        <p:tgtEl>
                                          <p:spTgt spid="2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9755" y="0"/>
            <a:ext cx="14610645" cy="8229600"/>
          </a:xfrm>
          <a:prstGeom prst="rect">
            <a:avLst/>
          </a:prstGeom>
        </p:spPr>
      </p:pic>
      <p:sp>
        <p:nvSpPr>
          <p:cNvPr id="16" name="Rectangle 15"/>
          <p:cNvSpPr/>
          <p:nvPr/>
        </p:nvSpPr>
        <p:spPr>
          <a:xfrm>
            <a:off x="19754" y="1"/>
            <a:ext cx="14610645" cy="8229600"/>
          </a:xfrm>
          <a:prstGeom prst="rect">
            <a:avLst/>
          </a:prstGeom>
          <a:gradFill>
            <a:gsLst>
              <a:gs pos="0">
                <a:srgbClr val="8FC745"/>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15" name="TextBox 14"/>
          <p:cNvSpPr txBox="1"/>
          <p:nvPr/>
        </p:nvSpPr>
        <p:spPr>
          <a:xfrm>
            <a:off x="2377440" y="3588482"/>
            <a:ext cx="9875520" cy="1107996"/>
          </a:xfrm>
          <a:prstGeom prst="rect">
            <a:avLst/>
          </a:prstGeom>
          <a:noFill/>
        </p:spPr>
        <p:txBody>
          <a:bodyPr wrap="square" lIns="0" tIns="0" rIns="0" bIns="0" rtlCol="0">
            <a:spAutoFit/>
          </a:bodyPr>
          <a:lstStyle/>
          <a:p>
            <a:pPr algn="ctr"/>
            <a:r>
              <a:rPr lang="en-US" sz="72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first steps</a:t>
            </a:r>
          </a:p>
        </p:txBody>
      </p:sp>
      <p:pic>
        <p:nvPicPr>
          <p:cNvPr id="18" name="Picture 1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516913" y="2042898"/>
            <a:ext cx="1596574" cy="1445036"/>
          </a:xfrm>
          <a:prstGeom prst="rect">
            <a:avLst/>
          </a:prstGeom>
        </p:spPr>
      </p:pic>
    </p:spTree>
    <p:extLst>
      <p:ext uri="{BB962C8B-B14F-4D97-AF65-F5344CB8AC3E}">
        <p14:creationId xmlns:p14="http://schemas.microsoft.com/office/powerpoint/2010/main" val="188522350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10216"/>
            <a:ext cx="14631035" cy="1449876"/>
          </a:xfrm>
          <a:prstGeom prst="rect">
            <a:avLst/>
          </a:prstGeom>
        </p:spPr>
      </p:pic>
      <p:sp>
        <p:nvSpPr>
          <p:cNvPr id="28" name="Rectangle 27"/>
          <p:cNvSpPr/>
          <p:nvPr/>
        </p:nvSpPr>
        <p:spPr>
          <a:xfrm>
            <a:off x="0" y="0"/>
            <a:ext cx="14630400" cy="1484150"/>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8" name="TextBox 7"/>
          <p:cNvSpPr txBox="1"/>
          <p:nvPr/>
        </p:nvSpPr>
        <p:spPr>
          <a:xfrm>
            <a:off x="2533979" y="2246058"/>
            <a:ext cx="9562441"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discipleship = transformation</a:t>
            </a:r>
          </a:p>
        </p:txBody>
      </p:sp>
      <p:pic>
        <p:nvPicPr>
          <p:cNvPr id="25" name="Picture 2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67294" y="2075268"/>
            <a:ext cx="906325" cy="820302"/>
          </a:xfrm>
          <a:prstGeom prst="rect">
            <a:avLst/>
          </a:prstGeom>
        </p:spPr>
      </p:pic>
      <p:pic>
        <p:nvPicPr>
          <p:cNvPr id="24" name="Picture 23">
            <a:extLst>
              <a:ext uri="{FF2B5EF4-FFF2-40B4-BE49-F238E27FC236}">
                <a16:creationId xmlns:a16="http://schemas.microsoft.com/office/drawing/2014/main" xmlns="" id="{51DAE675-DE21-E94E-992D-83BB87CEC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
        <p:nvSpPr>
          <p:cNvPr id="29" name="TextBox 28">
            <a:extLst>
              <a:ext uri="{FF2B5EF4-FFF2-40B4-BE49-F238E27FC236}">
                <a16:creationId xmlns:a16="http://schemas.microsoft.com/office/drawing/2014/main" xmlns="" id="{1CB59A09-0FF5-5040-B7C4-EDB8DD09C33F}"/>
              </a:ext>
            </a:extLst>
          </p:cNvPr>
          <p:cNvSpPr txBox="1"/>
          <p:nvPr/>
        </p:nvSpPr>
        <p:spPr>
          <a:xfrm>
            <a:off x="2173619" y="3178532"/>
            <a:ext cx="10771849" cy="4708981"/>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Continuous transformation as time goes by?</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Faith “automatically” grows with time.</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The greater is the “church experience” the more spiritually mature one becomes.</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In this model, the main effort in making disciples is only filling up the church with people.</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It is what really happens with time?</a:t>
            </a:r>
          </a:p>
          <a:p>
            <a:pPr lvl="1">
              <a:spcBef>
                <a:spcPts val="1200"/>
              </a:spcBef>
            </a:pPr>
            <a:endParaRPr lang="en-US" sz="3200" dirty="0">
              <a:solidFill>
                <a:schemeClr val="tx1">
                  <a:alpha val="60000"/>
                </a:schemeClr>
              </a:solidFill>
              <a:latin typeface="Futura Book" charset="0"/>
              <a:ea typeface="Futura Book" charset="0"/>
              <a:cs typeface="Futura Book" charset="0"/>
            </a:endParaRPr>
          </a:p>
        </p:txBody>
      </p:sp>
    </p:spTree>
    <p:extLst>
      <p:ext uri="{BB962C8B-B14F-4D97-AF65-F5344CB8AC3E}">
        <p14:creationId xmlns:p14="http://schemas.microsoft.com/office/powerpoint/2010/main" val="2994542093"/>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
                                            <p:txEl>
                                              <p:pRg st="1" end="1"/>
                                            </p:txEl>
                                          </p:spTgt>
                                        </p:tgtEl>
                                        <p:attrNameLst>
                                          <p:attrName>style.visibility</p:attrName>
                                        </p:attrNameLst>
                                      </p:cBhvr>
                                      <p:to>
                                        <p:strVal val="visible"/>
                                      </p:to>
                                    </p:set>
                                    <p:animEffect transition="in" filter="wipe(left)">
                                      <p:cBhvr>
                                        <p:cTn id="7" dur="500"/>
                                        <p:tgtEl>
                                          <p:spTgt spid="2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9">
                                            <p:txEl>
                                              <p:pRg st="2" end="2"/>
                                            </p:txEl>
                                          </p:spTgt>
                                        </p:tgtEl>
                                        <p:attrNameLst>
                                          <p:attrName>style.visibility</p:attrName>
                                        </p:attrNameLst>
                                      </p:cBhvr>
                                      <p:to>
                                        <p:strVal val="visible"/>
                                      </p:to>
                                    </p:set>
                                    <p:animEffect transition="in" filter="wipe(left)">
                                      <p:cBhvr>
                                        <p:cTn id="12" dur="500"/>
                                        <p:tgtEl>
                                          <p:spTgt spid="2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9">
                                            <p:txEl>
                                              <p:pRg st="3" end="3"/>
                                            </p:txEl>
                                          </p:spTgt>
                                        </p:tgtEl>
                                        <p:attrNameLst>
                                          <p:attrName>style.visibility</p:attrName>
                                        </p:attrNameLst>
                                      </p:cBhvr>
                                      <p:to>
                                        <p:strVal val="visible"/>
                                      </p:to>
                                    </p:set>
                                    <p:animEffect transition="in" filter="wipe(left)">
                                      <p:cBhvr>
                                        <p:cTn id="17" dur="500"/>
                                        <p:tgtEl>
                                          <p:spTgt spid="2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9">
                                            <p:txEl>
                                              <p:pRg st="4" end="4"/>
                                            </p:txEl>
                                          </p:spTgt>
                                        </p:tgtEl>
                                        <p:attrNameLst>
                                          <p:attrName>style.visibility</p:attrName>
                                        </p:attrNameLst>
                                      </p:cBhvr>
                                      <p:to>
                                        <p:strVal val="visible"/>
                                      </p:to>
                                    </p:set>
                                    <p:animEffect transition="in" filter="wipe(left)">
                                      <p:cBhvr>
                                        <p:cTn id="22" dur="500"/>
                                        <p:tgtEl>
                                          <p:spTgt spid="2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10216"/>
            <a:ext cx="14631035" cy="1449876"/>
          </a:xfrm>
          <a:prstGeom prst="rect">
            <a:avLst/>
          </a:prstGeom>
        </p:spPr>
      </p:pic>
      <p:sp>
        <p:nvSpPr>
          <p:cNvPr id="28" name="Rectangle 27"/>
          <p:cNvSpPr/>
          <p:nvPr/>
        </p:nvSpPr>
        <p:spPr>
          <a:xfrm>
            <a:off x="0" y="0"/>
            <a:ext cx="14630400" cy="1484150"/>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8" name="TextBox 7"/>
          <p:cNvSpPr txBox="1"/>
          <p:nvPr/>
        </p:nvSpPr>
        <p:spPr>
          <a:xfrm>
            <a:off x="2533979" y="2246058"/>
            <a:ext cx="9562441"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discipleship = transformation</a:t>
            </a:r>
          </a:p>
        </p:txBody>
      </p:sp>
      <p:pic>
        <p:nvPicPr>
          <p:cNvPr id="25" name="Picture 2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67294" y="2075268"/>
            <a:ext cx="906325" cy="820302"/>
          </a:xfrm>
          <a:prstGeom prst="rect">
            <a:avLst/>
          </a:prstGeom>
        </p:spPr>
      </p:pic>
      <p:pic>
        <p:nvPicPr>
          <p:cNvPr id="24" name="Picture 23">
            <a:extLst>
              <a:ext uri="{FF2B5EF4-FFF2-40B4-BE49-F238E27FC236}">
                <a16:creationId xmlns:a16="http://schemas.microsoft.com/office/drawing/2014/main" xmlns="" id="{51DAE675-DE21-E94E-992D-83BB87CEC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
        <p:nvSpPr>
          <p:cNvPr id="29" name="TextBox 28">
            <a:extLst>
              <a:ext uri="{FF2B5EF4-FFF2-40B4-BE49-F238E27FC236}">
                <a16:creationId xmlns:a16="http://schemas.microsoft.com/office/drawing/2014/main" xmlns="" id="{1CB59A09-0FF5-5040-B7C4-EDB8DD09C33F}"/>
              </a:ext>
            </a:extLst>
          </p:cNvPr>
          <p:cNvSpPr txBox="1"/>
          <p:nvPr/>
        </p:nvSpPr>
        <p:spPr>
          <a:xfrm>
            <a:off x="2173619" y="3178532"/>
            <a:ext cx="10771849" cy="4555093"/>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Transformation is achieved only by an effort of the will? </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What does not happen with time, will happens when we make our best. </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The fruit of the Spirit always comes when we dedicate the required effort. </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In this model, the only barrier to become a disciple is the effort used.</a:t>
            </a:r>
          </a:p>
          <a:p>
            <a:pPr lvl="1">
              <a:spcBef>
                <a:spcPts val="1200"/>
              </a:spcBef>
            </a:pPr>
            <a:endParaRPr lang="en-US" sz="3200" dirty="0">
              <a:solidFill>
                <a:schemeClr val="tx1">
                  <a:alpha val="60000"/>
                </a:schemeClr>
              </a:solidFill>
              <a:latin typeface="Futura Book" charset="0"/>
              <a:ea typeface="Futura Book" charset="0"/>
              <a:cs typeface="Futura Book" charset="0"/>
            </a:endParaRPr>
          </a:p>
        </p:txBody>
      </p:sp>
    </p:spTree>
    <p:extLst>
      <p:ext uri="{BB962C8B-B14F-4D97-AF65-F5344CB8AC3E}">
        <p14:creationId xmlns:p14="http://schemas.microsoft.com/office/powerpoint/2010/main" val="234188589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
                                            <p:txEl>
                                              <p:pRg st="1" end="1"/>
                                            </p:txEl>
                                          </p:spTgt>
                                        </p:tgtEl>
                                        <p:attrNameLst>
                                          <p:attrName>style.visibility</p:attrName>
                                        </p:attrNameLst>
                                      </p:cBhvr>
                                      <p:to>
                                        <p:strVal val="visible"/>
                                      </p:to>
                                    </p:set>
                                    <p:animEffect transition="in" filter="wipe(left)">
                                      <p:cBhvr>
                                        <p:cTn id="7" dur="500"/>
                                        <p:tgtEl>
                                          <p:spTgt spid="2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9">
                                            <p:txEl>
                                              <p:pRg st="2" end="2"/>
                                            </p:txEl>
                                          </p:spTgt>
                                        </p:tgtEl>
                                        <p:attrNameLst>
                                          <p:attrName>style.visibility</p:attrName>
                                        </p:attrNameLst>
                                      </p:cBhvr>
                                      <p:to>
                                        <p:strVal val="visible"/>
                                      </p:to>
                                    </p:set>
                                    <p:animEffect transition="in" filter="wipe(left)">
                                      <p:cBhvr>
                                        <p:cTn id="12" dur="500"/>
                                        <p:tgtEl>
                                          <p:spTgt spid="2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9">
                                            <p:txEl>
                                              <p:pRg st="3" end="3"/>
                                            </p:txEl>
                                          </p:spTgt>
                                        </p:tgtEl>
                                        <p:attrNameLst>
                                          <p:attrName>style.visibility</p:attrName>
                                        </p:attrNameLst>
                                      </p:cBhvr>
                                      <p:to>
                                        <p:strVal val="visible"/>
                                      </p:to>
                                    </p:set>
                                    <p:animEffect transition="in" filter="wipe(left)">
                                      <p:cBhvr>
                                        <p:cTn id="17" dur="500"/>
                                        <p:tgtEl>
                                          <p:spTgt spid="2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10216"/>
            <a:ext cx="14631035" cy="1449876"/>
          </a:xfrm>
          <a:prstGeom prst="rect">
            <a:avLst/>
          </a:prstGeom>
        </p:spPr>
      </p:pic>
      <p:sp>
        <p:nvSpPr>
          <p:cNvPr id="28" name="Rectangle 27"/>
          <p:cNvSpPr/>
          <p:nvPr/>
        </p:nvSpPr>
        <p:spPr>
          <a:xfrm>
            <a:off x="0" y="0"/>
            <a:ext cx="14630400" cy="1484150"/>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8" name="TextBox 7"/>
          <p:cNvSpPr txBox="1"/>
          <p:nvPr/>
        </p:nvSpPr>
        <p:spPr>
          <a:xfrm>
            <a:off x="2533979" y="2246058"/>
            <a:ext cx="9562441"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discipleship = transformation</a:t>
            </a:r>
          </a:p>
        </p:txBody>
      </p:sp>
      <p:pic>
        <p:nvPicPr>
          <p:cNvPr id="25" name="Picture 2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67294" y="2075268"/>
            <a:ext cx="906325" cy="820302"/>
          </a:xfrm>
          <a:prstGeom prst="rect">
            <a:avLst/>
          </a:prstGeom>
        </p:spPr>
      </p:pic>
      <p:pic>
        <p:nvPicPr>
          <p:cNvPr id="24" name="Picture 23">
            <a:extLst>
              <a:ext uri="{FF2B5EF4-FFF2-40B4-BE49-F238E27FC236}">
                <a16:creationId xmlns:a16="http://schemas.microsoft.com/office/drawing/2014/main" xmlns="" id="{51DAE675-DE21-E94E-992D-83BB87CEC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
        <p:nvSpPr>
          <p:cNvPr id="29" name="TextBox 28">
            <a:extLst>
              <a:ext uri="{FF2B5EF4-FFF2-40B4-BE49-F238E27FC236}">
                <a16:creationId xmlns:a16="http://schemas.microsoft.com/office/drawing/2014/main" xmlns="" id="{1CB59A09-0FF5-5040-B7C4-EDB8DD09C33F}"/>
              </a:ext>
            </a:extLst>
          </p:cNvPr>
          <p:cNvSpPr txBox="1"/>
          <p:nvPr/>
        </p:nvSpPr>
        <p:spPr>
          <a:xfrm>
            <a:off x="2173619" y="3178532"/>
            <a:ext cx="10771849" cy="4555093"/>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Transformation is better achieved alone?</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Independency, spiritual individualism</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A “personal relationship” with Jesus became synonymous of “particular relationship” with Jesus.</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The vast majority of books, seminars, sermons is centered on this idea: all is a matter of individual application.</a:t>
            </a:r>
          </a:p>
          <a:p>
            <a:pPr lvl="1">
              <a:spcBef>
                <a:spcPts val="1200"/>
              </a:spcBef>
            </a:pPr>
            <a:endParaRPr lang="en-US" sz="3200" dirty="0">
              <a:solidFill>
                <a:schemeClr val="tx1">
                  <a:alpha val="60000"/>
                </a:schemeClr>
              </a:solidFill>
              <a:latin typeface="Futura Book" charset="0"/>
              <a:ea typeface="Futura Book" charset="0"/>
              <a:cs typeface="Futura Book" charset="0"/>
            </a:endParaRPr>
          </a:p>
        </p:txBody>
      </p:sp>
    </p:spTree>
    <p:extLst>
      <p:ext uri="{BB962C8B-B14F-4D97-AF65-F5344CB8AC3E}">
        <p14:creationId xmlns:p14="http://schemas.microsoft.com/office/powerpoint/2010/main" val="1982215325"/>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
                                            <p:txEl>
                                              <p:pRg st="1" end="1"/>
                                            </p:txEl>
                                          </p:spTgt>
                                        </p:tgtEl>
                                        <p:attrNameLst>
                                          <p:attrName>style.visibility</p:attrName>
                                        </p:attrNameLst>
                                      </p:cBhvr>
                                      <p:to>
                                        <p:strVal val="visible"/>
                                      </p:to>
                                    </p:set>
                                    <p:animEffect transition="in" filter="wipe(left)">
                                      <p:cBhvr>
                                        <p:cTn id="7" dur="500"/>
                                        <p:tgtEl>
                                          <p:spTgt spid="2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9">
                                            <p:txEl>
                                              <p:pRg st="2" end="2"/>
                                            </p:txEl>
                                          </p:spTgt>
                                        </p:tgtEl>
                                        <p:attrNameLst>
                                          <p:attrName>style.visibility</p:attrName>
                                        </p:attrNameLst>
                                      </p:cBhvr>
                                      <p:to>
                                        <p:strVal val="visible"/>
                                      </p:to>
                                    </p:set>
                                    <p:animEffect transition="in" filter="wipe(left)">
                                      <p:cBhvr>
                                        <p:cTn id="12" dur="500"/>
                                        <p:tgtEl>
                                          <p:spTgt spid="2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9">
                                            <p:txEl>
                                              <p:pRg st="3" end="3"/>
                                            </p:txEl>
                                          </p:spTgt>
                                        </p:tgtEl>
                                        <p:attrNameLst>
                                          <p:attrName>style.visibility</p:attrName>
                                        </p:attrNameLst>
                                      </p:cBhvr>
                                      <p:to>
                                        <p:strVal val="visible"/>
                                      </p:to>
                                    </p:set>
                                    <p:animEffect transition="in" filter="wipe(left)">
                                      <p:cBhvr>
                                        <p:cTn id="17" dur="500"/>
                                        <p:tgtEl>
                                          <p:spTgt spid="2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10216"/>
            <a:ext cx="14631035" cy="1449876"/>
          </a:xfrm>
          <a:prstGeom prst="rect">
            <a:avLst/>
          </a:prstGeom>
        </p:spPr>
      </p:pic>
      <p:sp>
        <p:nvSpPr>
          <p:cNvPr id="28" name="Rectangle 27"/>
          <p:cNvSpPr/>
          <p:nvPr/>
        </p:nvSpPr>
        <p:spPr>
          <a:xfrm>
            <a:off x="0" y="0"/>
            <a:ext cx="14630400" cy="1484150"/>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8" name="TextBox 7"/>
          <p:cNvSpPr txBox="1"/>
          <p:nvPr/>
        </p:nvSpPr>
        <p:spPr>
          <a:xfrm>
            <a:off x="2533979" y="2246058"/>
            <a:ext cx="9562441"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discipleship = transformation</a:t>
            </a:r>
          </a:p>
        </p:txBody>
      </p:sp>
      <p:pic>
        <p:nvPicPr>
          <p:cNvPr id="25" name="Picture 2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67294" y="2075268"/>
            <a:ext cx="906325" cy="820302"/>
          </a:xfrm>
          <a:prstGeom prst="rect">
            <a:avLst/>
          </a:prstGeom>
        </p:spPr>
      </p:pic>
      <p:pic>
        <p:nvPicPr>
          <p:cNvPr id="24" name="Picture 23">
            <a:extLst>
              <a:ext uri="{FF2B5EF4-FFF2-40B4-BE49-F238E27FC236}">
                <a16:creationId xmlns:a16="http://schemas.microsoft.com/office/drawing/2014/main" xmlns="" id="{51DAE675-DE21-E94E-992D-83BB87CEC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
        <p:nvSpPr>
          <p:cNvPr id="29" name="TextBox 28">
            <a:extLst>
              <a:ext uri="{FF2B5EF4-FFF2-40B4-BE49-F238E27FC236}">
                <a16:creationId xmlns:a16="http://schemas.microsoft.com/office/drawing/2014/main" xmlns="" id="{1CB59A09-0FF5-5040-B7C4-EDB8DD09C33F}"/>
              </a:ext>
            </a:extLst>
          </p:cNvPr>
          <p:cNvSpPr txBox="1"/>
          <p:nvPr/>
        </p:nvSpPr>
        <p:spPr>
          <a:xfrm>
            <a:off x="2173619" y="3178532"/>
            <a:ext cx="10771849" cy="3908762"/>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If these presuppositions were valid, the results would be a exponential growth, not only in numbers, but especially in the spiritual life of every church member</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Why we do not see the transformation we dream of?</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Wouldn’t be necessary an adjustment in these views on discipleship?</a:t>
            </a:r>
          </a:p>
          <a:p>
            <a:pPr lvl="1">
              <a:spcBef>
                <a:spcPts val="1200"/>
              </a:spcBef>
            </a:pPr>
            <a:endParaRPr lang="en-US" sz="3200" dirty="0">
              <a:solidFill>
                <a:schemeClr val="tx1">
                  <a:alpha val="60000"/>
                </a:schemeClr>
              </a:solidFill>
              <a:latin typeface="Futura Book" charset="0"/>
              <a:ea typeface="Futura Book" charset="0"/>
              <a:cs typeface="Futura Book" charset="0"/>
            </a:endParaRPr>
          </a:p>
        </p:txBody>
      </p:sp>
    </p:spTree>
    <p:extLst>
      <p:ext uri="{BB962C8B-B14F-4D97-AF65-F5344CB8AC3E}">
        <p14:creationId xmlns:p14="http://schemas.microsoft.com/office/powerpoint/2010/main" val="1955125199"/>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animEffect transition="in" filter="wipe(left)">
                                      <p:cBhvr>
                                        <p:cTn id="7" dur="500"/>
                                        <p:tgtEl>
                                          <p:spTgt spid="2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9">
                                            <p:txEl>
                                              <p:pRg st="1" end="1"/>
                                            </p:txEl>
                                          </p:spTgt>
                                        </p:tgtEl>
                                        <p:attrNameLst>
                                          <p:attrName>style.visibility</p:attrName>
                                        </p:attrNameLst>
                                      </p:cBhvr>
                                      <p:to>
                                        <p:strVal val="visible"/>
                                      </p:to>
                                    </p:set>
                                    <p:animEffect transition="in" filter="wipe(left)">
                                      <p:cBhvr>
                                        <p:cTn id="12" dur="500"/>
                                        <p:tgtEl>
                                          <p:spTgt spid="2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9">
                                            <p:txEl>
                                              <p:pRg st="2" end="2"/>
                                            </p:txEl>
                                          </p:spTgt>
                                        </p:tgtEl>
                                        <p:attrNameLst>
                                          <p:attrName>style.visibility</p:attrName>
                                        </p:attrNameLst>
                                      </p:cBhvr>
                                      <p:to>
                                        <p:strVal val="visible"/>
                                      </p:to>
                                    </p:set>
                                    <p:animEffect transition="in" filter="wipe(left)">
                                      <p:cBhvr>
                                        <p:cTn id="17" dur="500"/>
                                        <p:tgtEl>
                                          <p:spTgt spid="2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10216"/>
            <a:ext cx="14631035" cy="1449876"/>
          </a:xfrm>
          <a:prstGeom prst="rect">
            <a:avLst/>
          </a:prstGeom>
        </p:spPr>
      </p:pic>
      <p:sp>
        <p:nvSpPr>
          <p:cNvPr id="28" name="Rectangle 27"/>
          <p:cNvSpPr/>
          <p:nvPr/>
        </p:nvSpPr>
        <p:spPr>
          <a:xfrm>
            <a:off x="0" y="0"/>
            <a:ext cx="14630400" cy="1484150"/>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8" name="TextBox 7"/>
          <p:cNvSpPr txBox="1"/>
          <p:nvPr/>
        </p:nvSpPr>
        <p:spPr>
          <a:xfrm>
            <a:off x="2533979" y="2246058"/>
            <a:ext cx="9562441"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discipleship = transformation</a:t>
            </a:r>
          </a:p>
        </p:txBody>
      </p:sp>
      <p:pic>
        <p:nvPicPr>
          <p:cNvPr id="25" name="Picture 2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67294" y="2075268"/>
            <a:ext cx="906325" cy="820302"/>
          </a:xfrm>
          <a:prstGeom prst="rect">
            <a:avLst/>
          </a:prstGeom>
        </p:spPr>
      </p:pic>
      <p:pic>
        <p:nvPicPr>
          <p:cNvPr id="24" name="Picture 23">
            <a:extLst>
              <a:ext uri="{FF2B5EF4-FFF2-40B4-BE49-F238E27FC236}">
                <a16:creationId xmlns:a16="http://schemas.microsoft.com/office/drawing/2014/main" xmlns="" id="{51DAE675-DE21-E94E-992D-83BB87CEC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
        <p:nvSpPr>
          <p:cNvPr id="29" name="TextBox 28">
            <a:extLst>
              <a:ext uri="{FF2B5EF4-FFF2-40B4-BE49-F238E27FC236}">
                <a16:creationId xmlns:a16="http://schemas.microsoft.com/office/drawing/2014/main" xmlns="" id="{1CB59A09-0FF5-5040-B7C4-EDB8DD09C33F}"/>
              </a:ext>
            </a:extLst>
          </p:cNvPr>
          <p:cNvSpPr txBox="1"/>
          <p:nvPr/>
        </p:nvSpPr>
        <p:spPr>
          <a:xfrm>
            <a:off x="2173619" y="3178532"/>
            <a:ext cx="10771849" cy="3724096"/>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Transformation begins at conversion (salvation)</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This is the view that we accept</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This is the beginning of the sanctification process</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This is a journey towards complete transformation. </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Paul himself experienced this reality. </a:t>
            </a:r>
          </a:p>
          <a:p>
            <a:pPr lvl="1">
              <a:spcBef>
                <a:spcPts val="1200"/>
              </a:spcBef>
            </a:pPr>
            <a:endParaRPr lang="en-US" sz="3200" dirty="0">
              <a:solidFill>
                <a:schemeClr val="tx1">
                  <a:alpha val="60000"/>
                </a:schemeClr>
              </a:solidFill>
              <a:latin typeface="Futura Book" charset="0"/>
              <a:ea typeface="Futura Book" charset="0"/>
              <a:cs typeface="Futura Book" charset="0"/>
            </a:endParaRPr>
          </a:p>
        </p:txBody>
      </p:sp>
    </p:spTree>
    <p:extLst>
      <p:ext uri="{BB962C8B-B14F-4D97-AF65-F5344CB8AC3E}">
        <p14:creationId xmlns:p14="http://schemas.microsoft.com/office/powerpoint/2010/main" val="421759309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
                                            <p:txEl>
                                              <p:pRg st="1" end="1"/>
                                            </p:txEl>
                                          </p:spTgt>
                                        </p:tgtEl>
                                        <p:attrNameLst>
                                          <p:attrName>style.visibility</p:attrName>
                                        </p:attrNameLst>
                                      </p:cBhvr>
                                      <p:to>
                                        <p:strVal val="visible"/>
                                      </p:to>
                                    </p:set>
                                    <p:animEffect transition="in" filter="wipe(left)">
                                      <p:cBhvr>
                                        <p:cTn id="7" dur="500"/>
                                        <p:tgtEl>
                                          <p:spTgt spid="2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9">
                                            <p:txEl>
                                              <p:pRg st="2" end="2"/>
                                            </p:txEl>
                                          </p:spTgt>
                                        </p:tgtEl>
                                        <p:attrNameLst>
                                          <p:attrName>style.visibility</p:attrName>
                                        </p:attrNameLst>
                                      </p:cBhvr>
                                      <p:to>
                                        <p:strVal val="visible"/>
                                      </p:to>
                                    </p:set>
                                    <p:animEffect transition="in" filter="wipe(left)">
                                      <p:cBhvr>
                                        <p:cTn id="12" dur="500"/>
                                        <p:tgtEl>
                                          <p:spTgt spid="2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9">
                                            <p:txEl>
                                              <p:pRg st="3" end="3"/>
                                            </p:txEl>
                                          </p:spTgt>
                                        </p:tgtEl>
                                        <p:attrNameLst>
                                          <p:attrName>style.visibility</p:attrName>
                                        </p:attrNameLst>
                                      </p:cBhvr>
                                      <p:to>
                                        <p:strVal val="visible"/>
                                      </p:to>
                                    </p:set>
                                    <p:animEffect transition="in" filter="wipe(left)">
                                      <p:cBhvr>
                                        <p:cTn id="17" dur="500"/>
                                        <p:tgtEl>
                                          <p:spTgt spid="2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9">
                                            <p:txEl>
                                              <p:pRg st="4" end="4"/>
                                            </p:txEl>
                                          </p:spTgt>
                                        </p:tgtEl>
                                        <p:attrNameLst>
                                          <p:attrName>style.visibility</p:attrName>
                                        </p:attrNameLst>
                                      </p:cBhvr>
                                      <p:to>
                                        <p:strVal val="visible"/>
                                      </p:to>
                                    </p:set>
                                    <p:animEffect transition="in" filter="wipe(left)">
                                      <p:cBhvr>
                                        <p:cTn id="22" dur="500"/>
                                        <p:tgtEl>
                                          <p:spTgt spid="2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10216"/>
            <a:ext cx="14631035" cy="1449876"/>
          </a:xfrm>
          <a:prstGeom prst="rect">
            <a:avLst/>
          </a:prstGeom>
        </p:spPr>
      </p:pic>
      <p:sp>
        <p:nvSpPr>
          <p:cNvPr id="28" name="Rectangle 27"/>
          <p:cNvSpPr/>
          <p:nvPr/>
        </p:nvSpPr>
        <p:spPr>
          <a:xfrm>
            <a:off x="0" y="0"/>
            <a:ext cx="14630400" cy="1484150"/>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8" name="TextBox 7"/>
          <p:cNvSpPr txBox="1"/>
          <p:nvPr/>
        </p:nvSpPr>
        <p:spPr>
          <a:xfrm>
            <a:off x="2533979" y="2246058"/>
            <a:ext cx="9562441"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discipleship = transformation</a:t>
            </a:r>
          </a:p>
        </p:txBody>
      </p:sp>
      <p:pic>
        <p:nvPicPr>
          <p:cNvPr id="25" name="Picture 2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67294" y="2075268"/>
            <a:ext cx="906325" cy="820302"/>
          </a:xfrm>
          <a:prstGeom prst="rect">
            <a:avLst/>
          </a:prstGeom>
        </p:spPr>
      </p:pic>
      <p:pic>
        <p:nvPicPr>
          <p:cNvPr id="24" name="Picture 23">
            <a:extLst>
              <a:ext uri="{FF2B5EF4-FFF2-40B4-BE49-F238E27FC236}">
                <a16:creationId xmlns:a16="http://schemas.microsoft.com/office/drawing/2014/main" xmlns="" id="{51DAE675-DE21-E94E-992D-83BB87CEC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
        <p:nvSpPr>
          <p:cNvPr id="29" name="TextBox 28">
            <a:extLst>
              <a:ext uri="{FF2B5EF4-FFF2-40B4-BE49-F238E27FC236}">
                <a16:creationId xmlns:a16="http://schemas.microsoft.com/office/drawing/2014/main" xmlns="" id="{1CB59A09-0FF5-5040-B7C4-EDB8DD09C33F}"/>
              </a:ext>
            </a:extLst>
          </p:cNvPr>
          <p:cNvSpPr txBox="1"/>
          <p:nvPr/>
        </p:nvSpPr>
        <p:spPr>
          <a:xfrm>
            <a:off x="2173619" y="3178532"/>
            <a:ext cx="10771849" cy="3908762"/>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Transformation takes more than just time</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Being exposed to “information” is not enough.</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Have church members really understood and committed themselves to this process?</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Unfortunately, church pews are full of individuals who have been there for years but never went through real transformation.</a:t>
            </a:r>
          </a:p>
        </p:txBody>
      </p:sp>
    </p:spTree>
    <p:extLst>
      <p:ext uri="{BB962C8B-B14F-4D97-AF65-F5344CB8AC3E}">
        <p14:creationId xmlns:p14="http://schemas.microsoft.com/office/powerpoint/2010/main" val="839486149"/>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
                                            <p:txEl>
                                              <p:pRg st="1" end="1"/>
                                            </p:txEl>
                                          </p:spTgt>
                                        </p:tgtEl>
                                        <p:attrNameLst>
                                          <p:attrName>style.visibility</p:attrName>
                                        </p:attrNameLst>
                                      </p:cBhvr>
                                      <p:to>
                                        <p:strVal val="visible"/>
                                      </p:to>
                                    </p:set>
                                    <p:animEffect transition="in" filter="wipe(left)">
                                      <p:cBhvr>
                                        <p:cTn id="7" dur="500"/>
                                        <p:tgtEl>
                                          <p:spTgt spid="2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9">
                                            <p:txEl>
                                              <p:pRg st="2" end="2"/>
                                            </p:txEl>
                                          </p:spTgt>
                                        </p:tgtEl>
                                        <p:attrNameLst>
                                          <p:attrName>style.visibility</p:attrName>
                                        </p:attrNameLst>
                                      </p:cBhvr>
                                      <p:to>
                                        <p:strVal val="visible"/>
                                      </p:to>
                                    </p:set>
                                    <p:animEffect transition="in" filter="wipe(left)">
                                      <p:cBhvr>
                                        <p:cTn id="12" dur="500"/>
                                        <p:tgtEl>
                                          <p:spTgt spid="2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9">
                                            <p:txEl>
                                              <p:pRg st="3" end="3"/>
                                            </p:txEl>
                                          </p:spTgt>
                                        </p:tgtEl>
                                        <p:attrNameLst>
                                          <p:attrName>style.visibility</p:attrName>
                                        </p:attrNameLst>
                                      </p:cBhvr>
                                      <p:to>
                                        <p:strVal val="visible"/>
                                      </p:to>
                                    </p:set>
                                    <p:animEffect transition="in" filter="wipe(left)">
                                      <p:cBhvr>
                                        <p:cTn id="17" dur="500"/>
                                        <p:tgtEl>
                                          <p:spTgt spid="2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2246745" y="1660043"/>
            <a:ext cx="4868212" cy="492507"/>
          </a:xfrm>
          <a:prstGeom prst="rect">
            <a:avLst/>
          </a:prstGeom>
          <a:noFill/>
        </p:spPr>
        <p:txBody>
          <a:bodyPr wrap="square" lIns="0" tIns="0" rIns="0" bIns="0" rtlCol="0">
            <a:spAutoFit/>
          </a:bodyPr>
          <a:lstStyle/>
          <a:p>
            <a:pPr>
              <a:lnSpc>
                <a:spcPct val="80000"/>
              </a:lnSpc>
            </a:pPr>
            <a:r>
              <a:rPr lang="en-US" sz="4000" dirty="0">
                <a:solidFill>
                  <a:srgbClr val="8FC745"/>
                </a:solidFill>
                <a:latin typeface="Futura Medium" charset="0"/>
                <a:ea typeface="Futura Medium" charset="0"/>
                <a:cs typeface="Futura Medium" charset="0"/>
              </a:rPr>
              <a:t>Hebrews 5:12-13</a:t>
            </a:r>
          </a:p>
        </p:txBody>
      </p:sp>
      <p:sp>
        <p:nvSpPr>
          <p:cNvPr id="22" name="TextBox 21"/>
          <p:cNvSpPr txBox="1"/>
          <p:nvPr/>
        </p:nvSpPr>
        <p:spPr>
          <a:xfrm>
            <a:off x="2246744" y="2873856"/>
            <a:ext cx="5932056" cy="4924425"/>
          </a:xfrm>
          <a:prstGeom prst="rect">
            <a:avLst/>
          </a:prstGeom>
          <a:noFill/>
        </p:spPr>
        <p:txBody>
          <a:bodyPr wrap="square" lIns="0" tIns="0" rIns="98755" bIns="0" rtlCol="0">
            <a:spAutoFit/>
          </a:bodyPr>
          <a:lstStyle/>
          <a:p>
            <a:pPr>
              <a:spcBef>
                <a:spcPts val="1200"/>
              </a:spcBef>
            </a:pPr>
            <a:r>
              <a:rPr lang="en-US" sz="3200" dirty="0">
                <a:solidFill>
                  <a:schemeClr val="tx1">
                    <a:alpha val="60000"/>
                  </a:schemeClr>
                </a:solidFill>
                <a:latin typeface="Futura Book" charset="0"/>
                <a:ea typeface="Futura Book" charset="0"/>
                <a:cs typeface="Futura Book" charset="0"/>
              </a:rPr>
              <a:t>“In fact, though by this time you ought to be teachers, you need someone to teach you the elementary truths of God’s word all over again. You need milk, not solid food! Anyone who lives on milk, being still an infant, is not acquainted with the teaching about righteousness.”</a:t>
            </a:r>
          </a:p>
        </p:txBody>
      </p:sp>
      <p:cxnSp>
        <p:nvCxnSpPr>
          <p:cNvPr id="23" name="Straight Connector 22"/>
          <p:cNvCxnSpPr>
            <a:cxnSpLocks/>
          </p:cNvCxnSpPr>
          <p:nvPr/>
        </p:nvCxnSpPr>
        <p:spPr>
          <a:xfrm>
            <a:off x="2246742" y="2444864"/>
            <a:ext cx="3900058" cy="0"/>
          </a:xfrm>
          <a:prstGeom prst="line">
            <a:avLst/>
          </a:prstGeom>
          <a:ln w="25400">
            <a:gradFill>
              <a:gsLst>
                <a:gs pos="0">
                  <a:srgbClr val="8FC745"/>
                </a:gs>
                <a:gs pos="99000">
                  <a:schemeClr val="tx1">
                    <a:lumMod val="50000"/>
                    <a:lumOff val="50000"/>
                  </a:schemeClr>
                </a:gs>
              </a:gsLst>
              <a:lin ang="2700000" scaled="0"/>
            </a:gradFill>
          </a:ln>
        </p:spPr>
        <p:style>
          <a:lnRef idx="1">
            <a:schemeClr val="accent1"/>
          </a:lnRef>
          <a:fillRef idx="0">
            <a:schemeClr val="accent1"/>
          </a:fillRef>
          <a:effectRef idx="0">
            <a:schemeClr val="accent1"/>
          </a:effectRef>
          <a:fontRef idx="minor">
            <a:schemeClr val="tx1"/>
          </a:fontRef>
        </p:style>
      </p:cxnSp>
      <p:pic>
        <p:nvPicPr>
          <p:cNvPr id="24" name="Picture 23"/>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50686" y="1433977"/>
            <a:ext cx="906325" cy="820302"/>
          </a:xfrm>
          <a:prstGeom prst="rect">
            <a:avLst/>
          </a:prstGeom>
        </p:spPr>
      </p:pic>
      <p:pic>
        <p:nvPicPr>
          <p:cNvPr id="2" name="Picture 1"/>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9042400" y="0"/>
            <a:ext cx="5588000" cy="8229600"/>
          </a:xfrm>
          <a:prstGeom prst="rect">
            <a:avLst/>
          </a:prstGeom>
        </p:spPr>
      </p:pic>
      <p:sp>
        <p:nvSpPr>
          <p:cNvPr id="27" name="Rectangle 26"/>
          <p:cNvSpPr/>
          <p:nvPr/>
        </p:nvSpPr>
        <p:spPr>
          <a:xfrm>
            <a:off x="9042400" y="2"/>
            <a:ext cx="5588000" cy="8243169"/>
          </a:xfrm>
          <a:prstGeom prst="rect">
            <a:avLst/>
          </a:prstGeom>
          <a:gradFill>
            <a:gsLst>
              <a:gs pos="0">
                <a:srgbClr val="8FC745">
                  <a:alpha val="55000"/>
                </a:srgbClr>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Tree>
    <p:extLst>
      <p:ext uri="{BB962C8B-B14F-4D97-AF65-F5344CB8AC3E}">
        <p14:creationId xmlns:p14="http://schemas.microsoft.com/office/powerpoint/2010/main" val="603573456"/>
      </p:ext>
    </p:extLst>
  </p:cSld>
  <p:clrMapOvr>
    <a:masterClrMapping/>
  </p:clrMapOvr>
  <p:transition spd="slow">
    <p:wipe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2246745" y="1660043"/>
            <a:ext cx="4868212" cy="492507"/>
          </a:xfrm>
          <a:prstGeom prst="rect">
            <a:avLst/>
          </a:prstGeom>
          <a:noFill/>
        </p:spPr>
        <p:txBody>
          <a:bodyPr wrap="square" lIns="0" tIns="0" rIns="0" bIns="0" rtlCol="0">
            <a:spAutoFit/>
          </a:bodyPr>
          <a:lstStyle/>
          <a:p>
            <a:pPr>
              <a:lnSpc>
                <a:spcPct val="80000"/>
              </a:lnSpc>
            </a:pPr>
            <a:r>
              <a:rPr lang="en-US" sz="4000" dirty="0">
                <a:solidFill>
                  <a:srgbClr val="8FC745"/>
                </a:solidFill>
                <a:latin typeface="Futura Medium" charset="0"/>
                <a:ea typeface="Futura Medium" charset="0"/>
                <a:cs typeface="Futura Medium" charset="0"/>
              </a:rPr>
              <a:t>Hebrews 5:12-13</a:t>
            </a:r>
          </a:p>
        </p:txBody>
      </p:sp>
      <p:sp>
        <p:nvSpPr>
          <p:cNvPr id="22" name="TextBox 21"/>
          <p:cNvSpPr txBox="1"/>
          <p:nvPr/>
        </p:nvSpPr>
        <p:spPr>
          <a:xfrm>
            <a:off x="2246744" y="2873856"/>
            <a:ext cx="5932056" cy="4924425"/>
          </a:xfrm>
          <a:prstGeom prst="rect">
            <a:avLst/>
          </a:prstGeom>
          <a:noFill/>
        </p:spPr>
        <p:txBody>
          <a:bodyPr wrap="square" lIns="0" tIns="0" rIns="98755" bIns="0" rtlCol="0">
            <a:spAutoFit/>
          </a:bodyPr>
          <a:lstStyle/>
          <a:p>
            <a:pPr>
              <a:spcBef>
                <a:spcPts val="1200"/>
              </a:spcBef>
            </a:pPr>
            <a:r>
              <a:rPr lang="en-US" sz="3200" dirty="0">
                <a:solidFill>
                  <a:schemeClr val="tx1">
                    <a:alpha val="60000"/>
                  </a:schemeClr>
                </a:solidFill>
                <a:latin typeface="Futura Book" charset="0"/>
                <a:ea typeface="Futura Book" charset="0"/>
                <a:cs typeface="Futura Book" charset="0"/>
              </a:rPr>
              <a:t>“In fact, though by this time you ought to be teachers, you need someone to teach you the elementary truths of God’s word all over again. You need milk, not solid food! </a:t>
            </a:r>
            <a:r>
              <a:rPr lang="en-US" sz="3200" u="sng" dirty="0">
                <a:solidFill>
                  <a:schemeClr val="tx1">
                    <a:alpha val="60000"/>
                  </a:schemeClr>
                </a:solidFill>
                <a:latin typeface="Futura Book" charset="0"/>
                <a:ea typeface="Futura Book" charset="0"/>
                <a:cs typeface="Futura Book" charset="0"/>
              </a:rPr>
              <a:t>Anyone who lives on milk, being still an infant, is not acquainted with the teaching about righteousness</a:t>
            </a:r>
            <a:r>
              <a:rPr lang="en-US" sz="3200" dirty="0">
                <a:solidFill>
                  <a:schemeClr val="tx1">
                    <a:alpha val="60000"/>
                  </a:schemeClr>
                </a:solidFill>
                <a:latin typeface="Futura Book" charset="0"/>
                <a:ea typeface="Futura Book" charset="0"/>
                <a:cs typeface="Futura Book" charset="0"/>
              </a:rPr>
              <a:t>.”</a:t>
            </a:r>
          </a:p>
        </p:txBody>
      </p:sp>
      <p:cxnSp>
        <p:nvCxnSpPr>
          <p:cNvPr id="23" name="Straight Connector 22"/>
          <p:cNvCxnSpPr>
            <a:cxnSpLocks/>
          </p:cNvCxnSpPr>
          <p:nvPr/>
        </p:nvCxnSpPr>
        <p:spPr>
          <a:xfrm>
            <a:off x="2246742" y="2444864"/>
            <a:ext cx="3900058" cy="0"/>
          </a:xfrm>
          <a:prstGeom prst="line">
            <a:avLst/>
          </a:prstGeom>
          <a:ln w="25400">
            <a:gradFill>
              <a:gsLst>
                <a:gs pos="0">
                  <a:srgbClr val="8FC745"/>
                </a:gs>
                <a:gs pos="99000">
                  <a:schemeClr val="tx1">
                    <a:lumMod val="50000"/>
                    <a:lumOff val="50000"/>
                  </a:schemeClr>
                </a:gs>
              </a:gsLst>
              <a:lin ang="2700000" scaled="0"/>
            </a:gradFill>
          </a:ln>
        </p:spPr>
        <p:style>
          <a:lnRef idx="1">
            <a:schemeClr val="accent1"/>
          </a:lnRef>
          <a:fillRef idx="0">
            <a:schemeClr val="accent1"/>
          </a:fillRef>
          <a:effectRef idx="0">
            <a:schemeClr val="accent1"/>
          </a:effectRef>
          <a:fontRef idx="minor">
            <a:schemeClr val="tx1"/>
          </a:fontRef>
        </p:style>
      </p:cxnSp>
      <p:pic>
        <p:nvPicPr>
          <p:cNvPr id="24" name="Picture 23"/>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50686" y="1433977"/>
            <a:ext cx="906325" cy="820302"/>
          </a:xfrm>
          <a:prstGeom prst="rect">
            <a:avLst/>
          </a:prstGeom>
        </p:spPr>
      </p:pic>
      <p:pic>
        <p:nvPicPr>
          <p:cNvPr id="2" name="Picture 1"/>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9042400" y="0"/>
            <a:ext cx="5588000" cy="8229600"/>
          </a:xfrm>
          <a:prstGeom prst="rect">
            <a:avLst/>
          </a:prstGeom>
        </p:spPr>
      </p:pic>
      <p:sp>
        <p:nvSpPr>
          <p:cNvPr id="27" name="Rectangle 26"/>
          <p:cNvSpPr/>
          <p:nvPr/>
        </p:nvSpPr>
        <p:spPr>
          <a:xfrm>
            <a:off x="9042400" y="2"/>
            <a:ext cx="5588000" cy="8243169"/>
          </a:xfrm>
          <a:prstGeom prst="rect">
            <a:avLst/>
          </a:prstGeom>
          <a:gradFill>
            <a:gsLst>
              <a:gs pos="0">
                <a:srgbClr val="8FC745">
                  <a:alpha val="55000"/>
                </a:srgbClr>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Tree>
    <p:extLst>
      <p:ext uri="{BB962C8B-B14F-4D97-AF65-F5344CB8AC3E}">
        <p14:creationId xmlns:p14="http://schemas.microsoft.com/office/powerpoint/2010/main" val="1241595824"/>
      </p:ext>
    </p:extLst>
  </p:cSld>
  <p:clrMapOvr>
    <a:masterClrMapping/>
  </p:clrMapOvr>
  <p:transition spd="slow">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10216"/>
            <a:ext cx="14631035" cy="1449876"/>
          </a:xfrm>
          <a:prstGeom prst="rect">
            <a:avLst/>
          </a:prstGeom>
        </p:spPr>
      </p:pic>
      <p:sp>
        <p:nvSpPr>
          <p:cNvPr id="28" name="Rectangle 27"/>
          <p:cNvSpPr/>
          <p:nvPr/>
        </p:nvSpPr>
        <p:spPr>
          <a:xfrm>
            <a:off x="0" y="0"/>
            <a:ext cx="14630400" cy="1484150"/>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8" name="TextBox 7"/>
          <p:cNvSpPr txBox="1"/>
          <p:nvPr/>
        </p:nvSpPr>
        <p:spPr>
          <a:xfrm>
            <a:off x="2533979" y="2246058"/>
            <a:ext cx="9562441"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discipleship = transformation</a:t>
            </a:r>
          </a:p>
        </p:txBody>
      </p:sp>
      <p:pic>
        <p:nvPicPr>
          <p:cNvPr id="25" name="Picture 2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67294" y="2075268"/>
            <a:ext cx="906325" cy="820302"/>
          </a:xfrm>
          <a:prstGeom prst="rect">
            <a:avLst/>
          </a:prstGeom>
        </p:spPr>
      </p:pic>
      <p:pic>
        <p:nvPicPr>
          <p:cNvPr id="24" name="Picture 23">
            <a:extLst>
              <a:ext uri="{FF2B5EF4-FFF2-40B4-BE49-F238E27FC236}">
                <a16:creationId xmlns:a16="http://schemas.microsoft.com/office/drawing/2014/main" xmlns="" id="{51DAE675-DE21-E94E-992D-83BB87CEC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
        <p:nvSpPr>
          <p:cNvPr id="29" name="TextBox 28">
            <a:extLst>
              <a:ext uri="{FF2B5EF4-FFF2-40B4-BE49-F238E27FC236}">
                <a16:creationId xmlns:a16="http://schemas.microsoft.com/office/drawing/2014/main" xmlns="" id="{1CB59A09-0FF5-5040-B7C4-EDB8DD09C33F}"/>
              </a:ext>
            </a:extLst>
          </p:cNvPr>
          <p:cNvSpPr txBox="1"/>
          <p:nvPr/>
        </p:nvSpPr>
        <p:spPr>
          <a:xfrm>
            <a:off x="2173619" y="3178532"/>
            <a:ext cx="10771849" cy="4555093"/>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Transformation takes learning and not only personal desire (use of the will). </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“Trying” to experience life transformation never brings the results were need. </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“Train yourself to be godly.” (1 Timothy 4:7, NIV) </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Be a disciple does not happen simply by “trying.” It takes dedication and training. </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Discipleship involves teaching/learning.</a:t>
            </a:r>
          </a:p>
        </p:txBody>
      </p:sp>
    </p:spTree>
    <p:extLst>
      <p:ext uri="{BB962C8B-B14F-4D97-AF65-F5344CB8AC3E}">
        <p14:creationId xmlns:p14="http://schemas.microsoft.com/office/powerpoint/2010/main" val="1705950311"/>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
                                            <p:txEl>
                                              <p:pRg st="1" end="1"/>
                                            </p:txEl>
                                          </p:spTgt>
                                        </p:tgtEl>
                                        <p:attrNameLst>
                                          <p:attrName>style.visibility</p:attrName>
                                        </p:attrNameLst>
                                      </p:cBhvr>
                                      <p:to>
                                        <p:strVal val="visible"/>
                                      </p:to>
                                    </p:set>
                                    <p:animEffect transition="in" filter="wipe(left)">
                                      <p:cBhvr>
                                        <p:cTn id="7" dur="500"/>
                                        <p:tgtEl>
                                          <p:spTgt spid="2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9">
                                            <p:txEl>
                                              <p:pRg st="2" end="2"/>
                                            </p:txEl>
                                          </p:spTgt>
                                        </p:tgtEl>
                                        <p:attrNameLst>
                                          <p:attrName>style.visibility</p:attrName>
                                        </p:attrNameLst>
                                      </p:cBhvr>
                                      <p:to>
                                        <p:strVal val="visible"/>
                                      </p:to>
                                    </p:set>
                                    <p:animEffect transition="in" filter="wipe(left)">
                                      <p:cBhvr>
                                        <p:cTn id="12" dur="500"/>
                                        <p:tgtEl>
                                          <p:spTgt spid="2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9">
                                            <p:txEl>
                                              <p:pRg st="3" end="3"/>
                                            </p:txEl>
                                          </p:spTgt>
                                        </p:tgtEl>
                                        <p:attrNameLst>
                                          <p:attrName>style.visibility</p:attrName>
                                        </p:attrNameLst>
                                      </p:cBhvr>
                                      <p:to>
                                        <p:strVal val="visible"/>
                                      </p:to>
                                    </p:set>
                                    <p:animEffect transition="in" filter="wipe(left)">
                                      <p:cBhvr>
                                        <p:cTn id="17" dur="500"/>
                                        <p:tgtEl>
                                          <p:spTgt spid="2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9">
                                            <p:txEl>
                                              <p:pRg st="4" end="4"/>
                                            </p:txEl>
                                          </p:spTgt>
                                        </p:tgtEl>
                                        <p:attrNameLst>
                                          <p:attrName>style.visibility</p:attrName>
                                        </p:attrNameLst>
                                      </p:cBhvr>
                                      <p:to>
                                        <p:strVal val="visible"/>
                                      </p:to>
                                    </p:set>
                                    <p:animEffect transition="in" filter="wipe(left)">
                                      <p:cBhvr>
                                        <p:cTn id="22" dur="500"/>
                                        <p:tgtEl>
                                          <p:spTgt spid="2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10216"/>
            <a:ext cx="14631035" cy="1449876"/>
          </a:xfrm>
          <a:prstGeom prst="rect">
            <a:avLst/>
          </a:prstGeom>
        </p:spPr>
      </p:pic>
      <p:sp>
        <p:nvSpPr>
          <p:cNvPr id="28" name="Rectangle 27"/>
          <p:cNvSpPr/>
          <p:nvPr/>
        </p:nvSpPr>
        <p:spPr>
          <a:xfrm>
            <a:off x="0" y="0"/>
            <a:ext cx="14630400" cy="1484150"/>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8" name="TextBox 7"/>
          <p:cNvSpPr txBox="1"/>
          <p:nvPr/>
        </p:nvSpPr>
        <p:spPr>
          <a:xfrm>
            <a:off x="2533979" y="2246058"/>
            <a:ext cx="9562441"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discipleship = transformation</a:t>
            </a:r>
          </a:p>
        </p:txBody>
      </p:sp>
      <p:pic>
        <p:nvPicPr>
          <p:cNvPr id="25" name="Picture 2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67294" y="2075268"/>
            <a:ext cx="906325" cy="820302"/>
          </a:xfrm>
          <a:prstGeom prst="rect">
            <a:avLst/>
          </a:prstGeom>
        </p:spPr>
      </p:pic>
      <p:pic>
        <p:nvPicPr>
          <p:cNvPr id="24" name="Picture 23">
            <a:extLst>
              <a:ext uri="{FF2B5EF4-FFF2-40B4-BE49-F238E27FC236}">
                <a16:creationId xmlns:a16="http://schemas.microsoft.com/office/drawing/2014/main" xmlns="" id="{51DAE675-DE21-E94E-992D-83BB87CEC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
        <p:nvSpPr>
          <p:cNvPr id="29" name="TextBox 28">
            <a:extLst>
              <a:ext uri="{FF2B5EF4-FFF2-40B4-BE49-F238E27FC236}">
                <a16:creationId xmlns:a16="http://schemas.microsoft.com/office/drawing/2014/main" xmlns="" id="{1CB59A09-0FF5-5040-B7C4-EDB8DD09C33F}"/>
              </a:ext>
            </a:extLst>
          </p:cNvPr>
          <p:cNvSpPr txBox="1"/>
          <p:nvPr/>
        </p:nvSpPr>
        <p:spPr>
          <a:xfrm>
            <a:off x="2173619" y="3178532"/>
            <a:ext cx="10771849" cy="4555093"/>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Transformation takes learning and not only personal desire (use of the will). </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“The student is not above the teacher, but everyone who is fully trained will be like their teacher.” (Luke 6:40, NIV)</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How much training is necessary?</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Disciple vs. “</a:t>
            </a:r>
            <a:r>
              <a:rPr lang="en-US" sz="3200" dirty="0" err="1">
                <a:solidFill>
                  <a:schemeClr val="tx1">
                    <a:alpha val="60000"/>
                  </a:schemeClr>
                </a:solidFill>
                <a:latin typeface="Futura Book" charset="0"/>
                <a:ea typeface="Futura Book" charset="0"/>
                <a:cs typeface="Futura Book" charset="0"/>
              </a:rPr>
              <a:t>Discipler</a:t>
            </a:r>
            <a:r>
              <a:rPr lang="en-US" sz="3200" dirty="0">
                <a:solidFill>
                  <a:schemeClr val="tx1">
                    <a:alpha val="60000"/>
                  </a:schemeClr>
                </a:solidFill>
                <a:latin typeface="Futura Book" charset="0"/>
                <a:ea typeface="Futura Book" charset="0"/>
                <a:cs typeface="Futura Book" charset="0"/>
              </a:rPr>
              <a:t>”</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Training for trainers (T4T)</a:t>
            </a:r>
          </a:p>
        </p:txBody>
      </p:sp>
    </p:spTree>
    <p:extLst>
      <p:ext uri="{BB962C8B-B14F-4D97-AF65-F5344CB8AC3E}">
        <p14:creationId xmlns:p14="http://schemas.microsoft.com/office/powerpoint/2010/main" val="2156814454"/>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
                                            <p:txEl>
                                              <p:pRg st="2" end="2"/>
                                            </p:txEl>
                                          </p:spTgt>
                                        </p:tgtEl>
                                        <p:attrNameLst>
                                          <p:attrName>style.visibility</p:attrName>
                                        </p:attrNameLst>
                                      </p:cBhvr>
                                      <p:to>
                                        <p:strVal val="visible"/>
                                      </p:to>
                                    </p:set>
                                    <p:animEffect transition="in" filter="wipe(left)">
                                      <p:cBhvr>
                                        <p:cTn id="7" dur="500"/>
                                        <p:tgtEl>
                                          <p:spTgt spid="29">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9">
                                            <p:txEl>
                                              <p:pRg st="3" end="3"/>
                                            </p:txEl>
                                          </p:spTgt>
                                        </p:tgtEl>
                                        <p:attrNameLst>
                                          <p:attrName>style.visibility</p:attrName>
                                        </p:attrNameLst>
                                      </p:cBhvr>
                                      <p:to>
                                        <p:strVal val="visible"/>
                                      </p:to>
                                    </p:set>
                                    <p:animEffect transition="in" filter="wipe(left)">
                                      <p:cBhvr>
                                        <p:cTn id="12" dur="500"/>
                                        <p:tgtEl>
                                          <p:spTgt spid="29">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9">
                                            <p:txEl>
                                              <p:pRg st="4" end="4"/>
                                            </p:txEl>
                                          </p:spTgt>
                                        </p:tgtEl>
                                        <p:attrNameLst>
                                          <p:attrName>style.visibility</p:attrName>
                                        </p:attrNameLst>
                                      </p:cBhvr>
                                      <p:to>
                                        <p:strVal val="visible"/>
                                      </p:to>
                                    </p:set>
                                    <p:animEffect transition="in" filter="wipe(left)">
                                      <p:cBhvr>
                                        <p:cTn id="17" dur="500"/>
                                        <p:tgtEl>
                                          <p:spTgt spid="2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2246745" y="1660043"/>
            <a:ext cx="4868212" cy="984950"/>
          </a:xfrm>
          <a:prstGeom prst="rect">
            <a:avLst/>
          </a:prstGeom>
          <a:noFill/>
        </p:spPr>
        <p:txBody>
          <a:bodyPr wrap="square" lIns="0" tIns="0" rIns="0" bIns="0" rtlCol="0">
            <a:spAutoFit/>
          </a:bodyPr>
          <a:lstStyle/>
          <a:p>
            <a:pPr>
              <a:lnSpc>
                <a:spcPct val="80000"/>
              </a:lnSpc>
            </a:pPr>
            <a:r>
              <a:rPr lang="en-US" sz="4000" dirty="0">
                <a:solidFill>
                  <a:srgbClr val="8FC745"/>
                </a:solidFill>
                <a:latin typeface="Futura Medium" charset="0"/>
                <a:ea typeface="Futura Medium" charset="0"/>
                <a:cs typeface="Futura Medium" charset="0"/>
              </a:rPr>
              <a:t>a real experience with God</a:t>
            </a:r>
          </a:p>
        </p:txBody>
      </p:sp>
      <p:sp>
        <p:nvSpPr>
          <p:cNvPr id="22" name="TextBox 21"/>
          <p:cNvSpPr txBox="1"/>
          <p:nvPr/>
        </p:nvSpPr>
        <p:spPr>
          <a:xfrm>
            <a:off x="2246745" y="3127856"/>
            <a:ext cx="5445826" cy="3785652"/>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2800" dirty="0">
                <a:solidFill>
                  <a:schemeClr val="tx1">
                    <a:alpha val="60000"/>
                  </a:schemeClr>
                </a:solidFill>
                <a:latin typeface="Futura Book" charset="0"/>
                <a:ea typeface="Futura Book" charset="0"/>
                <a:cs typeface="Futura Book" charset="0"/>
              </a:rPr>
              <a:t>Missional vision</a:t>
            </a:r>
          </a:p>
          <a:p>
            <a:pPr marL="342900" indent="-342900">
              <a:spcBef>
                <a:spcPts val="1200"/>
              </a:spcBef>
              <a:buFont typeface="Wingdings" charset="2"/>
              <a:buChar char="§"/>
            </a:pPr>
            <a:r>
              <a:rPr lang="en-US" sz="2800" dirty="0">
                <a:solidFill>
                  <a:schemeClr val="tx1">
                    <a:alpha val="60000"/>
                  </a:schemeClr>
                </a:solidFill>
                <a:latin typeface="Futura Book" charset="0"/>
                <a:ea typeface="Futura Book" charset="0"/>
                <a:cs typeface="Futura Book" charset="0"/>
              </a:rPr>
              <a:t>Growth</a:t>
            </a:r>
          </a:p>
          <a:p>
            <a:pPr marL="342900" indent="-342900">
              <a:spcBef>
                <a:spcPts val="1200"/>
              </a:spcBef>
              <a:buFont typeface="Wingdings" charset="2"/>
              <a:buChar char="§"/>
            </a:pPr>
            <a:r>
              <a:rPr lang="en-US" sz="2800" dirty="0">
                <a:solidFill>
                  <a:schemeClr val="tx1">
                    <a:alpha val="60000"/>
                  </a:schemeClr>
                </a:solidFill>
                <a:latin typeface="Futura Book" charset="0"/>
                <a:ea typeface="Futura Book" charset="0"/>
                <a:cs typeface="Futura Book" charset="0"/>
              </a:rPr>
              <a:t>Mission and discipleship as priorities</a:t>
            </a:r>
          </a:p>
          <a:p>
            <a:pPr marL="342900" indent="-342900">
              <a:spcBef>
                <a:spcPts val="1200"/>
              </a:spcBef>
              <a:buFont typeface="Wingdings" charset="2"/>
              <a:buChar char="§"/>
            </a:pPr>
            <a:r>
              <a:rPr lang="en-US" sz="2800" dirty="0">
                <a:solidFill>
                  <a:schemeClr val="tx1">
                    <a:alpha val="60000"/>
                  </a:schemeClr>
                </a:solidFill>
                <a:latin typeface="Futura Book" charset="0"/>
                <a:ea typeface="Futura Book" charset="0"/>
                <a:cs typeface="Futura Book" charset="0"/>
              </a:rPr>
              <a:t>Ministerial structure</a:t>
            </a:r>
          </a:p>
          <a:p>
            <a:pPr marL="342900" indent="-342900">
              <a:spcBef>
                <a:spcPts val="1200"/>
              </a:spcBef>
              <a:buFont typeface="Wingdings" charset="2"/>
              <a:buChar char="§"/>
            </a:pPr>
            <a:r>
              <a:rPr lang="en-US" sz="2800" dirty="0">
                <a:solidFill>
                  <a:schemeClr val="tx1">
                    <a:alpha val="60000"/>
                  </a:schemeClr>
                </a:solidFill>
                <a:latin typeface="Futura Book" charset="0"/>
                <a:ea typeface="Futura Book" charset="0"/>
                <a:cs typeface="Futura Book" charset="0"/>
              </a:rPr>
              <a:t>Opportunities for service</a:t>
            </a:r>
          </a:p>
          <a:p>
            <a:pPr marL="342900" indent="-342900">
              <a:spcBef>
                <a:spcPts val="1200"/>
              </a:spcBef>
              <a:buFont typeface="Wingdings" charset="2"/>
              <a:buChar char="§"/>
            </a:pPr>
            <a:r>
              <a:rPr lang="en-US" sz="2800" dirty="0">
                <a:solidFill>
                  <a:schemeClr val="tx1">
                    <a:alpha val="60000"/>
                  </a:schemeClr>
                </a:solidFill>
                <a:latin typeface="Futura Book" charset="0"/>
                <a:ea typeface="Futura Book" charset="0"/>
                <a:cs typeface="Futura Book" charset="0"/>
              </a:rPr>
              <a:t>Community involvement</a:t>
            </a:r>
          </a:p>
        </p:txBody>
      </p:sp>
      <p:cxnSp>
        <p:nvCxnSpPr>
          <p:cNvPr id="23" name="Straight Connector 22"/>
          <p:cNvCxnSpPr/>
          <p:nvPr/>
        </p:nvCxnSpPr>
        <p:spPr>
          <a:xfrm>
            <a:off x="2246742" y="2952864"/>
            <a:ext cx="5257143" cy="0"/>
          </a:xfrm>
          <a:prstGeom prst="line">
            <a:avLst/>
          </a:prstGeom>
          <a:ln w="25400">
            <a:gradFill>
              <a:gsLst>
                <a:gs pos="0">
                  <a:srgbClr val="8FC745"/>
                </a:gs>
                <a:gs pos="99000">
                  <a:schemeClr val="tx1">
                    <a:lumMod val="50000"/>
                    <a:lumOff val="50000"/>
                  </a:schemeClr>
                </a:gs>
              </a:gsLst>
              <a:lin ang="2700000" scaled="0"/>
            </a:gradFill>
          </a:ln>
        </p:spPr>
        <p:style>
          <a:lnRef idx="1">
            <a:schemeClr val="accent1"/>
          </a:lnRef>
          <a:fillRef idx="0">
            <a:schemeClr val="accent1"/>
          </a:fillRef>
          <a:effectRef idx="0">
            <a:schemeClr val="accent1"/>
          </a:effectRef>
          <a:fontRef idx="minor">
            <a:schemeClr val="tx1"/>
          </a:fontRef>
        </p:style>
      </p:cxnSp>
      <p:pic>
        <p:nvPicPr>
          <p:cNvPr id="24" name="Picture 23"/>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50686" y="1433977"/>
            <a:ext cx="906325" cy="820302"/>
          </a:xfrm>
          <a:prstGeom prst="rect">
            <a:avLst/>
          </a:prstGeom>
        </p:spPr>
      </p:pic>
      <p:pic>
        <p:nvPicPr>
          <p:cNvPr id="2" name="Picture 1"/>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9042400" y="0"/>
            <a:ext cx="5588000" cy="8229600"/>
          </a:xfrm>
          <a:prstGeom prst="rect">
            <a:avLst/>
          </a:prstGeom>
        </p:spPr>
      </p:pic>
      <p:sp>
        <p:nvSpPr>
          <p:cNvPr id="27" name="Rectangle 26"/>
          <p:cNvSpPr/>
          <p:nvPr/>
        </p:nvSpPr>
        <p:spPr>
          <a:xfrm>
            <a:off x="9042400" y="2"/>
            <a:ext cx="5588000" cy="8243169"/>
          </a:xfrm>
          <a:prstGeom prst="rect">
            <a:avLst/>
          </a:prstGeom>
          <a:gradFill>
            <a:gsLst>
              <a:gs pos="0">
                <a:srgbClr val="8FC745">
                  <a:alpha val="55000"/>
                </a:srgbClr>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Tree>
    <p:extLst>
      <p:ext uri="{BB962C8B-B14F-4D97-AF65-F5344CB8AC3E}">
        <p14:creationId xmlns:p14="http://schemas.microsoft.com/office/powerpoint/2010/main" val="70053873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Effect transition="in" filter="wipe(left)">
                                      <p:cBhvr>
                                        <p:cTn id="7" dur="500"/>
                                        <p:tgtEl>
                                          <p:spTgt spid="2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2">
                                            <p:txEl>
                                              <p:pRg st="1" end="1"/>
                                            </p:txEl>
                                          </p:spTgt>
                                        </p:tgtEl>
                                        <p:attrNameLst>
                                          <p:attrName>style.visibility</p:attrName>
                                        </p:attrNameLst>
                                      </p:cBhvr>
                                      <p:to>
                                        <p:strVal val="visible"/>
                                      </p:to>
                                    </p:set>
                                    <p:animEffect transition="in" filter="wipe(left)">
                                      <p:cBhvr>
                                        <p:cTn id="12" dur="500"/>
                                        <p:tgtEl>
                                          <p:spTgt spid="2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2">
                                            <p:txEl>
                                              <p:pRg st="2" end="2"/>
                                            </p:txEl>
                                          </p:spTgt>
                                        </p:tgtEl>
                                        <p:attrNameLst>
                                          <p:attrName>style.visibility</p:attrName>
                                        </p:attrNameLst>
                                      </p:cBhvr>
                                      <p:to>
                                        <p:strVal val="visible"/>
                                      </p:to>
                                    </p:set>
                                    <p:animEffect transition="in" filter="wipe(left)">
                                      <p:cBhvr>
                                        <p:cTn id="17" dur="500"/>
                                        <p:tgtEl>
                                          <p:spTgt spid="2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2">
                                            <p:txEl>
                                              <p:pRg st="3" end="3"/>
                                            </p:txEl>
                                          </p:spTgt>
                                        </p:tgtEl>
                                        <p:attrNameLst>
                                          <p:attrName>style.visibility</p:attrName>
                                        </p:attrNameLst>
                                      </p:cBhvr>
                                      <p:to>
                                        <p:strVal val="visible"/>
                                      </p:to>
                                    </p:set>
                                    <p:animEffect transition="in" filter="wipe(left)">
                                      <p:cBhvr>
                                        <p:cTn id="22" dur="500"/>
                                        <p:tgtEl>
                                          <p:spTgt spid="2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2">
                                            <p:txEl>
                                              <p:pRg st="4" end="4"/>
                                            </p:txEl>
                                          </p:spTgt>
                                        </p:tgtEl>
                                        <p:attrNameLst>
                                          <p:attrName>style.visibility</p:attrName>
                                        </p:attrNameLst>
                                      </p:cBhvr>
                                      <p:to>
                                        <p:strVal val="visible"/>
                                      </p:to>
                                    </p:set>
                                    <p:animEffect transition="in" filter="wipe(left)">
                                      <p:cBhvr>
                                        <p:cTn id="27" dur="500"/>
                                        <p:tgtEl>
                                          <p:spTgt spid="2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2">
                                            <p:txEl>
                                              <p:pRg st="5" end="5"/>
                                            </p:txEl>
                                          </p:spTgt>
                                        </p:tgtEl>
                                        <p:attrNameLst>
                                          <p:attrName>style.visibility</p:attrName>
                                        </p:attrNameLst>
                                      </p:cBhvr>
                                      <p:to>
                                        <p:strVal val="visible"/>
                                      </p:to>
                                    </p:set>
                                    <p:animEffect transition="in" filter="wipe(left)">
                                      <p:cBhvr>
                                        <p:cTn id="32" dur="500"/>
                                        <p:tgtEl>
                                          <p:spTgt spid="2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10216"/>
            <a:ext cx="14631035" cy="1449876"/>
          </a:xfrm>
          <a:prstGeom prst="rect">
            <a:avLst/>
          </a:prstGeom>
        </p:spPr>
      </p:pic>
      <p:sp>
        <p:nvSpPr>
          <p:cNvPr id="28" name="Rectangle 27"/>
          <p:cNvSpPr/>
          <p:nvPr/>
        </p:nvSpPr>
        <p:spPr>
          <a:xfrm>
            <a:off x="0" y="0"/>
            <a:ext cx="14630400" cy="1484150"/>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8" name="TextBox 7"/>
          <p:cNvSpPr txBox="1"/>
          <p:nvPr/>
        </p:nvSpPr>
        <p:spPr>
          <a:xfrm>
            <a:off x="2533979" y="2246058"/>
            <a:ext cx="9562441"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discipleship = transformation</a:t>
            </a:r>
          </a:p>
        </p:txBody>
      </p:sp>
      <p:pic>
        <p:nvPicPr>
          <p:cNvPr id="25" name="Picture 2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67294" y="2075268"/>
            <a:ext cx="906325" cy="820302"/>
          </a:xfrm>
          <a:prstGeom prst="rect">
            <a:avLst/>
          </a:prstGeom>
        </p:spPr>
      </p:pic>
      <p:pic>
        <p:nvPicPr>
          <p:cNvPr id="24" name="Picture 23">
            <a:extLst>
              <a:ext uri="{FF2B5EF4-FFF2-40B4-BE49-F238E27FC236}">
                <a16:creationId xmlns:a16="http://schemas.microsoft.com/office/drawing/2014/main" xmlns="" id="{51DAE675-DE21-E94E-992D-83BB87CEC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
        <p:nvSpPr>
          <p:cNvPr id="29" name="TextBox 28">
            <a:extLst>
              <a:ext uri="{FF2B5EF4-FFF2-40B4-BE49-F238E27FC236}">
                <a16:creationId xmlns:a16="http://schemas.microsoft.com/office/drawing/2014/main" xmlns="" id="{1CB59A09-0FF5-5040-B7C4-EDB8DD09C33F}"/>
              </a:ext>
            </a:extLst>
          </p:cNvPr>
          <p:cNvSpPr txBox="1"/>
          <p:nvPr/>
        </p:nvSpPr>
        <p:spPr>
          <a:xfrm>
            <a:off x="2173619" y="3178532"/>
            <a:ext cx="10771849" cy="4555093"/>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Transformation is also a process that happens within a community</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Example: AA </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What is their secret? System of relationships and personal support</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“As iron sharpens iron, so one person sharpens another.”(Proverbs 27:17, NIV)</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The value of community (Hebrews 10:24-25)</a:t>
            </a:r>
          </a:p>
        </p:txBody>
      </p:sp>
    </p:spTree>
    <p:extLst>
      <p:ext uri="{BB962C8B-B14F-4D97-AF65-F5344CB8AC3E}">
        <p14:creationId xmlns:p14="http://schemas.microsoft.com/office/powerpoint/2010/main" val="269306018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
                                            <p:txEl>
                                              <p:pRg st="1" end="1"/>
                                            </p:txEl>
                                          </p:spTgt>
                                        </p:tgtEl>
                                        <p:attrNameLst>
                                          <p:attrName>style.visibility</p:attrName>
                                        </p:attrNameLst>
                                      </p:cBhvr>
                                      <p:to>
                                        <p:strVal val="visible"/>
                                      </p:to>
                                    </p:set>
                                    <p:animEffect transition="in" filter="wipe(left)">
                                      <p:cBhvr>
                                        <p:cTn id="7" dur="500"/>
                                        <p:tgtEl>
                                          <p:spTgt spid="2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9">
                                            <p:txEl>
                                              <p:pRg st="2" end="2"/>
                                            </p:txEl>
                                          </p:spTgt>
                                        </p:tgtEl>
                                        <p:attrNameLst>
                                          <p:attrName>style.visibility</p:attrName>
                                        </p:attrNameLst>
                                      </p:cBhvr>
                                      <p:to>
                                        <p:strVal val="visible"/>
                                      </p:to>
                                    </p:set>
                                    <p:animEffect transition="in" filter="wipe(left)">
                                      <p:cBhvr>
                                        <p:cTn id="12" dur="500"/>
                                        <p:tgtEl>
                                          <p:spTgt spid="2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9">
                                            <p:txEl>
                                              <p:pRg st="3" end="3"/>
                                            </p:txEl>
                                          </p:spTgt>
                                        </p:tgtEl>
                                        <p:attrNameLst>
                                          <p:attrName>style.visibility</p:attrName>
                                        </p:attrNameLst>
                                      </p:cBhvr>
                                      <p:to>
                                        <p:strVal val="visible"/>
                                      </p:to>
                                    </p:set>
                                    <p:animEffect transition="in" filter="wipe(left)">
                                      <p:cBhvr>
                                        <p:cTn id="17" dur="500"/>
                                        <p:tgtEl>
                                          <p:spTgt spid="2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9">
                                            <p:txEl>
                                              <p:pRg st="4" end="4"/>
                                            </p:txEl>
                                          </p:spTgt>
                                        </p:tgtEl>
                                        <p:attrNameLst>
                                          <p:attrName>style.visibility</p:attrName>
                                        </p:attrNameLst>
                                      </p:cBhvr>
                                      <p:to>
                                        <p:strVal val="visible"/>
                                      </p:to>
                                    </p:set>
                                    <p:animEffect transition="in" filter="wipe(left)">
                                      <p:cBhvr>
                                        <p:cTn id="22" dur="500"/>
                                        <p:tgtEl>
                                          <p:spTgt spid="2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10216"/>
            <a:ext cx="14631035" cy="1449876"/>
          </a:xfrm>
          <a:prstGeom prst="rect">
            <a:avLst/>
          </a:prstGeom>
        </p:spPr>
      </p:pic>
      <p:sp>
        <p:nvSpPr>
          <p:cNvPr id="28" name="Rectangle 27"/>
          <p:cNvSpPr/>
          <p:nvPr/>
        </p:nvSpPr>
        <p:spPr>
          <a:xfrm>
            <a:off x="0" y="0"/>
            <a:ext cx="14630400" cy="1484150"/>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8" name="TextBox 7"/>
          <p:cNvSpPr txBox="1"/>
          <p:nvPr/>
        </p:nvSpPr>
        <p:spPr>
          <a:xfrm>
            <a:off x="2533979" y="2246058"/>
            <a:ext cx="9562441"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discipleship = transformation</a:t>
            </a:r>
          </a:p>
        </p:txBody>
      </p:sp>
      <p:pic>
        <p:nvPicPr>
          <p:cNvPr id="25" name="Picture 2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67294" y="2075268"/>
            <a:ext cx="906325" cy="820302"/>
          </a:xfrm>
          <a:prstGeom prst="rect">
            <a:avLst/>
          </a:prstGeom>
        </p:spPr>
      </p:pic>
      <p:pic>
        <p:nvPicPr>
          <p:cNvPr id="24" name="Picture 23">
            <a:extLst>
              <a:ext uri="{FF2B5EF4-FFF2-40B4-BE49-F238E27FC236}">
                <a16:creationId xmlns:a16="http://schemas.microsoft.com/office/drawing/2014/main" xmlns="" id="{51DAE675-DE21-E94E-992D-83BB87CEC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
        <p:nvSpPr>
          <p:cNvPr id="29" name="TextBox 28">
            <a:extLst>
              <a:ext uri="{FF2B5EF4-FFF2-40B4-BE49-F238E27FC236}">
                <a16:creationId xmlns:a16="http://schemas.microsoft.com/office/drawing/2014/main" xmlns="" id="{1CB59A09-0FF5-5040-B7C4-EDB8DD09C33F}"/>
              </a:ext>
            </a:extLst>
          </p:cNvPr>
          <p:cNvSpPr txBox="1"/>
          <p:nvPr/>
        </p:nvSpPr>
        <p:spPr>
          <a:xfrm>
            <a:off x="2173619" y="3178532"/>
            <a:ext cx="10771849" cy="4708981"/>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Transformation is also a process that happens within a community</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Synergy created by the group</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The power of “small groups”</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In community we find the best environment to a healthy development of the discipleship process.</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It goes beyond growth. It is growing “together”</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Discipleship cannot be a lonely experience.</a:t>
            </a:r>
          </a:p>
        </p:txBody>
      </p:sp>
    </p:spTree>
    <p:extLst>
      <p:ext uri="{BB962C8B-B14F-4D97-AF65-F5344CB8AC3E}">
        <p14:creationId xmlns:p14="http://schemas.microsoft.com/office/powerpoint/2010/main" val="2583209045"/>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
                                            <p:txEl>
                                              <p:pRg st="2" end="2"/>
                                            </p:txEl>
                                          </p:spTgt>
                                        </p:tgtEl>
                                        <p:attrNameLst>
                                          <p:attrName>style.visibility</p:attrName>
                                        </p:attrNameLst>
                                      </p:cBhvr>
                                      <p:to>
                                        <p:strVal val="visible"/>
                                      </p:to>
                                    </p:set>
                                    <p:animEffect transition="in" filter="wipe(left)">
                                      <p:cBhvr>
                                        <p:cTn id="7" dur="500"/>
                                        <p:tgtEl>
                                          <p:spTgt spid="29">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9">
                                            <p:txEl>
                                              <p:pRg st="3" end="3"/>
                                            </p:txEl>
                                          </p:spTgt>
                                        </p:tgtEl>
                                        <p:attrNameLst>
                                          <p:attrName>style.visibility</p:attrName>
                                        </p:attrNameLst>
                                      </p:cBhvr>
                                      <p:to>
                                        <p:strVal val="visible"/>
                                      </p:to>
                                    </p:set>
                                    <p:animEffect transition="in" filter="wipe(left)">
                                      <p:cBhvr>
                                        <p:cTn id="12" dur="500"/>
                                        <p:tgtEl>
                                          <p:spTgt spid="29">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9">
                                            <p:txEl>
                                              <p:pRg st="4" end="4"/>
                                            </p:txEl>
                                          </p:spTgt>
                                        </p:tgtEl>
                                        <p:attrNameLst>
                                          <p:attrName>style.visibility</p:attrName>
                                        </p:attrNameLst>
                                      </p:cBhvr>
                                      <p:to>
                                        <p:strVal val="visible"/>
                                      </p:to>
                                    </p:set>
                                    <p:animEffect transition="in" filter="wipe(left)">
                                      <p:cBhvr>
                                        <p:cTn id="17" dur="500"/>
                                        <p:tgtEl>
                                          <p:spTgt spid="2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9">
                                            <p:txEl>
                                              <p:pRg st="5" end="5"/>
                                            </p:txEl>
                                          </p:spTgt>
                                        </p:tgtEl>
                                        <p:attrNameLst>
                                          <p:attrName>style.visibility</p:attrName>
                                        </p:attrNameLst>
                                      </p:cBhvr>
                                      <p:to>
                                        <p:strVal val="visible"/>
                                      </p:to>
                                    </p:set>
                                    <p:animEffect transition="in" filter="wipe(left)">
                                      <p:cBhvr>
                                        <p:cTn id="22" dur="500"/>
                                        <p:tgtEl>
                                          <p:spTgt spid="2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10216"/>
            <a:ext cx="14631035" cy="1449876"/>
          </a:xfrm>
          <a:prstGeom prst="rect">
            <a:avLst/>
          </a:prstGeom>
        </p:spPr>
      </p:pic>
      <p:sp>
        <p:nvSpPr>
          <p:cNvPr id="28" name="Rectangle 27"/>
          <p:cNvSpPr/>
          <p:nvPr/>
        </p:nvSpPr>
        <p:spPr>
          <a:xfrm>
            <a:off x="0" y="0"/>
            <a:ext cx="14630400" cy="1484150"/>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8" name="TextBox 7"/>
          <p:cNvSpPr txBox="1"/>
          <p:nvPr/>
        </p:nvSpPr>
        <p:spPr>
          <a:xfrm>
            <a:off x="2533979" y="2246058"/>
            <a:ext cx="9562441"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discipleship = transformation</a:t>
            </a:r>
          </a:p>
        </p:txBody>
      </p:sp>
      <p:pic>
        <p:nvPicPr>
          <p:cNvPr id="25" name="Picture 2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67294" y="2075268"/>
            <a:ext cx="906325" cy="820302"/>
          </a:xfrm>
          <a:prstGeom prst="rect">
            <a:avLst/>
          </a:prstGeom>
        </p:spPr>
      </p:pic>
      <p:pic>
        <p:nvPicPr>
          <p:cNvPr id="24" name="Picture 23">
            <a:extLst>
              <a:ext uri="{FF2B5EF4-FFF2-40B4-BE49-F238E27FC236}">
                <a16:creationId xmlns:a16="http://schemas.microsoft.com/office/drawing/2014/main" xmlns="" id="{51DAE675-DE21-E94E-992D-83BB87CEC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
        <p:nvSpPr>
          <p:cNvPr id="29" name="TextBox 28">
            <a:extLst>
              <a:ext uri="{FF2B5EF4-FFF2-40B4-BE49-F238E27FC236}">
                <a16:creationId xmlns:a16="http://schemas.microsoft.com/office/drawing/2014/main" xmlns="" id="{1CB59A09-0FF5-5040-B7C4-EDB8DD09C33F}"/>
              </a:ext>
            </a:extLst>
          </p:cNvPr>
          <p:cNvSpPr txBox="1"/>
          <p:nvPr/>
        </p:nvSpPr>
        <p:spPr>
          <a:xfrm>
            <a:off x="2173619" y="3178532"/>
            <a:ext cx="10771849" cy="5016758"/>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What is transformation?</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Some changes are essential:</a:t>
            </a:r>
          </a:p>
          <a:p>
            <a:pPr lvl="1">
              <a:spcBef>
                <a:spcPts val="1200"/>
              </a:spcBef>
            </a:pPr>
            <a:endParaRPr lang="en-US" sz="3200" dirty="0">
              <a:solidFill>
                <a:schemeClr val="tx1">
                  <a:alpha val="60000"/>
                </a:schemeClr>
              </a:solidFill>
              <a:latin typeface="Futura Book" charset="0"/>
              <a:ea typeface="Futura Book" charset="0"/>
              <a:cs typeface="Futura Book" charset="0"/>
            </a:endParaRPr>
          </a:p>
          <a:p>
            <a:pPr lvl="1">
              <a:spcBef>
                <a:spcPts val="1200"/>
              </a:spcBef>
            </a:pPr>
            <a:r>
              <a:rPr lang="en-US" sz="3200" dirty="0">
                <a:solidFill>
                  <a:schemeClr val="tx1">
                    <a:alpha val="60000"/>
                  </a:schemeClr>
                </a:solidFill>
                <a:latin typeface="Futura Book" charset="0"/>
                <a:ea typeface="Futura Book" charset="0"/>
                <a:cs typeface="Futura Book" charset="0"/>
              </a:rPr>
              <a:t>	Conversion (event)</a:t>
            </a:r>
          </a:p>
          <a:p>
            <a:pPr lvl="1">
              <a:spcBef>
                <a:spcPts val="1200"/>
              </a:spcBef>
            </a:pPr>
            <a:r>
              <a:rPr lang="en-US" sz="3200" dirty="0">
                <a:solidFill>
                  <a:schemeClr val="tx1">
                    <a:alpha val="60000"/>
                  </a:schemeClr>
                </a:solidFill>
                <a:latin typeface="Futura Book" charset="0"/>
                <a:ea typeface="Futura Book" charset="0"/>
                <a:cs typeface="Futura Book" charset="0"/>
              </a:rPr>
              <a:t>	Happens over time</a:t>
            </a:r>
          </a:p>
          <a:p>
            <a:pPr lvl="1">
              <a:spcBef>
                <a:spcPts val="1200"/>
              </a:spcBef>
            </a:pPr>
            <a:r>
              <a:rPr lang="en-US" sz="3200" dirty="0">
                <a:solidFill>
                  <a:schemeClr val="tx1">
                    <a:alpha val="60000"/>
                  </a:schemeClr>
                </a:solidFill>
                <a:latin typeface="Futura Book" charset="0"/>
                <a:ea typeface="Futura Book" charset="0"/>
                <a:cs typeface="Futura Book" charset="0"/>
              </a:rPr>
              <a:t>	Use of one’s will</a:t>
            </a:r>
          </a:p>
          <a:p>
            <a:pPr lvl="1">
              <a:spcBef>
                <a:spcPts val="1200"/>
              </a:spcBef>
            </a:pPr>
            <a:r>
              <a:rPr lang="en-US" sz="3200" dirty="0">
                <a:solidFill>
                  <a:schemeClr val="tx1">
                    <a:alpha val="60000"/>
                  </a:schemeClr>
                </a:solidFill>
                <a:latin typeface="Futura Book" charset="0"/>
                <a:ea typeface="Futura Book" charset="0"/>
                <a:cs typeface="Futura Book" charset="0"/>
              </a:rPr>
              <a:t>	Individual journey</a:t>
            </a:r>
          </a:p>
          <a:p>
            <a:pPr lvl="1">
              <a:spcBef>
                <a:spcPts val="1200"/>
              </a:spcBef>
            </a:pPr>
            <a:endParaRPr lang="en-US" sz="3200" dirty="0">
              <a:solidFill>
                <a:schemeClr val="tx1">
                  <a:alpha val="60000"/>
                </a:schemeClr>
              </a:solidFill>
              <a:latin typeface="Futura Book" charset="0"/>
              <a:ea typeface="Futura Book" charset="0"/>
              <a:cs typeface="Futura Book" charset="0"/>
            </a:endParaRPr>
          </a:p>
        </p:txBody>
      </p:sp>
      <p:sp>
        <p:nvSpPr>
          <p:cNvPr id="31" name="Right Brace 30">
            <a:extLst>
              <a:ext uri="{FF2B5EF4-FFF2-40B4-BE49-F238E27FC236}">
                <a16:creationId xmlns:a16="http://schemas.microsoft.com/office/drawing/2014/main" xmlns="" id="{B25B57BC-DF1F-744F-BC1C-41DC86B916E8}"/>
              </a:ext>
            </a:extLst>
          </p:cNvPr>
          <p:cNvSpPr/>
          <p:nvPr/>
        </p:nvSpPr>
        <p:spPr>
          <a:xfrm>
            <a:off x="6909134" y="5026562"/>
            <a:ext cx="822960" cy="2560320"/>
          </a:xfrm>
          <a:prstGeom prst="rightBrace">
            <a:avLst>
              <a:gd name="adj1" fmla="val 8333"/>
              <a:gd name="adj2" fmla="val 49247"/>
            </a:avLst>
          </a:prstGeom>
          <a:ln w="63500">
            <a:solidFill>
              <a:schemeClr val="accent6">
                <a:lumMod val="60000"/>
                <a:lumOff val="4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pt-BR" sz="2640" dirty="0"/>
          </a:p>
        </p:txBody>
      </p:sp>
      <p:sp>
        <p:nvSpPr>
          <p:cNvPr id="34" name="Text Placeholder 9">
            <a:extLst>
              <a:ext uri="{FF2B5EF4-FFF2-40B4-BE49-F238E27FC236}">
                <a16:creationId xmlns:a16="http://schemas.microsoft.com/office/drawing/2014/main" xmlns="" id="{F16A6D99-1423-7848-869C-116A89EBAF32}"/>
              </a:ext>
            </a:extLst>
          </p:cNvPr>
          <p:cNvSpPr txBox="1">
            <a:spLocks/>
          </p:cNvSpPr>
          <p:nvPr/>
        </p:nvSpPr>
        <p:spPr>
          <a:xfrm>
            <a:off x="7361831" y="5938335"/>
            <a:ext cx="4749768" cy="1188720"/>
          </a:xfrm>
          <a:prstGeom prst="rect">
            <a:avLst/>
          </a:prstGeom>
        </p:spPr>
        <p:txBody>
          <a:bodyPr vert="horz" lIns="109728">
            <a:normAutofit/>
          </a:bodyPr>
          <a:lstStyle/>
          <a:p>
            <a:pPr marL="932688" lvl="1" indent="-384048">
              <a:spcBef>
                <a:spcPct val="20000"/>
              </a:spcBef>
              <a:buClr>
                <a:schemeClr val="accent1"/>
              </a:buClr>
              <a:buSzPct val="70000"/>
              <a:defRPr/>
            </a:pPr>
            <a:r>
              <a:rPr lang="en-US" sz="3600" dirty="0">
                <a:solidFill>
                  <a:schemeClr val="tx1">
                    <a:lumMod val="65000"/>
                    <a:lumOff val="35000"/>
                  </a:schemeClr>
                </a:solidFill>
                <a:effectLst>
                  <a:outerShdw blurRad="50800" dist="38100" dir="2700000" algn="br">
                    <a:srgbClr val="000000"/>
                  </a:outerShdw>
                </a:effectLst>
                <a:latin typeface="Futura Medium" panose="020B0602020204020303" pitchFamily="34" charset="-79"/>
                <a:cs typeface="Futura Medium" panose="020B0602020204020303" pitchFamily="34" charset="-79"/>
              </a:rPr>
              <a:t>Transformation</a:t>
            </a:r>
          </a:p>
          <a:p>
            <a:pPr marL="384048" indent="-384048" defTabSz="1097280">
              <a:spcBef>
                <a:spcPct val="20000"/>
              </a:spcBef>
              <a:buClr>
                <a:schemeClr val="accent1"/>
              </a:buClr>
              <a:buSzPct val="70000"/>
              <a:buFont typeface="Wingdings 2"/>
              <a:buChar char=""/>
              <a:defRPr/>
            </a:pPr>
            <a:endParaRPr lang="es-US" sz="3600" dirty="0">
              <a:effectLst>
                <a:outerShdw blurRad="50800" dist="38100" dir="2700000">
                  <a:srgbClr val="000000">
                    <a:alpha val="43000"/>
                  </a:srgbClr>
                </a:outerShdw>
              </a:effectLst>
            </a:endParaRPr>
          </a:p>
        </p:txBody>
      </p:sp>
    </p:spTree>
    <p:extLst>
      <p:ext uri="{BB962C8B-B14F-4D97-AF65-F5344CB8AC3E}">
        <p14:creationId xmlns:p14="http://schemas.microsoft.com/office/powerpoint/2010/main" val="3143328440"/>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animEffect transition="in" filter="wipe(left)">
                                      <p:cBhvr>
                                        <p:cTn id="7" dur="500"/>
                                        <p:tgtEl>
                                          <p:spTgt spid="2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9">
                                            <p:txEl>
                                              <p:pRg st="1" end="1"/>
                                            </p:txEl>
                                          </p:spTgt>
                                        </p:tgtEl>
                                        <p:attrNameLst>
                                          <p:attrName>style.visibility</p:attrName>
                                        </p:attrNameLst>
                                      </p:cBhvr>
                                      <p:to>
                                        <p:strVal val="visible"/>
                                      </p:to>
                                    </p:set>
                                    <p:animEffect transition="in" filter="wipe(left)">
                                      <p:cBhvr>
                                        <p:cTn id="12" dur="500"/>
                                        <p:tgtEl>
                                          <p:spTgt spid="2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9">
                                            <p:txEl>
                                              <p:pRg st="3" end="3"/>
                                            </p:txEl>
                                          </p:spTgt>
                                        </p:tgtEl>
                                        <p:attrNameLst>
                                          <p:attrName>style.visibility</p:attrName>
                                        </p:attrNameLst>
                                      </p:cBhvr>
                                      <p:to>
                                        <p:strVal val="visible"/>
                                      </p:to>
                                    </p:set>
                                    <p:animEffect transition="in" filter="wipe(left)">
                                      <p:cBhvr>
                                        <p:cTn id="17" dur="500"/>
                                        <p:tgtEl>
                                          <p:spTgt spid="2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9">
                                            <p:txEl>
                                              <p:pRg st="4" end="4"/>
                                            </p:txEl>
                                          </p:spTgt>
                                        </p:tgtEl>
                                        <p:attrNameLst>
                                          <p:attrName>style.visibility</p:attrName>
                                        </p:attrNameLst>
                                      </p:cBhvr>
                                      <p:to>
                                        <p:strVal val="visible"/>
                                      </p:to>
                                    </p:set>
                                    <p:animEffect transition="in" filter="wipe(left)">
                                      <p:cBhvr>
                                        <p:cTn id="22" dur="500"/>
                                        <p:tgtEl>
                                          <p:spTgt spid="29">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9">
                                            <p:txEl>
                                              <p:pRg st="5" end="5"/>
                                            </p:txEl>
                                          </p:spTgt>
                                        </p:tgtEl>
                                        <p:attrNameLst>
                                          <p:attrName>style.visibility</p:attrName>
                                        </p:attrNameLst>
                                      </p:cBhvr>
                                      <p:to>
                                        <p:strVal val="visible"/>
                                      </p:to>
                                    </p:set>
                                    <p:animEffect transition="in" filter="wipe(left)">
                                      <p:cBhvr>
                                        <p:cTn id="27" dur="500"/>
                                        <p:tgtEl>
                                          <p:spTgt spid="29">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9">
                                            <p:txEl>
                                              <p:pRg st="6" end="6"/>
                                            </p:txEl>
                                          </p:spTgt>
                                        </p:tgtEl>
                                        <p:attrNameLst>
                                          <p:attrName>style.visibility</p:attrName>
                                        </p:attrNameLst>
                                      </p:cBhvr>
                                      <p:to>
                                        <p:strVal val="visible"/>
                                      </p:to>
                                    </p:set>
                                    <p:animEffect transition="in" filter="wipe(left)">
                                      <p:cBhvr>
                                        <p:cTn id="32" dur="500"/>
                                        <p:tgtEl>
                                          <p:spTgt spid="29">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wipe(up)">
                                      <p:cBhvr>
                                        <p:cTn id="37" dur="500"/>
                                        <p:tgtEl>
                                          <p:spTgt spid="31"/>
                                        </p:tgtEl>
                                      </p:cBhvr>
                                    </p:animEffect>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34">
                                            <p:txEl>
                                              <p:pRg st="0" end="0"/>
                                            </p:txEl>
                                          </p:spTgt>
                                        </p:tgtEl>
                                        <p:attrNameLst>
                                          <p:attrName>style.visibility</p:attrName>
                                        </p:attrNameLst>
                                      </p:cBhvr>
                                      <p:to>
                                        <p:strVal val="visible"/>
                                      </p:to>
                                    </p:set>
                                    <p:animEffect transition="in" filter="wipe(left)">
                                      <p:cBhvr>
                                        <p:cTn id="41"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4" grpId="0" build="p" bldLvl="2"/>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10216"/>
            <a:ext cx="14631035" cy="1449876"/>
          </a:xfrm>
          <a:prstGeom prst="rect">
            <a:avLst/>
          </a:prstGeom>
        </p:spPr>
      </p:pic>
      <p:sp>
        <p:nvSpPr>
          <p:cNvPr id="28" name="Rectangle 27"/>
          <p:cNvSpPr/>
          <p:nvPr/>
        </p:nvSpPr>
        <p:spPr>
          <a:xfrm>
            <a:off x="0" y="0"/>
            <a:ext cx="14630400" cy="1484150"/>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8" name="TextBox 7"/>
          <p:cNvSpPr txBox="1"/>
          <p:nvPr/>
        </p:nvSpPr>
        <p:spPr>
          <a:xfrm>
            <a:off x="2533979" y="2246058"/>
            <a:ext cx="9562441"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discipleship = transformation</a:t>
            </a:r>
          </a:p>
        </p:txBody>
      </p:sp>
      <p:pic>
        <p:nvPicPr>
          <p:cNvPr id="25" name="Picture 2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67294" y="2075268"/>
            <a:ext cx="906325" cy="820302"/>
          </a:xfrm>
          <a:prstGeom prst="rect">
            <a:avLst/>
          </a:prstGeom>
        </p:spPr>
      </p:pic>
      <p:pic>
        <p:nvPicPr>
          <p:cNvPr id="24" name="Picture 23">
            <a:extLst>
              <a:ext uri="{FF2B5EF4-FFF2-40B4-BE49-F238E27FC236}">
                <a16:creationId xmlns:a16="http://schemas.microsoft.com/office/drawing/2014/main" xmlns="" id="{51DAE675-DE21-E94E-992D-83BB87CEC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
        <p:nvSpPr>
          <p:cNvPr id="29" name="TextBox 28">
            <a:extLst>
              <a:ext uri="{FF2B5EF4-FFF2-40B4-BE49-F238E27FC236}">
                <a16:creationId xmlns:a16="http://schemas.microsoft.com/office/drawing/2014/main" xmlns="" id="{1CB59A09-0FF5-5040-B7C4-EDB8DD09C33F}"/>
              </a:ext>
            </a:extLst>
          </p:cNvPr>
          <p:cNvSpPr txBox="1"/>
          <p:nvPr/>
        </p:nvSpPr>
        <p:spPr>
          <a:xfrm>
            <a:off x="2173619" y="3178532"/>
            <a:ext cx="10771849" cy="5016758"/>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What is transformation?</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Some changes are essential:</a:t>
            </a:r>
          </a:p>
          <a:p>
            <a:pPr lvl="1">
              <a:spcBef>
                <a:spcPts val="1200"/>
              </a:spcBef>
            </a:pPr>
            <a:endParaRPr lang="en-US" sz="3200" dirty="0">
              <a:solidFill>
                <a:schemeClr val="tx1">
                  <a:alpha val="60000"/>
                </a:schemeClr>
              </a:solidFill>
              <a:latin typeface="Futura Book" charset="0"/>
              <a:ea typeface="Futura Book" charset="0"/>
              <a:cs typeface="Futura Book" charset="0"/>
            </a:endParaRPr>
          </a:p>
          <a:p>
            <a:pPr lvl="1">
              <a:spcBef>
                <a:spcPts val="1200"/>
              </a:spcBef>
            </a:pPr>
            <a:r>
              <a:rPr lang="en-US" sz="3200" dirty="0">
                <a:solidFill>
                  <a:schemeClr val="tx1">
                    <a:alpha val="60000"/>
                  </a:schemeClr>
                </a:solidFill>
                <a:latin typeface="Futura Book" charset="0"/>
                <a:ea typeface="Futura Book" charset="0"/>
                <a:cs typeface="Futura Book" charset="0"/>
              </a:rPr>
              <a:t>	Conversion (process)</a:t>
            </a:r>
          </a:p>
          <a:p>
            <a:pPr lvl="1">
              <a:spcBef>
                <a:spcPts val="1200"/>
              </a:spcBef>
            </a:pPr>
            <a:r>
              <a:rPr lang="en-US" sz="3200" dirty="0">
                <a:solidFill>
                  <a:schemeClr val="tx1">
                    <a:alpha val="60000"/>
                  </a:schemeClr>
                </a:solidFill>
                <a:latin typeface="Futura Book" charset="0"/>
                <a:ea typeface="Futura Book" charset="0"/>
                <a:cs typeface="Futura Book" charset="0"/>
              </a:rPr>
              <a:t>	Happens over time</a:t>
            </a:r>
          </a:p>
          <a:p>
            <a:pPr lvl="1">
              <a:spcBef>
                <a:spcPts val="1200"/>
              </a:spcBef>
            </a:pPr>
            <a:r>
              <a:rPr lang="en-US" sz="3200" dirty="0">
                <a:solidFill>
                  <a:schemeClr val="tx1">
                    <a:alpha val="60000"/>
                  </a:schemeClr>
                </a:solidFill>
                <a:latin typeface="Futura Book" charset="0"/>
                <a:ea typeface="Futura Book" charset="0"/>
                <a:cs typeface="Futura Book" charset="0"/>
              </a:rPr>
              <a:t>	Use of one’s will</a:t>
            </a:r>
          </a:p>
          <a:p>
            <a:pPr lvl="1">
              <a:spcBef>
                <a:spcPts val="1200"/>
              </a:spcBef>
            </a:pPr>
            <a:r>
              <a:rPr lang="en-US" sz="3200" dirty="0">
                <a:solidFill>
                  <a:schemeClr val="tx1">
                    <a:alpha val="60000"/>
                  </a:schemeClr>
                </a:solidFill>
                <a:latin typeface="Futura Book" charset="0"/>
                <a:ea typeface="Futura Book" charset="0"/>
                <a:cs typeface="Futura Book" charset="0"/>
              </a:rPr>
              <a:t>	Individual journey</a:t>
            </a:r>
          </a:p>
          <a:p>
            <a:pPr lvl="1">
              <a:spcBef>
                <a:spcPts val="1200"/>
              </a:spcBef>
            </a:pPr>
            <a:endParaRPr lang="en-US" sz="3200" dirty="0">
              <a:solidFill>
                <a:schemeClr val="tx1">
                  <a:alpha val="60000"/>
                </a:schemeClr>
              </a:solidFill>
              <a:latin typeface="Futura Book" charset="0"/>
              <a:ea typeface="Futura Book" charset="0"/>
              <a:cs typeface="Futura Book" charset="0"/>
            </a:endParaRPr>
          </a:p>
        </p:txBody>
      </p:sp>
      <p:sp>
        <p:nvSpPr>
          <p:cNvPr id="31" name="Right Brace 30">
            <a:extLst>
              <a:ext uri="{FF2B5EF4-FFF2-40B4-BE49-F238E27FC236}">
                <a16:creationId xmlns:a16="http://schemas.microsoft.com/office/drawing/2014/main" xmlns="" id="{B25B57BC-DF1F-744F-BC1C-41DC86B916E8}"/>
              </a:ext>
            </a:extLst>
          </p:cNvPr>
          <p:cNvSpPr/>
          <p:nvPr/>
        </p:nvSpPr>
        <p:spPr>
          <a:xfrm>
            <a:off x="6909134" y="5026562"/>
            <a:ext cx="822960" cy="2560320"/>
          </a:xfrm>
          <a:prstGeom prst="rightBrace">
            <a:avLst>
              <a:gd name="adj1" fmla="val 8333"/>
              <a:gd name="adj2" fmla="val 49247"/>
            </a:avLst>
          </a:prstGeom>
          <a:ln w="63500">
            <a:solidFill>
              <a:schemeClr val="accent6">
                <a:lumMod val="60000"/>
                <a:lumOff val="4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pt-BR" sz="2640" dirty="0"/>
          </a:p>
        </p:txBody>
      </p:sp>
      <p:sp>
        <p:nvSpPr>
          <p:cNvPr id="34" name="Text Placeholder 9">
            <a:extLst>
              <a:ext uri="{FF2B5EF4-FFF2-40B4-BE49-F238E27FC236}">
                <a16:creationId xmlns:a16="http://schemas.microsoft.com/office/drawing/2014/main" xmlns="" id="{F16A6D99-1423-7848-869C-116A89EBAF32}"/>
              </a:ext>
            </a:extLst>
          </p:cNvPr>
          <p:cNvSpPr txBox="1">
            <a:spLocks/>
          </p:cNvSpPr>
          <p:nvPr/>
        </p:nvSpPr>
        <p:spPr>
          <a:xfrm>
            <a:off x="7361831" y="5938335"/>
            <a:ext cx="4749768" cy="1188720"/>
          </a:xfrm>
          <a:prstGeom prst="rect">
            <a:avLst/>
          </a:prstGeom>
        </p:spPr>
        <p:txBody>
          <a:bodyPr vert="horz" lIns="109728">
            <a:normAutofit/>
          </a:bodyPr>
          <a:lstStyle/>
          <a:p>
            <a:pPr marL="932688" lvl="1" indent="-384048">
              <a:spcBef>
                <a:spcPct val="20000"/>
              </a:spcBef>
              <a:buClr>
                <a:schemeClr val="accent1"/>
              </a:buClr>
              <a:buSzPct val="70000"/>
              <a:defRPr/>
            </a:pPr>
            <a:r>
              <a:rPr lang="en-US" sz="3600" dirty="0">
                <a:solidFill>
                  <a:schemeClr val="tx1">
                    <a:lumMod val="65000"/>
                    <a:lumOff val="35000"/>
                  </a:schemeClr>
                </a:solidFill>
                <a:effectLst>
                  <a:outerShdw blurRad="50800" dist="38100" dir="2700000" algn="br">
                    <a:srgbClr val="000000"/>
                  </a:outerShdw>
                </a:effectLst>
                <a:latin typeface="Futura Medium" panose="020B0602020204020303" pitchFamily="34" charset="-79"/>
                <a:cs typeface="Futura Medium" panose="020B0602020204020303" pitchFamily="34" charset="-79"/>
              </a:rPr>
              <a:t>Transformation</a:t>
            </a:r>
          </a:p>
          <a:p>
            <a:pPr marL="384048" indent="-384048" defTabSz="1097280">
              <a:spcBef>
                <a:spcPct val="20000"/>
              </a:spcBef>
              <a:buClr>
                <a:schemeClr val="accent1"/>
              </a:buClr>
              <a:buSzPct val="70000"/>
              <a:buFont typeface="Wingdings 2"/>
              <a:buChar char=""/>
              <a:defRPr/>
            </a:pPr>
            <a:endParaRPr lang="es-US" sz="3600" dirty="0">
              <a:effectLst>
                <a:outerShdw blurRad="50800" dist="38100" dir="2700000">
                  <a:srgbClr val="000000">
                    <a:alpha val="43000"/>
                  </a:srgbClr>
                </a:outerShdw>
              </a:effectLst>
            </a:endParaRPr>
          </a:p>
        </p:txBody>
      </p:sp>
    </p:spTree>
    <p:extLst>
      <p:ext uri="{BB962C8B-B14F-4D97-AF65-F5344CB8AC3E}">
        <p14:creationId xmlns:p14="http://schemas.microsoft.com/office/powerpoint/2010/main" val="3428110432"/>
      </p:ext>
    </p:extLst>
  </p:cSld>
  <p:clrMapOvr>
    <a:masterClrMapping/>
  </p:clrMapOvr>
  <p:transition spd="slow">
    <p:wipe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10216"/>
            <a:ext cx="14631035" cy="1449876"/>
          </a:xfrm>
          <a:prstGeom prst="rect">
            <a:avLst/>
          </a:prstGeom>
        </p:spPr>
      </p:pic>
      <p:sp>
        <p:nvSpPr>
          <p:cNvPr id="28" name="Rectangle 27"/>
          <p:cNvSpPr/>
          <p:nvPr/>
        </p:nvSpPr>
        <p:spPr>
          <a:xfrm>
            <a:off x="0" y="0"/>
            <a:ext cx="14630400" cy="1484150"/>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8" name="TextBox 7"/>
          <p:cNvSpPr txBox="1"/>
          <p:nvPr/>
        </p:nvSpPr>
        <p:spPr>
          <a:xfrm>
            <a:off x="2533979" y="2246058"/>
            <a:ext cx="9562441"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discipleship = transformation</a:t>
            </a:r>
          </a:p>
        </p:txBody>
      </p:sp>
      <p:pic>
        <p:nvPicPr>
          <p:cNvPr id="25" name="Picture 2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67294" y="2075268"/>
            <a:ext cx="906325" cy="820302"/>
          </a:xfrm>
          <a:prstGeom prst="rect">
            <a:avLst/>
          </a:prstGeom>
        </p:spPr>
      </p:pic>
      <p:pic>
        <p:nvPicPr>
          <p:cNvPr id="24" name="Picture 23">
            <a:extLst>
              <a:ext uri="{FF2B5EF4-FFF2-40B4-BE49-F238E27FC236}">
                <a16:creationId xmlns:a16="http://schemas.microsoft.com/office/drawing/2014/main" xmlns="" id="{51DAE675-DE21-E94E-992D-83BB87CEC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
        <p:nvSpPr>
          <p:cNvPr id="29" name="TextBox 28">
            <a:extLst>
              <a:ext uri="{FF2B5EF4-FFF2-40B4-BE49-F238E27FC236}">
                <a16:creationId xmlns:a16="http://schemas.microsoft.com/office/drawing/2014/main" xmlns="" id="{1CB59A09-0FF5-5040-B7C4-EDB8DD09C33F}"/>
              </a:ext>
            </a:extLst>
          </p:cNvPr>
          <p:cNvSpPr txBox="1"/>
          <p:nvPr/>
        </p:nvSpPr>
        <p:spPr>
          <a:xfrm>
            <a:off x="2173619" y="3178532"/>
            <a:ext cx="10771849" cy="5016758"/>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What is transformation?</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Some changes are essential:</a:t>
            </a:r>
          </a:p>
          <a:p>
            <a:pPr lvl="1">
              <a:spcBef>
                <a:spcPts val="1200"/>
              </a:spcBef>
            </a:pPr>
            <a:endParaRPr lang="en-US" sz="3200" dirty="0">
              <a:solidFill>
                <a:schemeClr val="tx1">
                  <a:alpha val="60000"/>
                </a:schemeClr>
              </a:solidFill>
              <a:latin typeface="Futura Book" charset="0"/>
              <a:ea typeface="Futura Book" charset="0"/>
              <a:cs typeface="Futura Book" charset="0"/>
            </a:endParaRPr>
          </a:p>
          <a:p>
            <a:pPr lvl="1">
              <a:spcBef>
                <a:spcPts val="1200"/>
              </a:spcBef>
            </a:pPr>
            <a:r>
              <a:rPr lang="en-US" sz="3200" dirty="0">
                <a:solidFill>
                  <a:schemeClr val="tx1">
                    <a:alpha val="60000"/>
                  </a:schemeClr>
                </a:solidFill>
                <a:latin typeface="Futura Book" charset="0"/>
                <a:ea typeface="Futura Book" charset="0"/>
                <a:cs typeface="Futura Book" charset="0"/>
              </a:rPr>
              <a:t>	Conversion (process)</a:t>
            </a:r>
          </a:p>
          <a:p>
            <a:pPr lvl="1">
              <a:spcBef>
                <a:spcPts val="1200"/>
              </a:spcBef>
            </a:pPr>
            <a:r>
              <a:rPr lang="en-US" sz="3200" dirty="0">
                <a:solidFill>
                  <a:schemeClr val="tx1">
                    <a:alpha val="60000"/>
                  </a:schemeClr>
                </a:solidFill>
                <a:latin typeface="Futura Book" charset="0"/>
                <a:ea typeface="Futura Book" charset="0"/>
                <a:cs typeface="Futura Book" charset="0"/>
              </a:rPr>
              <a:t>	Intentionality</a:t>
            </a:r>
          </a:p>
          <a:p>
            <a:pPr lvl="1">
              <a:spcBef>
                <a:spcPts val="1200"/>
              </a:spcBef>
            </a:pPr>
            <a:r>
              <a:rPr lang="en-US" sz="3200" dirty="0">
                <a:solidFill>
                  <a:schemeClr val="tx1">
                    <a:alpha val="60000"/>
                  </a:schemeClr>
                </a:solidFill>
                <a:latin typeface="Futura Book" charset="0"/>
                <a:ea typeface="Futura Book" charset="0"/>
                <a:cs typeface="Futura Book" charset="0"/>
              </a:rPr>
              <a:t>	Use of one’s will</a:t>
            </a:r>
          </a:p>
          <a:p>
            <a:pPr lvl="1">
              <a:spcBef>
                <a:spcPts val="1200"/>
              </a:spcBef>
            </a:pPr>
            <a:r>
              <a:rPr lang="en-US" sz="3200" dirty="0">
                <a:solidFill>
                  <a:schemeClr val="tx1">
                    <a:alpha val="60000"/>
                  </a:schemeClr>
                </a:solidFill>
                <a:latin typeface="Futura Book" charset="0"/>
                <a:ea typeface="Futura Book" charset="0"/>
                <a:cs typeface="Futura Book" charset="0"/>
              </a:rPr>
              <a:t>	Individual journey</a:t>
            </a:r>
          </a:p>
          <a:p>
            <a:pPr lvl="1">
              <a:spcBef>
                <a:spcPts val="1200"/>
              </a:spcBef>
            </a:pPr>
            <a:endParaRPr lang="en-US" sz="3200" dirty="0">
              <a:solidFill>
                <a:schemeClr val="tx1">
                  <a:alpha val="60000"/>
                </a:schemeClr>
              </a:solidFill>
              <a:latin typeface="Futura Book" charset="0"/>
              <a:ea typeface="Futura Book" charset="0"/>
              <a:cs typeface="Futura Book" charset="0"/>
            </a:endParaRPr>
          </a:p>
        </p:txBody>
      </p:sp>
      <p:sp>
        <p:nvSpPr>
          <p:cNvPr id="31" name="Right Brace 30">
            <a:extLst>
              <a:ext uri="{FF2B5EF4-FFF2-40B4-BE49-F238E27FC236}">
                <a16:creationId xmlns:a16="http://schemas.microsoft.com/office/drawing/2014/main" xmlns="" id="{B25B57BC-DF1F-744F-BC1C-41DC86B916E8}"/>
              </a:ext>
            </a:extLst>
          </p:cNvPr>
          <p:cNvSpPr/>
          <p:nvPr/>
        </p:nvSpPr>
        <p:spPr>
          <a:xfrm>
            <a:off x="6909134" y="5026562"/>
            <a:ext cx="822960" cy="2560320"/>
          </a:xfrm>
          <a:prstGeom prst="rightBrace">
            <a:avLst>
              <a:gd name="adj1" fmla="val 8333"/>
              <a:gd name="adj2" fmla="val 49247"/>
            </a:avLst>
          </a:prstGeom>
          <a:ln w="63500">
            <a:solidFill>
              <a:schemeClr val="accent6">
                <a:lumMod val="60000"/>
                <a:lumOff val="4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pt-BR" sz="2640" dirty="0"/>
          </a:p>
        </p:txBody>
      </p:sp>
      <p:sp>
        <p:nvSpPr>
          <p:cNvPr id="34" name="Text Placeholder 9">
            <a:extLst>
              <a:ext uri="{FF2B5EF4-FFF2-40B4-BE49-F238E27FC236}">
                <a16:creationId xmlns:a16="http://schemas.microsoft.com/office/drawing/2014/main" xmlns="" id="{F16A6D99-1423-7848-869C-116A89EBAF32}"/>
              </a:ext>
            </a:extLst>
          </p:cNvPr>
          <p:cNvSpPr txBox="1">
            <a:spLocks/>
          </p:cNvSpPr>
          <p:nvPr/>
        </p:nvSpPr>
        <p:spPr>
          <a:xfrm>
            <a:off x="7361831" y="5938335"/>
            <a:ext cx="4749768" cy="1188720"/>
          </a:xfrm>
          <a:prstGeom prst="rect">
            <a:avLst/>
          </a:prstGeom>
        </p:spPr>
        <p:txBody>
          <a:bodyPr vert="horz" lIns="109728">
            <a:normAutofit/>
          </a:bodyPr>
          <a:lstStyle/>
          <a:p>
            <a:pPr marL="932688" lvl="1" indent="-384048">
              <a:spcBef>
                <a:spcPct val="20000"/>
              </a:spcBef>
              <a:buClr>
                <a:schemeClr val="accent1"/>
              </a:buClr>
              <a:buSzPct val="70000"/>
              <a:defRPr/>
            </a:pPr>
            <a:r>
              <a:rPr lang="en-US" sz="3600" dirty="0">
                <a:solidFill>
                  <a:schemeClr val="tx1">
                    <a:lumMod val="65000"/>
                    <a:lumOff val="35000"/>
                  </a:schemeClr>
                </a:solidFill>
                <a:effectLst>
                  <a:outerShdw blurRad="50800" dist="38100" dir="2700000" algn="br">
                    <a:srgbClr val="000000"/>
                  </a:outerShdw>
                </a:effectLst>
                <a:latin typeface="Futura Medium" panose="020B0602020204020303" pitchFamily="34" charset="-79"/>
                <a:cs typeface="Futura Medium" panose="020B0602020204020303" pitchFamily="34" charset="-79"/>
              </a:rPr>
              <a:t>Transformation</a:t>
            </a:r>
          </a:p>
          <a:p>
            <a:pPr marL="384048" indent="-384048" defTabSz="1097280">
              <a:spcBef>
                <a:spcPct val="20000"/>
              </a:spcBef>
              <a:buClr>
                <a:schemeClr val="accent1"/>
              </a:buClr>
              <a:buSzPct val="70000"/>
              <a:buFont typeface="Wingdings 2"/>
              <a:buChar char=""/>
              <a:defRPr/>
            </a:pPr>
            <a:endParaRPr lang="es-US" sz="3600" dirty="0">
              <a:effectLst>
                <a:outerShdw blurRad="50800" dist="38100" dir="2700000">
                  <a:srgbClr val="000000">
                    <a:alpha val="43000"/>
                  </a:srgbClr>
                </a:outerShdw>
              </a:effectLst>
            </a:endParaRPr>
          </a:p>
        </p:txBody>
      </p:sp>
    </p:spTree>
    <p:extLst>
      <p:ext uri="{BB962C8B-B14F-4D97-AF65-F5344CB8AC3E}">
        <p14:creationId xmlns:p14="http://schemas.microsoft.com/office/powerpoint/2010/main" val="4169167465"/>
      </p:ext>
    </p:extLst>
  </p:cSld>
  <p:clrMapOvr>
    <a:masterClrMapping/>
  </p:clrMapOvr>
  <p:transition spd="slow">
    <p:wipe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10216"/>
            <a:ext cx="14631035" cy="1449876"/>
          </a:xfrm>
          <a:prstGeom prst="rect">
            <a:avLst/>
          </a:prstGeom>
        </p:spPr>
      </p:pic>
      <p:sp>
        <p:nvSpPr>
          <p:cNvPr id="28" name="Rectangle 27"/>
          <p:cNvSpPr/>
          <p:nvPr/>
        </p:nvSpPr>
        <p:spPr>
          <a:xfrm>
            <a:off x="0" y="0"/>
            <a:ext cx="14630400" cy="1484150"/>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8" name="TextBox 7"/>
          <p:cNvSpPr txBox="1"/>
          <p:nvPr/>
        </p:nvSpPr>
        <p:spPr>
          <a:xfrm>
            <a:off x="2533979" y="2246058"/>
            <a:ext cx="9562441"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discipleship = transformation</a:t>
            </a:r>
          </a:p>
        </p:txBody>
      </p:sp>
      <p:pic>
        <p:nvPicPr>
          <p:cNvPr id="25" name="Picture 2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67294" y="2075268"/>
            <a:ext cx="906325" cy="820302"/>
          </a:xfrm>
          <a:prstGeom prst="rect">
            <a:avLst/>
          </a:prstGeom>
        </p:spPr>
      </p:pic>
      <p:pic>
        <p:nvPicPr>
          <p:cNvPr id="24" name="Picture 23">
            <a:extLst>
              <a:ext uri="{FF2B5EF4-FFF2-40B4-BE49-F238E27FC236}">
                <a16:creationId xmlns:a16="http://schemas.microsoft.com/office/drawing/2014/main" xmlns="" id="{51DAE675-DE21-E94E-992D-83BB87CEC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
        <p:nvSpPr>
          <p:cNvPr id="29" name="TextBox 28">
            <a:extLst>
              <a:ext uri="{FF2B5EF4-FFF2-40B4-BE49-F238E27FC236}">
                <a16:creationId xmlns:a16="http://schemas.microsoft.com/office/drawing/2014/main" xmlns="" id="{1CB59A09-0FF5-5040-B7C4-EDB8DD09C33F}"/>
              </a:ext>
            </a:extLst>
          </p:cNvPr>
          <p:cNvSpPr txBox="1"/>
          <p:nvPr/>
        </p:nvSpPr>
        <p:spPr>
          <a:xfrm>
            <a:off x="2173619" y="3178532"/>
            <a:ext cx="10771849" cy="5016758"/>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What is transformation?</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Some changes are essential:</a:t>
            </a:r>
          </a:p>
          <a:p>
            <a:pPr lvl="1">
              <a:spcBef>
                <a:spcPts val="1200"/>
              </a:spcBef>
            </a:pPr>
            <a:endParaRPr lang="en-US" sz="3200" dirty="0">
              <a:solidFill>
                <a:schemeClr val="tx1">
                  <a:alpha val="60000"/>
                </a:schemeClr>
              </a:solidFill>
              <a:latin typeface="Futura Book" charset="0"/>
              <a:ea typeface="Futura Book" charset="0"/>
              <a:cs typeface="Futura Book" charset="0"/>
            </a:endParaRPr>
          </a:p>
          <a:p>
            <a:pPr lvl="1">
              <a:spcBef>
                <a:spcPts val="1200"/>
              </a:spcBef>
            </a:pPr>
            <a:r>
              <a:rPr lang="en-US" sz="3200" dirty="0">
                <a:solidFill>
                  <a:schemeClr val="tx1">
                    <a:alpha val="60000"/>
                  </a:schemeClr>
                </a:solidFill>
                <a:latin typeface="Futura Book" charset="0"/>
                <a:ea typeface="Futura Book" charset="0"/>
                <a:cs typeface="Futura Book" charset="0"/>
              </a:rPr>
              <a:t>	Conversion (process)</a:t>
            </a:r>
          </a:p>
          <a:p>
            <a:pPr lvl="1">
              <a:spcBef>
                <a:spcPts val="1200"/>
              </a:spcBef>
            </a:pPr>
            <a:r>
              <a:rPr lang="en-US" sz="3200" dirty="0">
                <a:solidFill>
                  <a:schemeClr val="tx1">
                    <a:alpha val="60000"/>
                  </a:schemeClr>
                </a:solidFill>
                <a:latin typeface="Futura Book" charset="0"/>
                <a:ea typeface="Futura Book" charset="0"/>
                <a:cs typeface="Futura Book" charset="0"/>
              </a:rPr>
              <a:t>	Intentionality</a:t>
            </a:r>
          </a:p>
          <a:p>
            <a:pPr lvl="1">
              <a:spcBef>
                <a:spcPts val="1200"/>
              </a:spcBef>
            </a:pPr>
            <a:r>
              <a:rPr lang="en-US" sz="3200" dirty="0">
                <a:solidFill>
                  <a:schemeClr val="tx1">
                    <a:alpha val="60000"/>
                  </a:schemeClr>
                </a:solidFill>
                <a:latin typeface="Futura Book" charset="0"/>
                <a:ea typeface="Futura Book" charset="0"/>
                <a:cs typeface="Futura Book" charset="0"/>
              </a:rPr>
              <a:t>	Capacitation</a:t>
            </a:r>
          </a:p>
          <a:p>
            <a:pPr lvl="1">
              <a:spcBef>
                <a:spcPts val="1200"/>
              </a:spcBef>
            </a:pPr>
            <a:r>
              <a:rPr lang="en-US" sz="3200" dirty="0">
                <a:solidFill>
                  <a:schemeClr val="tx1">
                    <a:alpha val="60000"/>
                  </a:schemeClr>
                </a:solidFill>
                <a:latin typeface="Futura Book" charset="0"/>
                <a:ea typeface="Futura Book" charset="0"/>
                <a:cs typeface="Futura Book" charset="0"/>
              </a:rPr>
              <a:t>	Individual journey</a:t>
            </a:r>
          </a:p>
          <a:p>
            <a:pPr lvl="1">
              <a:spcBef>
                <a:spcPts val="1200"/>
              </a:spcBef>
            </a:pPr>
            <a:endParaRPr lang="en-US" sz="3200" dirty="0">
              <a:solidFill>
                <a:schemeClr val="tx1">
                  <a:alpha val="60000"/>
                </a:schemeClr>
              </a:solidFill>
              <a:latin typeface="Futura Book" charset="0"/>
              <a:ea typeface="Futura Book" charset="0"/>
              <a:cs typeface="Futura Book" charset="0"/>
            </a:endParaRPr>
          </a:p>
        </p:txBody>
      </p:sp>
      <p:sp>
        <p:nvSpPr>
          <p:cNvPr id="31" name="Right Brace 30">
            <a:extLst>
              <a:ext uri="{FF2B5EF4-FFF2-40B4-BE49-F238E27FC236}">
                <a16:creationId xmlns:a16="http://schemas.microsoft.com/office/drawing/2014/main" xmlns="" id="{B25B57BC-DF1F-744F-BC1C-41DC86B916E8}"/>
              </a:ext>
            </a:extLst>
          </p:cNvPr>
          <p:cNvSpPr/>
          <p:nvPr/>
        </p:nvSpPr>
        <p:spPr>
          <a:xfrm>
            <a:off x="6909134" y="5026562"/>
            <a:ext cx="822960" cy="2560320"/>
          </a:xfrm>
          <a:prstGeom prst="rightBrace">
            <a:avLst>
              <a:gd name="adj1" fmla="val 8333"/>
              <a:gd name="adj2" fmla="val 49247"/>
            </a:avLst>
          </a:prstGeom>
          <a:ln w="63500">
            <a:solidFill>
              <a:schemeClr val="accent6">
                <a:lumMod val="60000"/>
                <a:lumOff val="4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pt-BR" sz="2640" dirty="0"/>
          </a:p>
        </p:txBody>
      </p:sp>
      <p:sp>
        <p:nvSpPr>
          <p:cNvPr id="34" name="Text Placeholder 9">
            <a:extLst>
              <a:ext uri="{FF2B5EF4-FFF2-40B4-BE49-F238E27FC236}">
                <a16:creationId xmlns:a16="http://schemas.microsoft.com/office/drawing/2014/main" xmlns="" id="{F16A6D99-1423-7848-869C-116A89EBAF32}"/>
              </a:ext>
            </a:extLst>
          </p:cNvPr>
          <p:cNvSpPr txBox="1">
            <a:spLocks/>
          </p:cNvSpPr>
          <p:nvPr/>
        </p:nvSpPr>
        <p:spPr>
          <a:xfrm>
            <a:off x="7361831" y="5938335"/>
            <a:ext cx="4749768" cy="1188720"/>
          </a:xfrm>
          <a:prstGeom prst="rect">
            <a:avLst/>
          </a:prstGeom>
        </p:spPr>
        <p:txBody>
          <a:bodyPr vert="horz" lIns="109728">
            <a:normAutofit/>
          </a:bodyPr>
          <a:lstStyle/>
          <a:p>
            <a:pPr marL="932688" lvl="1" indent="-384048">
              <a:spcBef>
                <a:spcPct val="20000"/>
              </a:spcBef>
              <a:buClr>
                <a:schemeClr val="accent1"/>
              </a:buClr>
              <a:buSzPct val="70000"/>
              <a:defRPr/>
            </a:pPr>
            <a:r>
              <a:rPr lang="en-US" sz="3600" dirty="0">
                <a:solidFill>
                  <a:schemeClr val="tx1">
                    <a:lumMod val="65000"/>
                    <a:lumOff val="35000"/>
                  </a:schemeClr>
                </a:solidFill>
                <a:effectLst>
                  <a:outerShdw blurRad="50800" dist="38100" dir="2700000" algn="br">
                    <a:srgbClr val="000000"/>
                  </a:outerShdw>
                </a:effectLst>
                <a:latin typeface="Futura Medium" panose="020B0602020204020303" pitchFamily="34" charset="-79"/>
                <a:cs typeface="Futura Medium" panose="020B0602020204020303" pitchFamily="34" charset="-79"/>
              </a:rPr>
              <a:t>Transformation</a:t>
            </a:r>
          </a:p>
          <a:p>
            <a:pPr marL="384048" indent="-384048" defTabSz="1097280">
              <a:spcBef>
                <a:spcPct val="20000"/>
              </a:spcBef>
              <a:buClr>
                <a:schemeClr val="accent1"/>
              </a:buClr>
              <a:buSzPct val="70000"/>
              <a:buFont typeface="Wingdings 2"/>
              <a:buChar char=""/>
              <a:defRPr/>
            </a:pPr>
            <a:endParaRPr lang="es-US" sz="3600" dirty="0">
              <a:effectLst>
                <a:outerShdw blurRad="50800" dist="38100" dir="2700000">
                  <a:srgbClr val="000000">
                    <a:alpha val="43000"/>
                  </a:srgbClr>
                </a:outerShdw>
              </a:effectLst>
            </a:endParaRPr>
          </a:p>
        </p:txBody>
      </p:sp>
    </p:spTree>
    <p:extLst>
      <p:ext uri="{BB962C8B-B14F-4D97-AF65-F5344CB8AC3E}">
        <p14:creationId xmlns:p14="http://schemas.microsoft.com/office/powerpoint/2010/main" val="3607965196"/>
      </p:ext>
    </p:extLst>
  </p:cSld>
  <p:clrMapOvr>
    <a:masterClrMapping/>
  </p:clrMapOvr>
  <p:transition spd="slow">
    <p:wipe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10216"/>
            <a:ext cx="14631035" cy="1449876"/>
          </a:xfrm>
          <a:prstGeom prst="rect">
            <a:avLst/>
          </a:prstGeom>
        </p:spPr>
      </p:pic>
      <p:sp>
        <p:nvSpPr>
          <p:cNvPr id="28" name="Rectangle 27"/>
          <p:cNvSpPr/>
          <p:nvPr/>
        </p:nvSpPr>
        <p:spPr>
          <a:xfrm>
            <a:off x="0" y="0"/>
            <a:ext cx="14630400" cy="1484150"/>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8" name="TextBox 7"/>
          <p:cNvSpPr txBox="1"/>
          <p:nvPr/>
        </p:nvSpPr>
        <p:spPr>
          <a:xfrm>
            <a:off x="2533979" y="2246058"/>
            <a:ext cx="9562441"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discipleship = transformation</a:t>
            </a:r>
          </a:p>
        </p:txBody>
      </p:sp>
      <p:pic>
        <p:nvPicPr>
          <p:cNvPr id="25" name="Picture 2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67294" y="2075268"/>
            <a:ext cx="906325" cy="820302"/>
          </a:xfrm>
          <a:prstGeom prst="rect">
            <a:avLst/>
          </a:prstGeom>
        </p:spPr>
      </p:pic>
      <p:pic>
        <p:nvPicPr>
          <p:cNvPr id="24" name="Picture 23">
            <a:extLst>
              <a:ext uri="{FF2B5EF4-FFF2-40B4-BE49-F238E27FC236}">
                <a16:creationId xmlns:a16="http://schemas.microsoft.com/office/drawing/2014/main" xmlns="" id="{51DAE675-DE21-E94E-992D-83BB87CEC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
        <p:nvSpPr>
          <p:cNvPr id="29" name="TextBox 28">
            <a:extLst>
              <a:ext uri="{FF2B5EF4-FFF2-40B4-BE49-F238E27FC236}">
                <a16:creationId xmlns:a16="http://schemas.microsoft.com/office/drawing/2014/main" xmlns="" id="{1CB59A09-0FF5-5040-B7C4-EDB8DD09C33F}"/>
              </a:ext>
            </a:extLst>
          </p:cNvPr>
          <p:cNvSpPr txBox="1"/>
          <p:nvPr/>
        </p:nvSpPr>
        <p:spPr>
          <a:xfrm>
            <a:off x="2173619" y="3178532"/>
            <a:ext cx="10771849" cy="5016758"/>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What is transformation?</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Some changes are essential:</a:t>
            </a:r>
          </a:p>
          <a:p>
            <a:pPr lvl="1">
              <a:spcBef>
                <a:spcPts val="1200"/>
              </a:spcBef>
            </a:pPr>
            <a:endParaRPr lang="en-US" sz="3200" dirty="0">
              <a:solidFill>
                <a:schemeClr val="tx1">
                  <a:alpha val="60000"/>
                </a:schemeClr>
              </a:solidFill>
              <a:latin typeface="Futura Book" charset="0"/>
              <a:ea typeface="Futura Book" charset="0"/>
              <a:cs typeface="Futura Book" charset="0"/>
            </a:endParaRPr>
          </a:p>
          <a:p>
            <a:pPr lvl="1">
              <a:spcBef>
                <a:spcPts val="1200"/>
              </a:spcBef>
            </a:pPr>
            <a:r>
              <a:rPr lang="en-US" sz="3200" dirty="0">
                <a:solidFill>
                  <a:schemeClr val="tx1">
                    <a:alpha val="60000"/>
                  </a:schemeClr>
                </a:solidFill>
                <a:latin typeface="Futura Book" charset="0"/>
                <a:ea typeface="Futura Book" charset="0"/>
                <a:cs typeface="Futura Book" charset="0"/>
              </a:rPr>
              <a:t>	Conversion (process)</a:t>
            </a:r>
          </a:p>
          <a:p>
            <a:pPr lvl="1">
              <a:spcBef>
                <a:spcPts val="1200"/>
              </a:spcBef>
            </a:pPr>
            <a:r>
              <a:rPr lang="en-US" sz="3200" dirty="0">
                <a:solidFill>
                  <a:schemeClr val="tx1">
                    <a:alpha val="60000"/>
                  </a:schemeClr>
                </a:solidFill>
                <a:latin typeface="Futura Book" charset="0"/>
                <a:ea typeface="Futura Book" charset="0"/>
                <a:cs typeface="Futura Book" charset="0"/>
              </a:rPr>
              <a:t>	Intentionality</a:t>
            </a:r>
          </a:p>
          <a:p>
            <a:pPr lvl="1">
              <a:spcBef>
                <a:spcPts val="1200"/>
              </a:spcBef>
            </a:pPr>
            <a:r>
              <a:rPr lang="en-US" sz="3200" dirty="0">
                <a:solidFill>
                  <a:schemeClr val="tx1">
                    <a:alpha val="60000"/>
                  </a:schemeClr>
                </a:solidFill>
                <a:latin typeface="Futura Book" charset="0"/>
                <a:ea typeface="Futura Book" charset="0"/>
                <a:cs typeface="Futura Book" charset="0"/>
              </a:rPr>
              <a:t>	Capacitation</a:t>
            </a:r>
          </a:p>
          <a:p>
            <a:pPr lvl="1">
              <a:spcBef>
                <a:spcPts val="1200"/>
              </a:spcBef>
            </a:pPr>
            <a:r>
              <a:rPr lang="en-US" sz="3200" dirty="0">
                <a:solidFill>
                  <a:schemeClr val="tx1">
                    <a:alpha val="60000"/>
                  </a:schemeClr>
                </a:solidFill>
                <a:latin typeface="Futura Book" charset="0"/>
                <a:ea typeface="Futura Book" charset="0"/>
                <a:cs typeface="Futura Book" charset="0"/>
              </a:rPr>
              <a:t>	Community</a:t>
            </a:r>
          </a:p>
          <a:p>
            <a:pPr lvl="1">
              <a:spcBef>
                <a:spcPts val="1200"/>
              </a:spcBef>
            </a:pPr>
            <a:endParaRPr lang="en-US" sz="3200" dirty="0">
              <a:solidFill>
                <a:schemeClr val="tx1">
                  <a:alpha val="60000"/>
                </a:schemeClr>
              </a:solidFill>
              <a:latin typeface="Futura Book" charset="0"/>
              <a:ea typeface="Futura Book" charset="0"/>
              <a:cs typeface="Futura Book" charset="0"/>
            </a:endParaRPr>
          </a:p>
        </p:txBody>
      </p:sp>
      <p:sp>
        <p:nvSpPr>
          <p:cNvPr id="31" name="Right Brace 30">
            <a:extLst>
              <a:ext uri="{FF2B5EF4-FFF2-40B4-BE49-F238E27FC236}">
                <a16:creationId xmlns:a16="http://schemas.microsoft.com/office/drawing/2014/main" xmlns="" id="{B25B57BC-DF1F-744F-BC1C-41DC86B916E8}"/>
              </a:ext>
            </a:extLst>
          </p:cNvPr>
          <p:cNvSpPr/>
          <p:nvPr/>
        </p:nvSpPr>
        <p:spPr>
          <a:xfrm>
            <a:off x="6909134" y="5026562"/>
            <a:ext cx="822960" cy="2560320"/>
          </a:xfrm>
          <a:prstGeom prst="rightBrace">
            <a:avLst>
              <a:gd name="adj1" fmla="val 8333"/>
              <a:gd name="adj2" fmla="val 49247"/>
            </a:avLst>
          </a:prstGeom>
          <a:ln w="63500">
            <a:solidFill>
              <a:schemeClr val="accent6">
                <a:lumMod val="60000"/>
                <a:lumOff val="4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pt-BR" sz="2640" dirty="0"/>
          </a:p>
        </p:txBody>
      </p:sp>
      <p:sp>
        <p:nvSpPr>
          <p:cNvPr id="34" name="Text Placeholder 9">
            <a:extLst>
              <a:ext uri="{FF2B5EF4-FFF2-40B4-BE49-F238E27FC236}">
                <a16:creationId xmlns:a16="http://schemas.microsoft.com/office/drawing/2014/main" xmlns="" id="{F16A6D99-1423-7848-869C-116A89EBAF32}"/>
              </a:ext>
            </a:extLst>
          </p:cNvPr>
          <p:cNvSpPr txBox="1">
            <a:spLocks/>
          </p:cNvSpPr>
          <p:nvPr/>
        </p:nvSpPr>
        <p:spPr>
          <a:xfrm>
            <a:off x="7361831" y="5938335"/>
            <a:ext cx="4749768" cy="1188720"/>
          </a:xfrm>
          <a:prstGeom prst="rect">
            <a:avLst/>
          </a:prstGeom>
        </p:spPr>
        <p:txBody>
          <a:bodyPr vert="horz" lIns="109728">
            <a:normAutofit/>
          </a:bodyPr>
          <a:lstStyle/>
          <a:p>
            <a:pPr marL="932688" lvl="1" indent="-384048">
              <a:spcBef>
                <a:spcPct val="20000"/>
              </a:spcBef>
              <a:buClr>
                <a:schemeClr val="accent1"/>
              </a:buClr>
              <a:buSzPct val="70000"/>
              <a:defRPr/>
            </a:pPr>
            <a:r>
              <a:rPr lang="en-US" sz="3600" dirty="0">
                <a:solidFill>
                  <a:schemeClr val="tx1">
                    <a:lumMod val="65000"/>
                    <a:lumOff val="35000"/>
                  </a:schemeClr>
                </a:solidFill>
                <a:effectLst>
                  <a:outerShdw blurRad="50800" dist="38100" dir="2700000" algn="br">
                    <a:srgbClr val="000000"/>
                  </a:outerShdw>
                </a:effectLst>
                <a:latin typeface="Futura Medium" panose="020B0602020204020303" pitchFamily="34" charset="-79"/>
                <a:cs typeface="Futura Medium" panose="020B0602020204020303" pitchFamily="34" charset="-79"/>
              </a:rPr>
              <a:t>Transformation</a:t>
            </a:r>
          </a:p>
          <a:p>
            <a:pPr marL="384048" indent="-384048" defTabSz="1097280">
              <a:spcBef>
                <a:spcPct val="20000"/>
              </a:spcBef>
              <a:buClr>
                <a:schemeClr val="accent1"/>
              </a:buClr>
              <a:buSzPct val="70000"/>
              <a:buFont typeface="Wingdings 2"/>
              <a:buChar char=""/>
              <a:defRPr/>
            </a:pPr>
            <a:endParaRPr lang="es-US" sz="3600" dirty="0">
              <a:effectLst>
                <a:outerShdw blurRad="50800" dist="38100" dir="2700000">
                  <a:srgbClr val="000000">
                    <a:alpha val="43000"/>
                  </a:srgbClr>
                </a:outerShdw>
              </a:effectLst>
            </a:endParaRPr>
          </a:p>
        </p:txBody>
      </p:sp>
    </p:spTree>
    <p:extLst>
      <p:ext uri="{BB962C8B-B14F-4D97-AF65-F5344CB8AC3E}">
        <p14:creationId xmlns:p14="http://schemas.microsoft.com/office/powerpoint/2010/main" val="1810364012"/>
      </p:ext>
    </p:extLst>
  </p:cSld>
  <p:clrMapOvr>
    <a:masterClrMapping/>
  </p:clrMapOvr>
  <p:transition spd="slow">
    <p:wipe dir="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10216"/>
            <a:ext cx="14631035" cy="1449876"/>
          </a:xfrm>
          <a:prstGeom prst="rect">
            <a:avLst/>
          </a:prstGeom>
        </p:spPr>
      </p:pic>
      <p:sp>
        <p:nvSpPr>
          <p:cNvPr id="28" name="Rectangle 27"/>
          <p:cNvSpPr/>
          <p:nvPr/>
        </p:nvSpPr>
        <p:spPr>
          <a:xfrm>
            <a:off x="0" y="0"/>
            <a:ext cx="14630400" cy="1484150"/>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8" name="TextBox 7"/>
          <p:cNvSpPr txBox="1"/>
          <p:nvPr/>
        </p:nvSpPr>
        <p:spPr>
          <a:xfrm>
            <a:off x="2533979" y="2246058"/>
            <a:ext cx="9562441"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implications</a:t>
            </a:r>
          </a:p>
        </p:txBody>
      </p:sp>
      <p:pic>
        <p:nvPicPr>
          <p:cNvPr id="25" name="Picture 2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67294" y="2075268"/>
            <a:ext cx="906325" cy="820302"/>
          </a:xfrm>
          <a:prstGeom prst="rect">
            <a:avLst/>
          </a:prstGeom>
        </p:spPr>
      </p:pic>
      <p:pic>
        <p:nvPicPr>
          <p:cNvPr id="24" name="Picture 23">
            <a:extLst>
              <a:ext uri="{FF2B5EF4-FFF2-40B4-BE49-F238E27FC236}">
                <a16:creationId xmlns:a16="http://schemas.microsoft.com/office/drawing/2014/main" xmlns="" id="{51DAE675-DE21-E94E-992D-83BB87CEC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
        <p:nvSpPr>
          <p:cNvPr id="29" name="TextBox 28">
            <a:extLst>
              <a:ext uri="{FF2B5EF4-FFF2-40B4-BE49-F238E27FC236}">
                <a16:creationId xmlns:a16="http://schemas.microsoft.com/office/drawing/2014/main" xmlns="" id="{1CB59A09-0FF5-5040-B7C4-EDB8DD09C33F}"/>
              </a:ext>
            </a:extLst>
          </p:cNvPr>
          <p:cNvSpPr txBox="1"/>
          <p:nvPr/>
        </p:nvSpPr>
        <p:spPr>
          <a:xfrm>
            <a:off x="2173619" y="3178532"/>
            <a:ext cx="10771849" cy="4862870"/>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Fundamental steps in a meaningful discipleship process:</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Need of continuous capacitation/training</a:t>
            </a:r>
          </a:p>
          <a:p>
            <a:pPr marL="1460480" lvl="2"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Spiritual disciplines</a:t>
            </a:r>
          </a:p>
          <a:p>
            <a:pPr marL="1460480" lvl="2"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Christian service</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Creation of opportunities for meaningful relationships </a:t>
            </a:r>
          </a:p>
          <a:p>
            <a:pPr marL="1460480" lvl="2"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Intentionality</a:t>
            </a:r>
          </a:p>
          <a:p>
            <a:pPr marL="1460480" lvl="2"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Group life</a:t>
            </a:r>
          </a:p>
        </p:txBody>
      </p:sp>
    </p:spTree>
    <p:extLst>
      <p:ext uri="{BB962C8B-B14F-4D97-AF65-F5344CB8AC3E}">
        <p14:creationId xmlns:p14="http://schemas.microsoft.com/office/powerpoint/2010/main" val="288964185"/>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animEffect transition="in" filter="wipe(left)">
                                      <p:cBhvr>
                                        <p:cTn id="7" dur="500"/>
                                        <p:tgtEl>
                                          <p:spTgt spid="2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9">
                                            <p:txEl>
                                              <p:pRg st="1" end="1"/>
                                            </p:txEl>
                                          </p:spTgt>
                                        </p:tgtEl>
                                        <p:attrNameLst>
                                          <p:attrName>style.visibility</p:attrName>
                                        </p:attrNameLst>
                                      </p:cBhvr>
                                      <p:to>
                                        <p:strVal val="visible"/>
                                      </p:to>
                                    </p:set>
                                    <p:animEffect transition="in" filter="wipe(left)">
                                      <p:cBhvr>
                                        <p:cTn id="12" dur="500"/>
                                        <p:tgtEl>
                                          <p:spTgt spid="2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9">
                                            <p:txEl>
                                              <p:pRg st="2" end="2"/>
                                            </p:txEl>
                                          </p:spTgt>
                                        </p:tgtEl>
                                        <p:attrNameLst>
                                          <p:attrName>style.visibility</p:attrName>
                                        </p:attrNameLst>
                                      </p:cBhvr>
                                      <p:to>
                                        <p:strVal val="visible"/>
                                      </p:to>
                                    </p:set>
                                    <p:animEffect transition="in" filter="wipe(left)">
                                      <p:cBhvr>
                                        <p:cTn id="17" dur="500"/>
                                        <p:tgtEl>
                                          <p:spTgt spid="2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9">
                                            <p:txEl>
                                              <p:pRg st="3" end="3"/>
                                            </p:txEl>
                                          </p:spTgt>
                                        </p:tgtEl>
                                        <p:attrNameLst>
                                          <p:attrName>style.visibility</p:attrName>
                                        </p:attrNameLst>
                                      </p:cBhvr>
                                      <p:to>
                                        <p:strVal val="visible"/>
                                      </p:to>
                                    </p:set>
                                    <p:animEffect transition="in" filter="wipe(left)">
                                      <p:cBhvr>
                                        <p:cTn id="22" dur="500"/>
                                        <p:tgtEl>
                                          <p:spTgt spid="2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9">
                                            <p:txEl>
                                              <p:pRg st="4" end="4"/>
                                            </p:txEl>
                                          </p:spTgt>
                                        </p:tgtEl>
                                        <p:attrNameLst>
                                          <p:attrName>style.visibility</p:attrName>
                                        </p:attrNameLst>
                                      </p:cBhvr>
                                      <p:to>
                                        <p:strVal val="visible"/>
                                      </p:to>
                                    </p:set>
                                    <p:animEffect transition="in" filter="wipe(left)">
                                      <p:cBhvr>
                                        <p:cTn id="27" dur="500"/>
                                        <p:tgtEl>
                                          <p:spTgt spid="2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9">
                                            <p:txEl>
                                              <p:pRg st="5" end="5"/>
                                            </p:txEl>
                                          </p:spTgt>
                                        </p:tgtEl>
                                        <p:attrNameLst>
                                          <p:attrName>style.visibility</p:attrName>
                                        </p:attrNameLst>
                                      </p:cBhvr>
                                      <p:to>
                                        <p:strVal val="visible"/>
                                      </p:to>
                                    </p:set>
                                    <p:animEffect transition="in" filter="wipe(left)">
                                      <p:cBhvr>
                                        <p:cTn id="32" dur="500"/>
                                        <p:tgtEl>
                                          <p:spTgt spid="2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9">
                                            <p:txEl>
                                              <p:pRg st="6" end="6"/>
                                            </p:txEl>
                                          </p:spTgt>
                                        </p:tgtEl>
                                        <p:attrNameLst>
                                          <p:attrName>style.visibility</p:attrName>
                                        </p:attrNameLst>
                                      </p:cBhvr>
                                      <p:to>
                                        <p:strVal val="visible"/>
                                      </p:to>
                                    </p:set>
                                    <p:animEffect transition="in" filter="wipe(left)">
                                      <p:cBhvr>
                                        <p:cTn id="37" dur="500"/>
                                        <p:tgtEl>
                                          <p:spTgt spid="2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10216"/>
            <a:ext cx="14631035" cy="1449876"/>
          </a:xfrm>
          <a:prstGeom prst="rect">
            <a:avLst/>
          </a:prstGeom>
        </p:spPr>
      </p:pic>
      <p:sp>
        <p:nvSpPr>
          <p:cNvPr id="28" name="Rectangle 27"/>
          <p:cNvSpPr/>
          <p:nvPr/>
        </p:nvSpPr>
        <p:spPr>
          <a:xfrm>
            <a:off x="0" y="0"/>
            <a:ext cx="14630400" cy="1484150"/>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8" name="TextBox 7"/>
          <p:cNvSpPr txBox="1"/>
          <p:nvPr/>
        </p:nvSpPr>
        <p:spPr>
          <a:xfrm>
            <a:off x="2533979" y="2246058"/>
            <a:ext cx="9562441"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lessons learned:</a:t>
            </a:r>
          </a:p>
        </p:txBody>
      </p:sp>
      <p:pic>
        <p:nvPicPr>
          <p:cNvPr id="25" name="Picture 24"/>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67294" y="2075268"/>
            <a:ext cx="906325" cy="820302"/>
          </a:xfrm>
          <a:prstGeom prst="rect">
            <a:avLst/>
          </a:prstGeom>
        </p:spPr>
      </p:pic>
      <p:pic>
        <p:nvPicPr>
          <p:cNvPr id="24" name="Picture 23">
            <a:extLst>
              <a:ext uri="{FF2B5EF4-FFF2-40B4-BE49-F238E27FC236}">
                <a16:creationId xmlns:a16="http://schemas.microsoft.com/office/drawing/2014/main" xmlns="" id="{51DAE675-DE21-E94E-992D-83BB87CEC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
        <p:nvSpPr>
          <p:cNvPr id="29" name="TextBox 28">
            <a:extLst>
              <a:ext uri="{FF2B5EF4-FFF2-40B4-BE49-F238E27FC236}">
                <a16:creationId xmlns:a16="http://schemas.microsoft.com/office/drawing/2014/main" xmlns="" id="{1CB59A09-0FF5-5040-B7C4-EDB8DD09C33F}"/>
              </a:ext>
            </a:extLst>
          </p:cNvPr>
          <p:cNvSpPr txBox="1"/>
          <p:nvPr/>
        </p:nvSpPr>
        <p:spPr>
          <a:xfrm>
            <a:off x="2173619" y="3178532"/>
            <a:ext cx="10771849" cy="4216539"/>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Different formats, strategies, and methods can be used.</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There is not such a thing as a “miraculous prescription” for discipleship.</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Much prayer is needed.</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The guidance of the Holy Spirit is essential.</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It depends of the intentionality.</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It depends of the efforts employed. </a:t>
            </a:r>
          </a:p>
        </p:txBody>
      </p:sp>
    </p:spTree>
    <p:extLst>
      <p:ext uri="{BB962C8B-B14F-4D97-AF65-F5344CB8AC3E}">
        <p14:creationId xmlns:p14="http://schemas.microsoft.com/office/powerpoint/2010/main" val="59386666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animEffect transition="in" filter="wipe(left)">
                                      <p:cBhvr>
                                        <p:cTn id="7" dur="500"/>
                                        <p:tgtEl>
                                          <p:spTgt spid="2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9">
                                            <p:txEl>
                                              <p:pRg st="1" end="1"/>
                                            </p:txEl>
                                          </p:spTgt>
                                        </p:tgtEl>
                                        <p:attrNameLst>
                                          <p:attrName>style.visibility</p:attrName>
                                        </p:attrNameLst>
                                      </p:cBhvr>
                                      <p:to>
                                        <p:strVal val="visible"/>
                                      </p:to>
                                    </p:set>
                                    <p:animEffect transition="in" filter="wipe(left)">
                                      <p:cBhvr>
                                        <p:cTn id="12" dur="500"/>
                                        <p:tgtEl>
                                          <p:spTgt spid="2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9">
                                            <p:txEl>
                                              <p:pRg st="2" end="2"/>
                                            </p:txEl>
                                          </p:spTgt>
                                        </p:tgtEl>
                                        <p:attrNameLst>
                                          <p:attrName>style.visibility</p:attrName>
                                        </p:attrNameLst>
                                      </p:cBhvr>
                                      <p:to>
                                        <p:strVal val="visible"/>
                                      </p:to>
                                    </p:set>
                                    <p:animEffect transition="in" filter="wipe(left)">
                                      <p:cBhvr>
                                        <p:cTn id="17" dur="500"/>
                                        <p:tgtEl>
                                          <p:spTgt spid="2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9">
                                            <p:txEl>
                                              <p:pRg st="3" end="3"/>
                                            </p:txEl>
                                          </p:spTgt>
                                        </p:tgtEl>
                                        <p:attrNameLst>
                                          <p:attrName>style.visibility</p:attrName>
                                        </p:attrNameLst>
                                      </p:cBhvr>
                                      <p:to>
                                        <p:strVal val="visible"/>
                                      </p:to>
                                    </p:set>
                                    <p:animEffect transition="in" filter="wipe(left)">
                                      <p:cBhvr>
                                        <p:cTn id="22" dur="500"/>
                                        <p:tgtEl>
                                          <p:spTgt spid="2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9">
                                            <p:txEl>
                                              <p:pRg st="4" end="4"/>
                                            </p:txEl>
                                          </p:spTgt>
                                        </p:tgtEl>
                                        <p:attrNameLst>
                                          <p:attrName>style.visibility</p:attrName>
                                        </p:attrNameLst>
                                      </p:cBhvr>
                                      <p:to>
                                        <p:strVal val="visible"/>
                                      </p:to>
                                    </p:set>
                                    <p:animEffect transition="in" filter="wipe(left)">
                                      <p:cBhvr>
                                        <p:cTn id="27" dur="500"/>
                                        <p:tgtEl>
                                          <p:spTgt spid="2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9">
                                            <p:txEl>
                                              <p:pRg st="5" end="5"/>
                                            </p:txEl>
                                          </p:spTgt>
                                        </p:tgtEl>
                                        <p:attrNameLst>
                                          <p:attrName>style.visibility</p:attrName>
                                        </p:attrNameLst>
                                      </p:cBhvr>
                                      <p:to>
                                        <p:strVal val="visible"/>
                                      </p:to>
                                    </p:set>
                                    <p:animEffect transition="in" filter="wipe(left)">
                                      <p:cBhvr>
                                        <p:cTn id="32" dur="500"/>
                                        <p:tgtEl>
                                          <p:spTgt spid="2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9755" y="0"/>
            <a:ext cx="14610645" cy="8229600"/>
          </a:xfrm>
          <a:prstGeom prst="rect">
            <a:avLst/>
          </a:prstGeom>
        </p:spPr>
      </p:pic>
      <p:sp>
        <p:nvSpPr>
          <p:cNvPr id="16" name="Rectangle 15"/>
          <p:cNvSpPr/>
          <p:nvPr/>
        </p:nvSpPr>
        <p:spPr>
          <a:xfrm>
            <a:off x="19754" y="1"/>
            <a:ext cx="14610645" cy="8229600"/>
          </a:xfrm>
          <a:prstGeom prst="rect">
            <a:avLst/>
          </a:prstGeom>
          <a:gradFill>
            <a:gsLst>
              <a:gs pos="0">
                <a:srgbClr val="8FC745"/>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15" name="TextBox 14"/>
          <p:cNvSpPr txBox="1"/>
          <p:nvPr/>
        </p:nvSpPr>
        <p:spPr>
          <a:xfrm>
            <a:off x="1935126" y="3588482"/>
            <a:ext cx="10675088" cy="1107996"/>
          </a:xfrm>
          <a:prstGeom prst="rect">
            <a:avLst/>
          </a:prstGeom>
          <a:noFill/>
        </p:spPr>
        <p:txBody>
          <a:bodyPr wrap="square" lIns="0" tIns="0" rIns="0" bIns="0" rtlCol="0">
            <a:spAutoFit/>
          </a:bodyPr>
          <a:lstStyle/>
          <a:p>
            <a:pPr algn="ctr"/>
            <a:r>
              <a:rPr lang="en-US" sz="7200" dirty="0" err="1">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FollowMe</a:t>
            </a:r>
            <a:r>
              <a:rPr lang="en-US" sz="72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 “culture”</a:t>
            </a:r>
          </a:p>
        </p:txBody>
      </p:sp>
      <p:pic>
        <p:nvPicPr>
          <p:cNvPr id="18" name="Picture 1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516913" y="2042898"/>
            <a:ext cx="1596574" cy="1445036"/>
          </a:xfrm>
          <a:prstGeom prst="rect">
            <a:avLst/>
          </a:prstGeom>
        </p:spPr>
      </p:pic>
    </p:spTree>
    <p:extLst>
      <p:ext uri="{BB962C8B-B14F-4D97-AF65-F5344CB8AC3E}">
        <p14:creationId xmlns:p14="http://schemas.microsoft.com/office/powerpoint/2010/main" val="20802245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49" name="Imagem 9" descr="50 voluntarios.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195754"/>
            <a:ext cx="14630400" cy="11000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89094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5-12-08 at 10.25.42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29" y="-111130"/>
            <a:ext cx="15057049" cy="8340731"/>
          </a:xfrm>
          <a:prstGeom prst="rect">
            <a:avLst/>
          </a:prstGeom>
        </p:spPr>
      </p:pic>
    </p:spTree>
    <p:extLst>
      <p:ext uri="{BB962C8B-B14F-4D97-AF65-F5344CB8AC3E}">
        <p14:creationId xmlns:p14="http://schemas.microsoft.com/office/powerpoint/2010/main" val="30920763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20093"/>
            <a:ext cx="14630400" cy="4883569"/>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146330"/>
            <a:ext cx="14630400" cy="4248190"/>
          </a:xfrm>
          <a:prstGeom prst="rect">
            <a:avLst/>
          </a:prstGeom>
        </p:spPr>
      </p:pic>
    </p:spTree>
    <p:extLst>
      <p:ext uri="{BB962C8B-B14F-4D97-AF65-F5344CB8AC3E}">
        <p14:creationId xmlns:p14="http://schemas.microsoft.com/office/powerpoint/2010/main" val="17984615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8534893" cy="535125"/>
          </a:xfrm>
        </p:spPr>
        <p:txBody>
          <a:bodyPr>
            <a:noAutofit/>
          </a:bodyPr>
          <a:lstStyle/>
          <a:p>
            <a:r>
              <a:rPr lang="en-US" sz="4400" dirty="0">
                <a:solidFill>
                  <a:srgbClr val="8FC745"/>
                </a:solidFill>
                <a:latin typeface="Futura Medium" charset="0"/>
                <a:ea typeface="Futura Medium" charset="0"/>
                <a:cs typeface="Futura Medium" charset="0"/>
              </a:rPr>
              <a:t>lessons learned</a:t>
            </a:r>
          </a:p>
        </p:txBody>
      </p:sp>
      <p:pic>
        <p:nvPicPr>
          <p:cNvPr id="8" name="Picture 7"/>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19" y="2362984"/>
            <a:ext cx="10771849" cy="4370427"/>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Church planting in an urban mission context</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Importance of children’s ministries</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Dealing with “non-committed” Seventh-day Adventists</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Importance of the full support from the local field</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The power of community</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Discipleship as a transformational process</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God works in mysterious ways</a:t>
            </a:r>
          </a:p>
        </p:txBody>
      </p:sp>
      <p:pic>
        <p:nvPicPr>
          <p:cNvPr id="6" name="Picture 5">
            <a:extLst>
              <a:ext uri="{FF2B5EF4-FFF2-40B4-BE49-F238E27FC236}">
                <a16:creationId xmlns:a16="http://schemas.microsoft.com/office/drawing/2014/main" xmlns="" id="{4D4EBE1F-9563-EB46-9262-BE3851EC89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104811559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6" end="6"/>
                                            </p:txEl>
                                          </p:spTgt>
                                        </p:tgtEl>
                                        <p:attrNameLst>
                                          <p:attrName>style.visibility</p:attrName>
                                        </p:attrNameLst>
                                      </p:cBhvr>
                                      <p:to>
                                        <p:strVal val="visible"/>
                                      </p:to>
                                    </p:set>
                                    <p:animEffect transition="in" filter="wipe(left)">
                                      <p:cBhvr>
                                        <p:cTn id="7" dur="5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655AB7B8-F842-F946-8A7E-AE34FCB6ED40}"/>
              </a:ext>
            </a:extLst>
          </p:cNvPr>
          <p:cNvPicPr>
            <a:picLocks noChangeAspect="1"/>
          </p:cNvPicPr>
          <p:nvPr/>
        </p:nvPicPr>
        <p:blipFill>
          <a:blip r:embed="rId2"/>
          <a:stretch>
            <a:fillRect/>
          </a:stretch>
        </p:blipFill>
        <p:spPr>
          <a:xfrm>
            <a:off x="0" y="0"/>
            <a:ext cx="14960600" cy="9361848"/>
          </a:xfrm>
          <a:prstGeom prst="rect">
            <a:avLst/>
          </a:prstGeom>
        </p:spPr>
      </p:pic>
    </p:spTree>
    <p:extLst>
      <p:ext uri="{BB962C8B-B14F-4D97-AF65-F5344CB8AC3E}">
        <p14:creationId xmlns:p14="http://schemas.microsoft.com/office/powerpoint/2010/main" val="39342621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8534893" cy="535125"/>
          </a:xfrm>
        </p:spPr>
        <p:txBody>
          <a:bodyPr>
            <a:noAutofit/>
          </a:bodyPr>
          <a:lstStyle/>
          <a:p>
            <a:r>
              <a:rPr lang="en-US" sz="4400" dirty="0">
                <a:solidFill>
                  <a:srgbClr val="8FC745"/>
                </a:solidFill>
                <a:latin typeface="Futura Medium" charset="0"/>
                <a:ea typeface="Futura Medium" charset="0"/>
                <a:cs typeface="Futura Medium" charset="0"/>
              </a:rPr>
              <a:t>lessons learned</a:t>
            </a:r>
          </a:p>
        </p:txBody>
      </p:sp>
      <p:pic>
        <p:nvPicPr>
          <p:cNvPr id="8" name="Picture 7"/>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19" y="2362984"/>
            <a:ext cx="10771849" cy="4370427"/>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Church planting in an urban mission context</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Importance of children’s ministries</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Dealing with “non-committed” Seventh-day Adventists</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Importance of the full support from the local field</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The power of community</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Discipleship as a transformational process</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God works in mysterious ways</a:t>
            </a:r>
          </a:p>
        </p:txBody>
      </p:sp>
      <p:pic>
        <p:nvPicPr>
          <p:cNvPr id="6" name="Picture 5">
            <a:extLst>
              <a:ext uri="{FF2B5EF4-FFF2-40B4-BE49-F238E27FC236}">
                <a16:creationId xmlns:a16="http://schemas.microsoft.com/office/drawing/2014/main" xmlns="" id="{4D4EBE1F-9563-EB46-9262-BE3851EC89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2845739502"/>
      </p:ext>
    </p:extLst>
  </p:cSld>
  <p:clrMapOvr>
    <a:masterClrMapping/>
  </p:clrMapOvr>
  <p:transition spd="slow">
    <p:wipe dir="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F3CDDA21-2D6E-784C-9F13-F9E89BA87F05}"/>
              </a:ext>
            </a:extLst>
          </p:cNvPr>
          <p:cNvPicPr>
            <a:picLocks noChangeAspect="1"/>
          </p:cNvPicPr>
          <p:nvPr/>
        </p:nvPicPr>
        <p:blipFill>
          <a:blip r:embed="rId2"/>
          <a:stretch>
            <a:fillRect/>
          </a:stretch>
        </p:blipFill>
        <p:spPr>
          <a:xfrm>
            <a:off x="0" y="0"/>
            <a:ext cx="14630400" cy="9155220"/>
          </a:xfrm>
          <a:prstGeom prst="rect">
            <a:avLst/>
          </a:prstGeom>
        </p:spPr>
      </p:pic>
    </p:spTree>
    <p:extLst>
      <p:ext uri="{BB962C8B-B14F-4D97-AF65-F5344CB8AC3E}">
        <p14:creationId xmlns:p14="http://schemas.microsoft.com/office/powerpoint/2010/main" val="27198286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txBox="1">
            <a:spLocks/>
          </p:cNvSpPr>
          <p:nvPr/>
        </p:nvSpPr>
        <p:spPr>
          <a:xfrm>
            <a:off x="1277164" y="5519154"/>
            <a:ext cx="12124044" cy="2118568"/>
          </a:xfrm>
          <a:prstGeom prst="rect">
            <a:avLst/>
          </a:prstGeom>
        </p:spPr>
        <p:txBody>
          <a:bodyPr lIns="109705" tIns="54853" rIns="109705" bIns="54853">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3360" dirty="0">
                <a:solidFill>
                  <a:prstClr val="white">
                    <a:lumMod val="50000"/>
                  </a:prstClr>
                </a:solidFill>
                <a:latin typeface="Rockwell" charset="0"/>
                <a:ea typeface="Rockwell" charset="0"/>
                <a:cs typeface="Rockwell" charset="0"/>
              </a:rPr>
              <a:t>“I tell you that in the same way there will be more rejoicing in heaven over one sinner who repents than over ninety-nine righteous persons who do not need to repent.” </a:t>
            </a:r>
          </a:p>
          <a:p>
            <a:pPr marL="0" indent="0" algn="r">
              <a:buNone/>
            </a:pPr>
            <a:r>
              <a:rPr lang="en-US" sz="3360" dirty="0">
                <a:solidFill>
                  <a:prstClr val="white">
                    <a:lumMod val="50000"/>
                  </a:prstClr>
                </a:solidFill>
                <a:latin typeface="Rockwell" charset="0"/>
                <a:ea typeface="Rockwell" charset="0"/>
                <a:cs typeface="Rockwell" charset="0"/>
              </a:rPr>
              <a:t> </a:t>
            </a:r>
            <a:r>
              <a:rPr lang="en-US" sz="2160" dirty="0">
                <a:solidFill>
                  <a:prstClr val="white">
                    <a:lumMod val="50000"/>
                  </a:prstClr>
                </a:solidFill>
                <a:latin typeface="Rockwell" charset="0"/>
                <a:ea typeface="Rockwell" charset="0"/>
                <a:cs typeface="Rockwell" charset="0"/>
              </a:rPr>
              <a:t>Luke 10:2</a:t>
            </a:r>
          </a:p>
          <a:p>
            <a:pPr marL="0" indent="0">
              <a:buNone/>
            </a:pPr>
            <a:endParaRPr lang="en-US" sz="3360" dirty="0">
              <a:solidFill>
                <a:prstClr val="white">
                  <a:lumMod val="50000"/>
                </a:prstClr>
              </a:solidFill>
              <a:latin typeface="Rockwell" charset="0"/>
              <a:ea typeface="Rockwell" charset="0"/>
              <a:cs typeface="Rockwell" charset="0"/>
            </a:endParaRPr>
          </a:p>
        </p:txBody>
      </p:sp>
      <p:pic>
        <p:nvPicPr>
          <p:cNvPr id="5" name="Picture 4" descr="Screen Shot 2016-02-29 at 10.59.58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7104" y="679925"/>
            <a:ext cx="4986872" cy="4640875"/>
          </a:xfrm>
          <a:prstGeom prst="rect">
            <a:avLst/>
          </a:prstGeom>
        </p:spPr>
      </p:pic>
      <p:sp>
        <p:nvSpPr>
          <p:cNvPr id="6" name="Shape 155"/>
          <p:cNvSpPr txBox="1">
            <a:spLocks/>
          </p:cNvSpPr>
          <p:nvPr/>
        </p:nvSpPr>
        <p:spPr>
          <a:xfrm>
            <a:off x="7069362" y="1719239"/>
            <a:ext cx="4645996" cy="2562246"/>
          </a:xfrm>
          <a:prstGeom prst="rect">
            <a:avLst/>
          </a:prstGeom>
          <a:effectLst>
            <a:outerShdw blurRad="50800" dist="38100" dir="5400000" algn="t" rotWithShape="0">
              <a:prstClr val="black">
                <a:alpha val="40000"/>
              </a:prstClr>
            </a:outerShdw>
          </a:effectLst>
        </p:spPr>
        <p:txBody>
          <a:bodyPr vert="horz" lIns="109705" tIns="54853" rIns="109705" bIns="54853" rtlCol="0" anchor="b">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1097054" lvl="2" algn="ctr" defTabSz="548527">
              <a:lnSpc>
                <a:spcPct val="70000"/>
              </a:lnSpc>
              <a:defRPr sz="8800" cap="none" spc="-528">
                <a:latin typeface="Arial Black"/>
                <a:ea typeface="Arial Black"/>
                <a:cs typeface="Arial Black"/>
                <a:sym typeface="Arial Black"/>
              </a:defRPr>
            </a:pPr>
            <a:r>
              <a:rPr lang="en-US" sz="5760" spc="-12" dirty="0">
                <a:solidFill>
                  <a:srgbClr val="73BD31"/>
                </a:solidFill>
                <a:latin typeface="Gill Sans MT"/>
                <a:ea typeface="Arial Black"/>
                <a:cs typeface="Gill Sans MT"/>
                <a:sym typeface="Arial Black"/>
              </a:rPr>
              <a:t>THE 100</a:t>
            </a:r>
            <a:r>
              <a:rPr lang="en-US" sz="5760" spc="-12" baseline="30000" dirty="0">
                <a:solidFill>
                  <a:srgbClr val="73BD31"/>
                </a:solidFill>
                <a:latin typeface="Gill Sans MT"/>
                <a:ea typeface="Arial Black"/>
                <a:cs typeface="Gill Sans MT"/>
                <a:sym typeface="Arial Black"/>
              </a:rPr>
              <a:t>th</a:t>
            </a:r>
            <a:endParaRPr lang="en-US" sz="5760" spc="-12" dirty="0">
              <a:solidFill>
                <a:srgbClr val="73BD31"/>
              </a:solidFill>
              <a:latin typeface="Gill Sans MT"/>
              <a:ea typeface="Arial Black"/>
              <a:cs typeface="Gill Sans MT"/>
              <a:sym typeface="Arial Black"/>
            </a:endParaRPr>
          </a:p>
          <a:p>
            <a:pPr marL="1097054" lvl="2" algn="ctr" defTabSz="548527">
              <a:lnSpc>
                <a:spcPct val="70000"/>
              </a:lnSpc>
              <a:defRPr sz="8800" cap="none" spc="-528">
                <a:latin typeface="Arial Black"/>
                <a:ea typeface="Arial Black"/>
                <a:cs typeface="Arial Black"/>
                <a:sym typeface="Arial Black"/>
              </a:defRPr>
            </a:pPr>
            <a:endParaRPr lang="en-US" sz="5760" spc="-12" dirty="0">
              <a:solidFill>
                <a:srgbClr val="73BD31"/>
              </a:solidFill>
              <a:latin typeface="Gill Sans MT"/>
              <a:ea typeface="Arial Black"/>
              <a:cs typeface="Gill Sans MT"/>
              <a:sym typeface="Arial Black"/>
            </a:endParaRPr>
          </a:p>
          <a:p>
            <a:pPr marL="1097054" lvl="2" algn="ctr" defTabSz="548527">
              <a:lnSpc>
                <a:spcPct val="70000"/>
              </a:lnSpc>
              <a:defRPr sz="8800" cap="none" spc="-528">
                <a:latin typeface="Arial Black"/>
                <a:ea typeface="Arial Black"/>
                <a:cs typeface="Arial Black"/>
                <a:sym typeface="Arial Black"/>
              </a:defRPr>
            </a:pPr>
            <a:r>
              <a:rPr lang="en-US" sz="5760" spc="-12" dirty="0">
                <a:solidFill>
                  <a:srgbClr val="73BD31"/>
                </a:solidFill>
                <a:latin typeface="Gill Sans MT"/>
                <a:ea typeface="Arial Black"/>
                <a:cs typeface="Gill Sans MT"/>
                <a:sym typeface="Arial Black"/>
              </a:rPr>
              <a:t>SHEEP</a:t>
            </a:r>
          </a:p>
        </p:txBody>
      </p:sp>
    </p:spTree>
    <p:extLst>
      <p:ext uri="{BB962C8B-B14F-4D97-AF65-F5344CB8AC3E}">
        <p14:creationId xmlns:p14="http://schemas.microsoft.com/office/powerpoint/2010/main" val="4903036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iv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15959" y="2128015"/>
            <a:ext cx="8778403" cy="3451754"/>
          </a:xfrm>
          <a:prstGeom prst="rect">
            <a:avLst/>
          </a:prstGeom>
        </p:spPr>
      </p:pic>
      <p:pic>
        <p:nvPicPr>
          <p:cNvPr id="4" name="Picture 3"/>
          <p:cNvPicPr>
            <a:picLocks noChangeAspect="1"/>
          </p:cNvPicPr>
          <p:nvPr/>
        </p:nvPicPr>
        <p:blipFill>
          <a:blip r:embed="rId3"/>
          <a:stretch>
            <a:fillRect/>
          </a:stretch>
        </p:blipFill>
        <p:spPr>
          <a:xfrm>
            <a:off x="11664186" y="6065462"/>
            <a:ext cx="2182217" cy="1070591"/>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1472" y="6378124"/>
            <a:ext cx="1562794" cy="885583"/>
          </a:xfrm>
          <a:prstGeom prst="rect">
            <a:avLst/>
          </a:prstGeom>
        </p:spPr>
      </p:pic>
    </p:spTree>
    <p:extLst>
      <p:ext uri="{BB962C8B-B14F-4D97-AF65-F5344CB8AC3E}">
        <p14:creationId xmlns:p14="http://schemas.microsoft.com/office/powerpoint/2010/main" val="137167515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xmlns:p14="http://schemas.microsoft.com/office/powerpoint/2010/mai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083189" y="822644"/>
            <a:ext cx="10239440" cy="6491836"/>
            <a:chOff x="2502630" y="1219200"/>
            <a:chExt cx="9400558" cy="5959982"/>
          </a:xfrm>
        </p:grpSpPr>
        <p:pic>
          <p:nvPicPr>
            <p:cNvPr id="11" name="Picture Placeholder 5"/>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2510957" y="1219200"/>
              <a:ext cx="4646147" cy="2938078"/>
            </a:xfrm>
            <a:prstGeom prst="rect">
              <a:avLst/>
            </a:prstGeom>
          </p:spPr>
        </p:pic>
        <p:pic>
          <p:nvPicPr>
            <p:cNvPr id="12" name="Picture Placeholder 6"/>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flipH="1">
              <a:off x="2510957" y="4232857"/>
              <a:ext cx="4646147" cy="2938078"/>
            </a:xfrm>
            <a:prstGeom prst="rect">
              <a:avLst/>
            </a:prstGeom>
          </p:spPr>
        </p:pic>
        <p:pic>
          <p:nvPicPr>
            <p:cNvPr id="13" name="Picture Placeholder 7"/>
            <p:cNvPicPr>
              <a:picLocks noChangeAspect="1"/>
            </p:cNvPicPr>
            <p:nvPr/>
          </p:nvPicPr>
          <p:blipFill>
            <a:blip r:embed="rId4">
              <a:extLst>
                <a:ext uri="{28A0092B-C50C-407E-A947-70E740481C1C}">
                  <a14:useLocalDpi xmlns:a14="http://schemas.microsoft.com/office/drawing/2010/main"/>
                </a:ext>
              </a:extLst>
            </a:blip>
            <a:srcRect/>
            <a:stretch>
              <a:fillRect/>
            </a:stretch>
          </p:blipFill>
          <p:spPr>
            <a:xfrm>
              <a:off x="7257041" y="1219200"/>
              <a:ext cx="4646147" cy="2938078"/>
            </a:xfrm>
            <a:prstGeom prst="rect">
              <a:avLst/>
            </a:prstGeom>
          </p:spPr>
        </p:pic>
        <p:pic>
          <p:nvPicPr>
            <p:cNvPr id="14" name="Picture Placeholder 8"/>
            <p:cNvPicPr>
              <a:picLocks noChangeAspect="1"/>
            </p:cNvPicPr>
            <p:nvPr/>
          </p:nvPicPr>
          <p:blipFill>
            <a:blip r:embed="rId5">
              <a:extLst>
                <a:ext uri="{28A0092B-C50C-407E-A947-70E740481C1C}">
                  <a14:useLocalDpi xmlns:a14="http://schemas.microsoft.com/office/drawing/2010/main"/>
                </a:ext>
              </a:extLst>
            </a:blip>
            <a:srcRect/>
            <a:stretch>
              <a:fillRect/>
            </a:stretch>
          </p:blipFill>
          <p:spPr>
            <a:xfrm>
              <a:off x="7257041" y="4241104"/>
              <a:ext cx="4646147" cy="2938078"/>
            </a:xfrm>
            <a:prstGeom prst="rect">
              <a:avLst/>
            </a:prstGeom>
          </p:spPr>
        </p:pic>
        <p:sp>
          <p:nvSpPr>
            <p:cNvPr id="20" name="Rectangle 19"/>
            <p:cNvSpPr/>
            <p:nvPr/>
          </p:nvSpPr>
          <p:spPr>
            <a:xfrm>
              <a:off x="2502630" y="1219200"/>
              <a:ext cx="4662801" cy="2938078"/>
            </a:xfrm>
            <a:prstGeom prst="rect">
              <a:avLst/>
            </a:prstGeom>
            <a:gradFill>
              <a:gsLst>
                <a:gs pos="0">
                  <a:srgbClr val="8FC745">
                    <a:alpha val="55000"/>
                  </a:srgbClr>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21" name="Rectangle 20"/>
            <p:cNvSpPr/>
            <p:nvPr/>
          </p:nvSpPr>
          <p:spPr>
            <a:xfrm>
              <a:off x="7261875" y="1219200"/>
              <a:ext cx="4636478" cy="2938078"/>
            </a:xfrm>
            <a:prstGeom prst="rect">
              <a:avLst/>
            </a:prstGeom>
            <a:gradFill>
              <a:gsLst>
                <a:gs pos="0">
                  <a:srgbClr val="8FC745">
                    <a:alpha val="55000"/>
                  </a:srgbClr>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22" name="Rectangle 21"/>
            <p:cNvSpPr/>
            <p:nvPr/>
          </p:nvSpPr>
          <p:spPr>
            <a:xfrm>
              <a:off x="2515791" y="4232857"/>
              <a:ext cx="4636478" cy="2938078"/>
            </a:xfrm>
            <a:prstGeom prst="rect">
              <a:avLst/>
            </a:prstGeom>
            <a:gradFill>
              <a:gsLst>
                <a:gs pos="0">
                  <a:srgbClr val="8FC745">
                    <a:alpha val="55000"/>
                  </a:srgbClr>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23" name="Rectangle 22"/>
            <p:cNvSpPr/>
            <p:nvPr/>
          </p:nvSpPr>
          <p:spPr>
            <a:xfrm>
              <a:off x="7261875" y="4241104"/>
              <a:ext cx="4636478" cy="2938078"/>
            </a:xfrm>
            <a:prstGeom prst="rect">
              <a:avLst/>
            </a:prstGeom>
            <a:gradFill>
              <a:gsLst>
                <a:gs pos="0">
                  <a:srgbClr val="8FC745">
                    <a:alpha val="55000"/>
                  </a:srgbClr>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grpSp>
      <p:grpSp>
        <p:nvGrpSpPr>
          <p:cNvPr id="25" name="Group 24"/>
          <p:cNvGrpSpPr/>
          <p:nvPr/>
        </p:nvGrpSpPr>
        <p:grpSpPr>
          <a:xfrm>
            <a:off x="4242944" y="2453480"/>
            <a:ext cx="5888309" cy="3236033"/>
            <a:chOff x="2418745" y="2539389"/>
            <a:chExt cx="4159622" cy="2286000"/>
          </a:xfrm>
        </p:grpSpPr>
        <p:sp>
          <p:nvSpPr>
            <p:cNvPr id="7" name="Rectangle 6"/>
            <p:cNvSpPr/>
            <p:nvPr/>
          </p:nvSpPr>
          <p:spPr>
            <a:xfrm>
              <a:off x="2418745" y="2539389"/>
              <a:ext cx="4159622" cy="228600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8" name="TextBox 7"/>
            <p:cNvSpPr txBox="1"/>
            <p:nvPr/>
          </p:nvSpPr>
          <p:spPr>
            <a:xfrm>
              <a:off x="2842140" y="3530659"/>
              <a:ext cx="3277496" cy="234813"/>
            </a:xfrm>
            <a:prstGeom prst="rect">
              <a:avLst/>
            </a:prstGeom>
            <a:noFill/>
          </p:spPr>
          <p:txBody>
            <a:bodyPr wrap="square" lIns="0" tIns="0" rIns="0" bIns="0" rtlCol="0">
              <a:spAutoFit/>
            </a:bodyPr>
            <a:lstStyle/>
            <a:p>
              <a:pPr algn="ctr">
                <a:lnSpc>
                  <a:spcPct val="80000"/>
                </a:lnSpc>
              </a:pPr>
              <a:r>
                <a:rPr lang="en-US" sz="2592" spc="216" dirty="0">
                  <a:solidFill>
                    <a:srgbClr val="8FC745"/>
                  </a:solidFill>
                  <a:latin typeface="Futura Medium" charset="0"/>
                  <a:ea typeface="Futura Medium" charset="0"/>
                  <a:cs typeface="Futura Medium" charset="0"/>
                </a:rPr>
                <a:t>THANK YOU!</a:t>
              </a:r>
              <a:endParaRPr lang="en-US" sz="2592" spc="216" dirty="0">
                <a:solidFill>
                  <a:schemeClr val="tx1">
                    <a:lumMod val="50000"/>
                    <a:lumOff val="50000"/>
                  </a:schemeClr>
                </a:solidFill>
                <a:latin typeface="Futura Medium" charset="0"/>
                <a:ea typeface="Futura Medium" charset="0"/>
                <a:cs typeface="Futura Medium" charset="0"/>
              </a:endParaRPr>
            </a:p>
          </p:txBody>
        </p:sp>
      </p:grpSp>
    </p:spTree>
    <p:extLst>
      <p:ext uri="{BB962C8B-B14F-4D97-AF65-F5344CB8AC3E}">
        <p14:creationId xmlns:p14="http://schemas.microsoft.com/office/powerpoint/2010/main" val="162022356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9755" y="0"/>
            <a:ext cx="14610645" cy="8229600"/>
          </a:xfrm>
          <a:prstGeom prst="rect">
            <a:avLst/>
          </a:prstGeom>
        </p:spPr>
      </p:pic>
      <p:sp>
        <p:nvSpPr>
          <p:cNvPr id="16" name="Rectangle 15"/>
          <p:cNvSpPr/>
          <p:nvPr/>
        </p:nvSpPr>
        <p:spPr>
          <a:xfrm>
            <a:off x="19754" y="1"/>
            <a:ext cx="14610645" cy="8229600"/>
          </a:xfrm>
          <a:prstGeom prst="rect">
            <a:avLst/>
          </a:prstGeom>
          <a:gradFill>
            <a:gsLst>
              <a:gs pos="0">
                <a:srgbClr val="8FC745"/>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15" name="TextBox 14"/>
          <p:cNvSpPr txBox="1"/>
          <p:nvPr/>
        </p:nvSpPr>
        <p:spPr>
          <a:xfrm>
            <a:off x="2377440" y="3588482"/>
            <a:ext cx="9875520" cy="1107996"/>
          </a:xfrm>
          <a:prstGeom prst="rect">
            <a:avLst/>
          </a:prstGeom>
          <a:noFill/>
        </p:spPr>
        <p:txBody>
          <a:bodyPr wrap="square" lIns="0" tIns="0" rIns="0" bIns="0" rtlCol="0">
            <a:spAutoFit/>
          </a:bodyPr>
          <a:lstStyle/>
          <a:p>
            <a:pPr algn="ctr"/>
            <a:r>
              <a:rPr lang="en-US" sz="72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group discussion</a:t>
            </a:r>
          </a:p>
        </p:txBody>
      </p:sp>
      <p:pic>
        <p:nvPicPr>
          <p:cNvPr id="18" name="Picture 1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516913" y="2042898"/>
            <a:ext cx="1596574" cy="1445036"/>
          </a:xfrm>
          <a:prstGeom prst="rect">
            <a:avLst/>
          </a:prstGeom>
        </p:spPr>
      </p:pic>
    </p:spTree>
    <p:extLst>
      <p:ext uri="{BB962C8B-B14F-4D97-AF65-F5344CB8AC3E}">
        <p14:creationId xmlns:p14="http://schemas.microsoft.com/office/powerpoint/2010/main" val="345377749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9755" y="0"/>
            <a:ext cx="14610645" cy="8229600"/>
          </a:xfrm>
          <a:prstGeom prst="rect">
            <a:avLst/>
          </a:prstGeom>
        </p:spPr>
      </p:pic>
      <p:sp>
        <p:nvSpPr>
          <p:cNvPr id="16" name="Rectangle 15"/>
          <p:cNvSpPr/>
          <p:nvPr/>
        </p:nvSpPr>
        <p:spPr>
          <a:xfrm>
            <a:off x="19754" y="1"/>
            <a:ext cx="14610645" cy="8229600"/>
          </a:xfrm>
          <a:prstGeom prst="rect">
            <a:avLst/>
          </a:prstGeom>
          <a:gradFill>
            <a:gsLst>
              <a:gs pos="0">
                <a:srgbClr val="8FC745"/>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15" name="TextBox 14"/>
          <p:cNvSpPr txBox="1"/>
          <p:nvPr/>
        </p:nvSpPr>
        <p:spPr>
          <a:xfrm>
            <a:off x="2377440" y="3588482"/>
            <a:ext cx="9875520" cy="1107996"/>
          </a:xfrm>
          <a:prstGeom prst="rect">
            <a:avLst/>
          </a:prstGeom>
          <a:noFill/>
        </p:spPr>
        <p:txBody>
          <a:bodyPr wrap="square" lIns="0" tIns="0" rIns="0" bIns="0" rtlCol="0">
            <a:spAutoFit/>
          </a:bodyPr>
          <a:lstStyle/>
          <a:p>
            <a:pPr algn="ctr"/>
            <a:r>
              <a:rPr lang="en-US" sz="72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lessons learned</a:t>
            </a:r>
          </a:p>
        </p:txBody>
      </p:sp>
      <p:pic>
        <p:nvPicPr>
          <p:cNvPr id="18" name="Picture 1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516913" y="2042898"/>
            <a:ext cx="1596574" cy="1445036"/>
          </a:xfrm>
          <a:prstGeom prst="rect">
            <a:avLst/>
          </a:prstGeom>
        </p:spPr>
      </p:pic>
    </p:spTree>
    <p:extLst>
      <p:ext uri="{BB962C8B-B14F-4D97-AF65-F5344CB8AC3E}">
        <p14:creationId xmlns:p14="http://schemas.microsoft.com/office/powerpoint/2010/main" val="222225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8534893" cy="535125"/>
          </a:xfrm>
        </p:spPr>
        <p:txBody>
          <a:bodyPr>
            <a:noAutofit/>
          </a:bodyPr>
          <a:lstStyle/>
          <a:p>
            <a:r>
              <a:rPr lang="en-US" sz="4400" dirty="0">
                <a:solidFill>
                  <a:srgbClr val="8FC745"/>
                </a:solidFill>
                <a:latin typeface="Futura Medium" charset="0"/>
                <a:ea typeface="Futura Medium" charset="0"/>
                <a:cs typeface="Futura Medium" charset="0"/>
              </a:rPr>
              <a:t>questions for group discussion</a:t>
            </a:r>
          </a:p>
        </p:txBody>
      </p:sp>
      <p:pic>
        <p:nvPicPr>
          <p:cNvPr id="8" name="Picture 7"/>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19" y="2362984"/>
            <a:ext cx="10771849" cy="3754874"/>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What are some of the lessons you have learned in winning secular, non-Christian friends for Christ?</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What practical steps can we take to implement a relevant and lasting discipleship process in our churches?</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How can we create communities where people can indeed have a real experience with God?</a:t>
            </a:r>
          </a:p>
        </p:txBody>
      </p:sp>
      <p:pic>
        <p:nvPicPr>
          <p:cNvPr id="6" name="Picture 5">
            <a:extLst>
              <a:ext uri="{FF2B5EF4-FFF2-40B4-BE49-F238E27FC236}">
                <a16:creationId xmlns:a16="http://schemas.microsoft.com/office/drawing/2014/main" xmlns="" id="{3937029B-4F6D-CF40-AF38-C2B1914CEC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670198229"/>
      </p:ext>
    </p:extLst>
  </p:cSld>
  <p:clrMapOvr>
    <a:masterClrMapping/>
  </p:clrMapOvr>
  <p:transition spd="slow">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8534893" cy="535125"/>
          </a:xfrm>
        </p:spPr>
        <p:txBody>
          <a:bodyPr>
            <a:noAutofit/>
          </a:bodyPr>
          <a:lstStyle/>
          <a:p>
            <a:r>
              <a:rPr lang="en-US" sz="4400" dirty="0">
                <a:solidFill>
                  <a:srgbClr val="8FC745"/>
                </a:solidFill>
                <a:latin typeface="Futura Medium" charset="0"/>
                <a:ea typeface="Futura Medium" charset="0"/>
                <a:cs typeface="Futura Medium" charset="0"/>
              </a:rPr>
              <a:t>lessons learned</a:t>
            </a:r>
          </a:p>
        </p:txBody>
      </p:sp>
      <p:pic>
        <p:nvPicPr>
          <p:cNvPr id="8" name="Picture 7"/>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19" y="2362984"/>
            <a:ext cx="10771849" cy="1138773"/>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Church planting in an urban mission context</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Importance of children’s ministries</a:t>
            </a:r>
          </a:p>
        </p:txBody>
      </p:sp>
      <p:pic>
        <p:nvPicPr>
          <p:cNvPr id="6" name="Picture 5">
            <a:extLst>
              <a:ext uri="{FF2B5EF4-FFF2-40B4-BE49-F238E27FC236}">
                <a16:creationId xmlns:a16="http://schemas.microsoft.com/office/drawing/2014/main" xmlns="" id="{4D4EBE1F-9563-EB46-9262-BE3851EC89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300580041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7585" y="-3270738"/>
            <a:ext cx="14630400" cy="14630400"/>
          </a:xfrm>
          <a:prstGeom prst="rect">
            <a:avLst/>
          </a:prstGeom>
        </p:spPr>
      </p:pic>
    </p:spTree>
    <p:extLst>
      <p:ext uri="{BB962C8B-B14F-4D97-AF65-F5344CB8AC3E}">
        <p14:creationId xmlns:p14="http://schemas.microsoft.com/office/powerpoint/2010/main" val="23830606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349205"/>
            <a:ext cx="14630400" cy="9761220"/>
          </a:xfrm>
          <a:prstGeom prst="rect">
            <a:avLst/>
          </a:prstGeom>
        </p:spPr>
      </p:pic>
    </p:spTree>
    <p:extLst>
      <p:ext uri="{BB962C8B-B14F-4D97-AF65-F5344CB8AC3E}">
        <p14:creationId xmlns:p14="http://schemas.microsoft.com/office/powerpoint/2010/main" val="17035043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630400" cy="9738361"/>
          </a:xfrm>
          <a:prstGeom prst="rect">
            <a:avLst/>
          </a:prstGeom>
        </p:spPr>
      </p:pic>
    </p:spTree>
    <p:extLst>
      <p:ext uri="{BB962C8B-B14F-4D97-AF65-F5344CB8AC3E}">
        <p14:creationId xmlns:p14="http://schemas.microsoft.com/office/powerpoint/2010/main" val="270516374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1745</TotalTime>
  <Words>1326</Words>
  <Application>Microsoft Office PowerPoint</Application>
  <PresentationFormat>Custom</PresentationFormat>
  <Paragraphs>226</Paragraphs>
  <Slides>50</Slides>
  <Notes>4</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50</vt:i4>
      </vt:variant>
    </vt:vector>
  </HeadingPairs>
  <TitlesOfParts>
    <vt:vector size="63" baseType="lpstr">
      <vt:lpstr>Angsana New</vt:lpstr>
      <vt:lpstr>Arial</vt:lpstr>
      <vt:lpstr>Arial Black</vt:lpstr>
      <vt:lpstr>Calibri</vt:lpstr>
      <vt:lpstr>Calibri Light</vt:lpstr>
      <vt:lpstr>Futura Book</vt:lpstr>
      <vt:lpstr>Futura Medium</vt:lpstr>
      <vt:lpstr>Gill Sans MT</vt:lpstr>
      <vt:lpstr>Rockwell</vt:lpstr>
      <vt:lpstr>Wingdings</vt:lpstr>
      <vt:lpstr>Wingdings 2</vt:lpstr>
      <vt:lpstr>Office Theme</vt:lpstr>
      <vt:lpstr>1_Office Theme</vt:lpstr>
      <vt:lpstr>PowerPoint Presentation</vt:lpstr>
      <vt:lpstr>PowerPoint Presentation</vt:lpstr>
      <vt:lpstr>PowerPoint Presentation</vt:lpstr>
      <vt:lpstr>PowerPoint Presentation</vt:lpstr>
      <vt:lpstr>PowerPoint Presentation</vt:lpstr>
      <vt:lpstr>lessons learned</vt:lpstr>
      <vt:lpstr>PowerPoint Presentation</vt:lpstr>
      <vt:lpstr>PowerPoint Presentation</vt:lpstr>
      <vt:lpstr>PowerPoint Presentation</vt:lpstr>
      <vt:lpstr>lessons learned</vt:lpstr>
      <vt:lpstr>PowerPoint Presentation</vt:lpstr>
      <vt:lpstr>the power of community</vt:lpstr>
      <vt:lpstr>PowerPoint Presentation</vt:lpstr>
      <vt:lpstr>PowerPoint Presentation</vt:lpstr>
      <vt:lpstr>PowerPoint Presentation</vt:lpstr>
      <vt:lpstr>lessons learned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lessons learned</vt:lpstr>
      <vt:lpstr>PowerPoint Presentation</vt:lpstr>
      <vt:lpstr>lessons learned</vt:lpstr>
      <vt:lpstr>PowerPoint Presentation</vt:lpstr>
      <vt:lpstr>PowerPoint Presentation</vt:lpstr>
      <vt:lpstr>PowerPoint Presentation</vt:lpstr>
      <vt:lpstr>PowerPoint Presentation</vt:lpstr>
      <vt:lpstr>PowerPoint Presentation</vt:lpstr>
      <vt:lpstr>questions for group discussion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Victor Kulakov</cp:lastModifiedBy>
  <cp:revision>88</cp:revision>
  <dcterms:created xsi:type="dcterms:W3CDTF">2018-04-05T21:09:55Z</dcterms:created>
  <dcterms:modified xsi:type="dcterms:W3CDTF">2018-04-27T10:47:11Z</dcterms:modified>
</cp:coreProperties>
</file>