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6"/>
  </p:notesMasterIdLst>
  <p:sldIdLst>
    <p:sldId id="403" r:id="rId2"/>
    <p:sldId id="419" r:id="rId3"/>
    <p:sldId id="266" r:id="rId4"/>
    <p:sldId id="268" r:id="rId5"/>
    <p:sldId id="314" r:id="rId6"/>
    <p:sldId id="316" r:id="rId7"/>
    <p:sldId id="315" r:id="rId8"/>
    <p:sldId id="319" r:id="rId9"/>
    <p:sldId id="317" r:id="rId10"/>
    <p:sldId id="318" r:id="rId11"/>
    <p:sldId id="320" r:id="rId12"/>
    <p:sldId id="309" r:id="rId13"/>
    <p:sldId id="328" r:id="rId14"/>
    <p:sldId id="330" r:id="rId15"/>
    <p:sldId id="329" r:id="rId16"/>
    <p:sldId id="332" r:id="rId17"/>
    <p:sldId id="327" r:id="rId18"/>
    <p:sldId id="335" r:id="rId19"/>
    <p:sldId id="336" r:id="rId20"/>
    <p:sldId id="333" r:id="rId21"/>
    <p:sldId id="313" r:id="rId22"/>
    <p:sldId id="323" r:id="rId23"/>
    <p:sldId id="418" r:id="rId24"/>
    <p:sldId id="321" r:id="rId25"/>
    <p:sldId id="310" r:id="rId26"/>
    <p:sldId id="342" r:id="rId27"/>
    <p:sldId id="343" r:id="rId28"/>
    <p:sldId id="311" r:id="rId29"/>
    <p:sldId id="291" r:id="rId30"/>
    <p:sldId id="324" r:id="rId31"/>
    <p:sldId id="312" r:id="rId32"/>
    <p:sldId id="325" r:id="rId33"/>
    <p:sldId id="326" r:id="rId34"/>
    <p:sldId id="417" r:id="rId35"/>
    <p:sldId id="274" r:id="rId36"/>
    <p:sldId id="308" r:id="rId37"/>
    <p:sldId id="331" r:id="rId38"/>
    <p:sldId id="338" r:id="rId39"/>
    <p:sldId id="339" r:id="rId40"/>
    <p:sldId id="340" r:id="rId41"/>
    <p:sldId id="341" r:id="rId42"/>
    <p:sldId id="265" r:id="rId43"/>
    <p:sldId id="415" r:id="rId44"/>
    <p:sldId id="416" r:id="rId45"/>
  </p:sldIdLst>
  <p:sldSz cx="14630400" cy="8229600"/>
  <p:notesSz cx="6858000" cy="9144000"/>
  <p:defaultTextStyle>
    <a:defPPr>
      <a:defRPr lang="en-US"/>
    </a:defPPr>
    <a:lvl1pPr marL="0" algn="l" defTabSz="1117580" rtl="0" eaLnBrk="1" latinLnBrk="0" hangingPunct="1">
      <a:defRPr sz="2200" kern="1200">
        <a:solidFill>
          <a:schemeClr val="tx1"/>
        </a:solidFill>
        <a:latin typeface="+mn-lt"/>
        <a:ea typeface="+mn-ea"/>
        <a:cs typeface="+mn-cs"/>
      </a:defRPr>
    </a:lvl1pPr>
    <a:lvl2pPr marL="558790" algn="l" defTabSz="1117580" rtl="0" eaLnBrk="1" latinLnBrk="0" hangingPunct="1">
      <a:defRPr sz="2200" kern="1200">
        <a:solidFill>
          <a:schemeClr val="tx1"/>
        </a:solidFill>
        <a:latin typeface="+mn-lt"/>
        <a:ea typeface="+mn-ea"/>
        <a:cs typeface="+mn-cs"/>
      </a:defRPr>
    </a:lvl2pPr>
    <a:lvl3pPr marL="1117580" algn="l" defTabSz="1117580" rtl="0" eaLnBrk="1" latinLnBrk="0" hangingPunct="1">
      <a:defRPr sz="2200" kern="1200">
        <a:solidFill>
          <a:schemeClr val="tx1"/>
        </a:solidFill>
        <a:latin typeface="+mn-lt"/>
        <a:ea typeface="+mn-ea"/>
        <a:cs typeface="+mn-cs"/>
      </a:defRPr>
    </a:lvl3pPr>
    <a:lvl4pPr marL="1676370" algn="l" defTabSz="1117580" rtl="0" eaLnBrk="1" latinLnBrk="0" hangingPunct="1">
      <a:defRPr sz="2200" kern="1200">
        <a:solidFill>
          <a:schemeClr val="tx1"/>
        </a:solidFill>
        <a:latin typeface="+mn-lt"/>
        <a:ea typeface="+mn-ea"/>
        <a:cs typeface="+mn-cs"/>
      </a:defRPr>
    </a:lvl4pPr>
    <a:lvl5pPr marL="2235159" algn="l" defTabSz="1117580" rtl="0" eaLnBrk="1" latinLnBrk="0" hangingPunct="1">
      <a:defRPr sz="2200" kern="1200">
        <a:solidFill>
          <a:schemeClr val="tx1"/>
        </a:solidFill>
        <a:latin typeface="+mn-lt"/>
        <a:ea typeface="+mn-ea"/>
        <a:cs typeface="+mn-cs"/>
      </a:defRPr>
    </a:lvl5pPr>
    <a:lvl6pPr marL="2793949" algn="l" defTabSz="1117580" rtl="0" eaLnBrk="1" latinLnBrk="0" hangingPunct="1">
      <a:defRPr sz="2200" kern="1200">
        <a:solidFill>
          <a:schemeClr val="tx1"/>
        </a:solidFill>
        <a:latin typeface="+mn-lt"/>
        <a:ea typeface="+mn-ea"/>
        <a:cs typeface="+mn-cs"/>
      </a:defRPr>
    </a:lvl6pPr>
    <a:lvl7pPr marL="3352739" algn="l" defTabSz="1117580" rtl="0" eaLnBrk="1" latinLnBrk="0" hangingPunct="1">
      <a:defRPr sz="2200" kern="1200">
        <a:solidFill>
          <a:schemeClr val="tx1"/>
        </a:solidFill>
        <a:latin typeface="+mn-lt"/>
        <a:ea typeface="+mn-ea"/>
        <a:cs typeface="+mn-cs"/>
      </a:defRPr>
    </a:lvl7pPr>
    <a:lvl8pPr marL="3911529" algn="l" defTabSz="1117580" rtl="0" eaLnBrk="1" latinLnBrk="0" hangingPunct="1">
      <a:defRPr sz="2200" kern="1200">
        <a:solidFill>
          <a:schemeClr val="tx1"/>
        </a:solidFill>
        <a:latin typeface="+mn-lt"/>
        <a:ea typeface="+mn-ea"/>
        <a:cs typeface="+mn-cs"/>
      </a:defRPr>
    </a:lvl8pPr>
    <a:lvl9pPr marL="4470319" algn="l" defTabSz="11175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C7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380" autoAdjust="0"/>
    <p:restoredTop sz="87000" autoAdjust="0"/>
  </p:normalViewPr>
  <p:slideViewPr>
    <p:cSldViewPr snapToGrid="0" snapToObjects="1">
      <p:cViewPr varScale="1">
        <p:scale>
          <a:sx n="65" d="100"/>
          <a:sy n="65" d="100"/>
        </p:scale>
        <p:origin x="48" y="132"/>
      </p:cViewPr>
      <p:guideLst>
        <p:guide orient="horz" pos="2592"/>
        <p:guide pos="4608"/>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A05C0-CB35-5A4C-B8BA-48B8C091EF95}" type="datetimeFigureOut">
              <a:rPr lang="en-US" smtClean="0"/>
              <a:t>4/27/2018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7EEB02-FF54-7049-9266-246886FA51A4}" type="slidenum">
              <a:rPr lang="en-US" smtClean="0"/>
              <a:t>‹#›</a:t>
            </a:fld>
            <a:endParaRPr lang="en-US"/>
          </a:p>
        </p:txBody>
      </p:sp>
    </p:spTree>
    <p:extLst>
      <p:ext uri="{BB962C8B-B14F-4D97-AF65-F5344CB8AC3E}">
        <p14:creationId xmlns:p14="http://schemas.microsoft.com/office/powerpoint/2010/main" val="2086535664"/>
      </p:ext>
    </p:extLst>
  </p:cSld>
  <p:clrMap bg1="lt1" tx1="dk1" bg2="lt2" tx2="dk2" accent1="accent1" accent2="accent2" accent3="accent3" accent4="accent4" accent5="accent5" accent6="accent6" hlink="hlink" folHlink="folHlink"/>
  <p:notesStyle>
    <a:lvl1pPr marL="0" algn="l" defTabSz="1117580" rtl="0" eaLnBrk="1" latinLnBrk="0" hangingPunct="1">
      <a:defRPr sz="1467" kern="1200">
        <a:solidFill>
          <a:schemeClr val="tx1"/>
        </a:solidFill>
        <a:latin typeface="+mn-lt"/>
        <a:ea typeface="+mn-ea"/>
        <a:cs typeface="+mn-cs"/>
      </a:defRPr>
    </a:lvl1pPr>
    <a:lvl2pPr marL="558790" algn="l" defTabSz="1117580" rtl="0" eaLnBrk="1" latinLnBrk="0" hangingPunct="1">
      <a:defRPr sz="1467" kern="1200">
        <a:solidFill>
          <a:schemeClr val="tx1"/>
        </a:solidFill>
        <a:latin typeface="+mn-lt"/>
        <a:ea typeface="+mn-ea"/>
        <a:cs typeface="+mn-cs"/>
      </a:defRPr>
    </a:lvl2pPr>
    <a:lvl3pPr marL="1117580" algn="l" defTabSz="1117580" rtl="0" eaLnBrk="1" latinLnBrk="0" hangingPunct="1">
      <a:defRPr sz="1467" kern="1200">
        <a:solidFill>
          <a:schemeClr val="tx1"/>
        </a:solidFill>
        <a:latin typeface="+mn-lt"/>
        <a:ea typeface="+mn-ea"/>
        <a:cs typeface="+mn-cs"/>
      </a:defRPr>
    </a:lvl3pPr>
    <a:lvl4pPr marL="1676370" algn="l" defTabSz="1117580" rtl="0" eaLnBrk="1" latinLnBrk="0" hangingPunct="1">
      <a:defRPr sz="1467" kern="1200">
        <a:solidFill>
          <a:schemeClr val="tx1"/>
        </a:solidFill>
        <a:latin typeface="+mn-lt"/>
        <a:ea typeface="+mn-ea"/>
        <a:cs typeface="+mn-cs"/>
      </a:defRPr>
    </a:lvl4pPr>
    <a:lvl5pPr marL="2235159" algn="l" defTabSz="1117580" rtl="0" eaLnBrk="1" latinLnBrk="0" hangingPunct="1">
      <a:defRPr sz="1467" kern="1200">
        <a:solidFill>
          <a:schemeClr val="tx1"/>
        </a:solidFill>
        <a:latin typeface="+mn-lt"/>
        <a:ea typeface="+mn-ea"/>
        <a:cs typeface="+mn-cs"/>
      </a:defRPr>
    </a:lvl5pPr>
    <a:lvl6pPr marL="2793949" algn="l" defTabSz="1117580" rtl="0" eaLnBrk="1" latinLnBrk="0" hangingPunct="1">
      <a:defRPr sz="1467" kern="1200">
        <a:solidFill>
          <a:schemeClr val="tx1"/>
        </a:solidFill>
        <a:latin typeface="+mn-lt"/>
        <a:ea typeface="+mn-ea"/>
        <a:cs typeface="+mn-cs"/>
      </a:defRPr>
    </a:lvl6pPr>
    <a:lvl7pPr marL="3352739" algn="l" defTabSz="1117580" rtl="0" eaLnBrk="1" latinLnBrk="0" hangingPunct="1">
      <a:defRPr sz="1467" kern="1200">
        <a:solidFill>
          <a:schemeClr val="tx1"/>
        </a:solidFill>
        <a:latin typeface="+mn-lt"/>
        <a:ea typeface="+mn-ea"/>
        <a:cs typeface="+mn-cs"/>
      </a:defRPr>
    </a:lvl7pPr>
    <a:lvl8pPr marL="3911529" algn="l" defTabSz="1117580" rtl="0" eaLnBrk="1" latinLnBrk="0" hangingPunct="1">
      <a:defRPr sz="1467" kern="1200">
        <a:solidFill>
          <a:schemeClr val="tx1"/>
        </a:solidFill>
        <a:latin typeface="+mn-lt"/>
        <a:ea typeface="+mn-ea"/>
        <a:cs typeface="+mn-cs"/>
      </a:defRPr>
    </a:lvl8pPr>
    <a:lvl9pPr marL="4470319" algn="l" defTabSz="1117580" rtl="0" eaLnBrk="1" latinLnBrk="0" hangingPunct="1">
      <a:defRPr sz="146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usmagazine.com/celebrity-news/news/this-applebees-waiter-received-a-500-tip-find-out-why-w435663"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a:t>
            </a:fld>
            <a:endParaRPr lang="en-US"/>
          </a:p>
        </p:txBody>
      </p:sp>
    </p:spTree>
    <p:extLst>
      <p:ext uri="{BB962C8B-B14F-4D97-AF65-F5344CB8AC3E}">
        <p14:creationId xmlns:p14="http://schemas.microsoft.com/office/powerpoint/2010/main" val="3512188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Pride and defiance about overcoming prejudice</a:t>
            </a:r>
            <a:r>
              <a:rPr lang="en-US" baseline="0" dirty="0"/>
              <a:t> and ignorance</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19</a:t>
            </a:fld>
            <a:endParaRPr lang="en-US"/>
          </a:p>
        </p:txBody>
      </p:sp>
    </p:spTree>
    <p:extLst>
      <p:ext uri="{BB962C8B-B14F-4D97-AF65-F5344CB8AC3E}">
        <p14:creationId xmlns:p14="http://schemas.microsoft.com/office/powerpoint/2010/main" val="3388672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21</a:t>
            </a:fld>
            <a:endParaRPr lang="en-US"/>
          </a:p>
        </p:txBody>
      </p:sp>
    </p:spTree>
    <p:extLst>
      <p:ext uri="{BB962C8B-B14F-4D97-AF65-F5344CB8AC3E}">
        <p14:creationId xmlns:p14="http://schemas.microsoft.com/office/powerpoint/2010/main" val="1956074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Stanford students</a:t>
            </a:r>
            <a:r>
              <a:rPr lang="en-US" baseline="0" dirty="0"/>
              <a:t> had a minute to present a persuasive argument. Average - 2.5 statistics in their presentations.1 in 10 told a story</a:t>
            </a:r>
          </a:p>
          <a:p>
            <a:r>
              <a:rPr lang="en-US" baseline="0" dirty="0"/>
              <a:t>After 10 minutes </a:t>
            </a:r>
            <a:r>
              <a:rPr lang="mr-IN" baseline="0" dirty="0"/>
              <a:t>… 5% remembered any statistic; 60% remembered the stories.</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22</a:t>
            </a:fld>
            <a:endParaRPr lang="en-US"/>
          </a:p>
        </p:txBody>
      </p:sp>
    </p:spTree>
    <p:extLst>
      <p:ext uri="{BB962C8B-B14F-4D97-AF65-F5344CB8AC3E}">
        <p14:creationId xmlns:p14="http://schemas.microsoft.com/office/powerpoint/2010/main" val="104577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Stanford students</a:t>
            </a:r>
            <a:r>
              <a:rPr lang="en-US" baseline="0" dirty="0"/>
              <a:t> had a minute to present a persuasive argument. Average - 2.5 statistics in their presentations.1 in 10 told a story</a:t>
            </a:r>
          </a:p>
          <a:p>
            <a:r>
              <a:rPr lang="en-US" baseline="0" dirty="0"/>
              <a:t>After 10 minutes </a:t>
            </a:r>
            <a:r>
              <a:rPr lang="mr-IN" baseline="0" dirty="0"/>
              <a:t>… 5% remembered any statistic; 60% remembered the stories.</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23</a:t>
            </a:fld>
            <a:endParaRPr lang="en-US"/>
          </a:p>
        </p:txBody>
      </p:sp>
    </p:spTree>
    <p:extLst>
      <p:ext uri="{BB962C8B-B14F-4D97-AF65-F5344CB8AC3E}">
        <p14:creationId xmlns:p14="http://schemas.microsoft.com/office/powerpoint/2010/main" val="320040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Article published in the Harvard</a:t>
            </a:r>
            <a:r>
              <a:rPr lang="en-US" baseline="0" dirty="0"/>
              <a:t> Business Review by </a:t>
            </a:r>
            <a:r>
              <a:rPr lang="en-US" dirty="0"/>
              <a:t>Dr. Paul</a:t>
            </a:r>
            <a:r>
              <a:rPr lang="en-US" baseline="0" dirty="0"/>
              <a:t> Zak: “Why Your Brain Loves Good Storytelling” </a:t>
            </a:r>
          </a:p>
          <a:p>
            <a:r>
              <a:rPr lang="en-US" baseline="0" dirty="0"/>
              <a:t>Movie theater: heart rate increases, palms sweat </a:t>
            </a:r>
            <a:r>
              <a:rPr lang="mr-IN" baseline="0" dirty="0"/>
              <a:t>–</a:t>
            </a:r>
            <a:r>
              <a:rPr lang="en-US" baseline="0" dirty="0"/>
              <a:t> measuring the brain activity of some viewers</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24</a:t>
            </a:fld>
            <a:endParaRPr lang="en-US"/>
          </a:p>
        </p:txBody>
      </p:sp>
    </p:spTree>
    <p:extLst>
      <p:ext uri="{BB962C8B-B14F-4D97-AF65-F5344CB8AC3E}">
        <p14:creationId xmlns:p14="http://schemas.microsoft.com/office/powerpoint/2010/main" val="1956074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26</a:t>
            </a:fld>
            <a:endParaRPr lang="en-US"/>
          </a:p>
        </p:txBody>
      </p:sp>
    </p:spTree>
    <p:extLst>
      <p:ext uri="{BB962C8B-B14F-4D97-AF65-F5344CB8AC3E}">
        <p14:creationId xmlns:p14="http://schemas.microsoft.com/office/powerpoint/2010/main" val="4172874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67" b="0" i="0" kern="1200" dirty="0">
                <a:solidFill>
                  <a:schemeClr val="tx1"/>
                </a:solidFill>
                <a:effectLst/>
                <a:latin typeface="+mn-lt"/>
                <a:ea typeface="+mn-ea"/>
                <a:cs typeface="+mn-cs"/>
              </a:rPr>
              <a:t>Kasey Simmons, a waiter at an Applebee’s in Little Elm, Texas, was waiting in the checkout line at Kroger supermarket when he noticed the woman ahead of him had been crying. He decided to pay for the stranger’s $17 worth of groceries and gave her his contact info, along with an offer to come by his workplace for a coffee or dessert on the house to talk.</a:t>
            </a:r>
          </a:p>
          <a:p>
            <a:r>
              <a:rPr lang="en-US" sz="1467" b="0" i="0" kern="1200" dirty="0">
                <a:solidFill>
                  <a:schemeClr val="tx1"/>
                </a:solidFill>
                <a:effectLst/>
                <a:latin typeface="+mn-lt"/>
                <a:ea typeface="+mn-ea"/>
                <a:cs typeface="+mn-cs"/>
              </a:rPr>
              <a:t>The next day, </a:t>
            </a:r>
            <a:r>
              <a:rPr lang="en-US" sz="1467" b="0" i="0" u="none" strike="noStrike" kern="1200" dirty="0">
                <a:solidFill>
                  <a:schemeClr val="tx1"/>
                </a:solidFill>
                <a:effectLst/>
                <a:latin typeface="+mn-lt"/>
                <a:ea typeface="+mn-ea"/>
                <a:cs typeface="+mn-cs"/>
                <a:hlinkClick r:id="rId3"/>
              </a:rPr>
              <a:t>Simmons received a $500 tip</a:t>
            </a:r>
            <a:r>
              <a:rPr lang="en-US" sz="1467" b="0" i="0" kern="1200" dirty="0">
                <a:solidFill>
                  <a:schemeClr val="tx1"/>
                </a:solidFill>
                <a:effectLst/>
                <a:latin typeface="+mn-lt"/>
                <a:ea typeface="+mn-ea"/>
                <a:cs typeface="+mn-cs"/>
              </a:rPr>
              <a:t> on a 37-cent bill for a flavored water. A note on a napkin read,</a:t>
            </a:r>
          </a:p>
          <a:p>
            <a:r>
              <a:rPr lang="en-US" sz="1467" b="0" i="0" kern="1200" dirty="0">
                <a:solidFill>
                  <a:schemeClr val="tx1"/>
                </a:solidFill>
                <a:effectLst/>
                <a:latin typeface="+mn-lt"/>
                <a:ea typeface="+mn-ea"/>
                <a:cs typeface="+mn-cs"/>
              </a:rPr>
              <a:t>“On behalf of the Sullivan family, I want to thank you for being the person you are. On one of the most depressing days of the year (the death of my father, 3 year anniversary) you made my mother’s day wonderful. She has been smiling since you did what you did.”</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29</a:t>
            </a:fld>
            <a:endParaRPr lang="en-US"/>
          </a:p>
        </p:txBody>
      </p:sp>
    </p:spTree>
    <p:extLst>
      <p:ext uri="{BB962C8B-B14F-4D97-AF65-F5344CB8AC3E}">
        <p14:creationId xmlns:p14="http://schemas.microsoft.com/office/powerpoint/2010/main" val="411471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117580" rtl="0" eaLnBrk="1" fontAlgn="auto" latinLnBrk="0" hangingPunct="1">
              <a:lnSpc>
                <a:spcPct val="100000"/>
              </a:lnSpc>
              <a:spcBef>
                <a:spcPts val="0"/>
              </a:spcBef>
              <a:spcAft>
                <a:spcPts val="0"/>
              </a:spcAft>
              <a:buClrTx/>
              <a:buSzTx/>
              <a:buFontTx/>
              <a:buNone/>
              <a:tabLst/>
              <a:defRPr/>
            </a:pPr>
            <a:r>
              <a:rPr lang="en-US" sz="1467" kern="1200" dirty="0">
                <a:solidFill>
                  <a:schemeClr val="tx1"/>
                </a:solidFill>
                <a:effectLst/>
                <a:latin typeface="+mn-lt"/>
                <a:ea typeface="+mn-ea"/>
                <a:cs typeface="+mn-cs"/>
              </a:rPr>
              <a:t>From ancient times, we humans have</a:t>
            </a:r>
            <a:r>
              <a:rPr lang="en-US" sz="1467" kern="1200" baseline="0" dirty="0">
                <a:solidFill>
                  <a:schemeClr val="tx1"/>
                </a:solidFill>
                <a:effectLst/>
                <a:latin typeface="+mn-lt"/>
                <a:ea typeface="+mn-ea"/>
                <a:cs typeface="+mn-cs"/>
              </a:rPr>
              <a:t> been</a:t>
            </a:r>
            <a:r>
              <a:rPr lang="en-US" sz="1467" kern="1200" dirty="0">
                <a:solidFill>
                  <a:schemeClr val="tx1"/>
                </a:solidFill>
                <a:effectLst/>
                <a:latin typeface="+mn-lt"/>
                <a:ea typeface="+mn-ea"/>
                <a:cs typeface="+mn-cs"/>
              </a:rPr>
              <a:t> myth weavers, storytellers, poets, novelists, and bloggers.</a:t>
            </a:r>
            <a:r>
              <a:rPr lang="en-US" sz="1467" kern="1200" baseline="0" dirty="0">
                <a:solidFill>
                  <a:schemeClr val="tx1"/>
                </a:solidFill>
                <a:effectLst/>
                <a:latin typeface="+mn-lt"/>
                <a:ea typeface="+mn-ea"/>
                <a:cs typeface="+mn-cs"/>
              </a:rPr>
              <a:t> </a:t>
            </a:r>
            <a:endParaRPr lang="en-US" sz="1467"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4</a:t>
            </a:fld>
            <a:endParaRPr lang="en-US"/>
          </a:p>
        </p:txBody>
      </p:sp>
    </p:spTree>
    <p:extLst>
      <p:ext uri="{BB962C8B-B14F-4D97-AF65-F5344CB8AC3E}">
        <p14:creationId xmlns:p14="http://schemas.microsoft.com/office/powerpoint/2010/main" val="2267832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9</a:t>
            </a:fld>
            <a:endParaRPr lang="en-US"/>
          </a:p>
        </p:txBody>
      </p:sp>
    </p:spTree>
    <p:extLst>
      <p:ext uri="{BB962C8B-B14F-4D97-AF65-F5344CB8AC3E}">
        <p14:creationId xmlns:p14="http://schemas.microsoft.com/office/powerpoint/2010/main" val="1995157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67" kern="1200" dirty="0">
                <a:solidFill>
                  <a:schemeClr val="tx1"/>
                </a:solidFill>
                <a:effectLst/>
                <a:latin typeface="+mn-lt"/>
                <a:ea typeface="+mn-ea"/>
                <a:cs typeface="+mn-cs"/>
              </a:rPr>
              <a:t>THE</a:t>
            </a:r>
            <a:r>
              <a:rPr lang="en-US" sz="1467" kern="1200" baseline="0" dirty="0">
                <a:solidFill>
                  <a:schemeClr val="tx1"/>
                </a:solidFill>
                <a:effectLst/>
                <a:latin typeface="+mn-lt"/>
                <a:ea typeface="+mn-ea"/>
                <a:cs typeface="+mn-cs"/>
              </a:rPr>
              <a:t> FLOOD TABLET: </a:t>
            </a:r>
            <a:r>
              <a:rPr lang="en-US" sz="1467" kern="1200" dirty="0">
                <a:solidFill>
                  <a:schemeClr val="tx1"/>
                </a:solidFill>
                <a:effectLst/>
                <a:latin typeface="+mn-lt"/>
                <a:ea typeface="+mn-ea"/>
                <a:cs typeface="+mn-cs"/>
              </a:rPr>
              <a:t>“The Epic of Gilgamesh” is an epic poem from ancient Mesopotamia and among the earliest known literary writings in the world. It originated as a series of Sumerian legends and poems in cuneiform script dating back to the early 3rd or late 2nd millennium BCE, which were later gathered into a longer </a:t>
            </a:r>
            <a:r>
              <a:rPr lang="en-US" sz="1467" kern="1200" dirty="0" err="1">
                <a:solidFill>
                  <a:schemeClr val="tx1"/>
                </a:solidFill>
                <a:effectLst/>
                <a:latin typeface="+mn-lt"/>
                <a:ea typeface="+mn-ea"/>
                <a:cs typeface="+mn-cs"/>
              </a:rPr>
              <a:t>Akkadian</a:t>
            </a:r>
            <a:r>
              <a:rPr lang="en-US" sz="1467" kern="1200" dirty="0">
                <a:solidFill>
                  <a:schemeClr val="tx1"/>
                </a:solidFill>
                <a:effectLst/>
                <a:latin typeface="+mn-lt"/>
                <a:ea typeface="+mn-ea"/>
                <a:cs typeface="+mn-cs"/>
              </a:rPr>
              <a:t> poem (the most complete version existing today, preserved on 12 clay tablets, dates from the 12th to 10th Century BCE)</a:t>
            </a:r>
          </a:p>
        </p:txBody>
      </p:sp>
      <p:sp>
        <p:nvSpPr>
          <p:cNvPr id="4" name="Slide Number Placeholder 3"/>
          <p:cNvSpPr>
            <a:spLocks noGrp="1"/>
          </p:cNvSpPr>
          <p:nvPr>
            <p:ph type="sldNum" sz="quarter" idx="10"/>
          </p:nvPr>
        </p:nvSpPr>
        <p:spPr/>
        <p:txBody>
          <a:bodyPr/>
          <a:lstStyle/>
          <a:p>
            <a:fld id="{457EEB02-FF54-7049-9266-246886FA51A4}" type="slidenum">
              <a:rPr lang="en-US" smtClean="0"/>
              <a:t>10</a:t>
            </a:fld>
            <a:endParaRPr lang="en-US"/>
          </a:p>
        </p:txBody>
      </p:sp>
    </p:spTree>
    <p:extLst>
      <p:ext uri="{BB962C8B-B14F-4D97-AF65-F5344CB8AC3E}">
        <p14:creationId xmlns:p14="http://schemas.microsoft.com/office/powerpoint/2010/main" val="3674943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67" kern="1200" dirty="0">
                <a:solidFill>
                  <a:schemeClr val="tx1"/>
                </a:solidFill>
                <a:effectLst/>
                <a:latin typeface="+mn-lt"/>
                <a:ea typeface="+mn-ea"/>
                <a:cs typeface="+mn-cs"/>
              </a:rPr>
              <a:t>Gilgamesh, the mythological hero-king of </a:t>
            </a:r>
            <a:r>
              <a:rPr lang="en-US" sz="1467" kern="1200" dirty="0" err="1">
                <a:solidFill>
                  <a:schemeClr val="tx1"/>
                </a:solidFill>
                <a:effectLst/>
                <a:latin typeface="+mn-lt"/>
                <a:ea typeface="+mn-ea"/>
                <a:cs typeface="+mn-cs"/>
              </a:rPr>
              <a:t>Uruk</a:t>
            </a:r>
            <a:r>
              <a:rPr lang="en-US" sz="1467" kern="1200" dirty="0">
                <a:solidFill>
                  <a:schemeClr val="tx1"/>
                </a:solidFill>
                <a:effectLst/>
                <a:latin typeface="+mn-lt"/>
                <a:ea typeface="+mn-ea"/>
                <a:cs typeface="+mn-cs"/>
              </a:rPr>
              <a:t>, and his half-wild friend, </a:t>
            </a:r>
            <a:r>
              <a:rPr lang="en-US" sz="1467" kern="1200" dirty="0" err="1">
                <a:solidFill>
                  <a:schemeClr val="tx1"/>
                </a:solidFill>
                <a:effectLst/>
                <a:latin typeface="+mn-lt"/>
                <a:ea typeface="+mn-ea"/>
                <a:cs typeface="+mn-cs"/>
              </a:rPr>
              <a:t>Enkidu</a:t>
            </a:r>
            <a:r>
              <a:rPr lang="en-US" sz="1467" kern="1200" dirty="0">
                <a:solidFill>
                  <a:schemeClr val="tx1"/>
                </a:solidFill>
                <a:effectLst/>
                <a:latin typeface="+mn-lt"/>
                <a:ea typeface="+mn-ea"/>
                <a:cs typeface="+mn-cs"/>
              </a:rPr>
              <a:t>, as they undertake a series of dangerous quests and adventures, and then Gilgamesh’s search for the secret of immortality after the death of his friend. It also includes the story of a great flood very similar to the story of Noah </a:t>
            </a:r>
          </a:p>
          <a:p>
            <a:endParaRPr lang="en-US" sz="1467" kern="1200" dirty="0">
              <a:solidFill>
                <a:schemeClr val="tx1"/>
              </a:solidFill>
              <a:effectLst/>
              <a:latin typeface="+mn-lt"/>
              <a:ea typeface="+mn-ea"/>
              <a:cs typeface="+mn-cs"/>
            </a:endParaRPr>
          </a:p>
          <a:p>
            <a:r>
              <a:rPr lang="en-US" sz="1467" kern="1200" dirty="0">
                <a:solidFill>
                  <a:schemeClr val="tx1"/>
                </a:solidFill>
                <a:effectLst/>
                <a:latin typeface="+mn-lt"/>
                <a:ea typeface="+mn-ea"/>
                <a:cs typeface="+mn-cs"/>
              </a:rPr>
              <a:t>Clear</a:t>
            </a:r>
            <a:r>
              <a:rPr lang="en-US" sz="1467" kern="1200" baseline="0" dirty="0">
                <a:solidFill>
                  <a:schemeClr val="tx1"/>
                </a:solidFill>
                <a:effectLst/>
                <a:latin typeface="+mn-lt"/>
                <a:ea typeface="+mn-ea"/>
                <a:cs typeface="+mn-cs"/>
              </a:rPr>
              <a:t> example that ancient civilizations used narratives to record the accounts of their origins and the affairs with their gods.</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11</a:t>
            </a:fld>
            <a:endParaRPr lang="en-US"/>
          </a:p>
        </p:txBody>
      </p:sp>
    </p:spTree>
    <p:extLst>
      <p:ext uri="{BB962C8B-B14F-4D97-AF65-F5344CB8AC3E}">
        <p14:creationId xmlns:p14="http://schemas.microsoft.com/office/powerpoint/2010/main" val="3674943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Secularization of historical narratives</a:t>
            </a:r>
            <a:r>
              <a:rPr lang="en-US" dirty="0"/>
              <a:t>: </a:t>
            </a:r>
            <a:r>
              <a:rPr lang="en-US" sz="1467" kern="1200" dirty="0">
                <a:solidFill>
                  <a:schemeClr val="tx1"/>
                </a:solidFill>
                <a:effectLst/>
                <a:latin typeface="+mn-lt"/>
                <a:ea typeface="+mn-ea"/>
                <a:cs typeface="+mn-cs"/>
              </a:rPr>
              <a:t>Who needs story or myth to make sense of the world when we have the hard sciences?  </a:t>
            </a:r>
            <a:r>
              <a:rPr lang="en-US" sz="1467" i="1" kern="1200" dirty="0">
                <a:solidFill>
                  <a:schemeClr val="tx1"/>
                </a:solidFill>
                <a:effectLst/>
                <a:latin typeface="+mn-lt"/>
                <a:ea typeface="+mn-ea"/>
                <a:cs typeface="+mn-cs"/>
              </a:rPr>
              <a:t>Story</a:t>
            </a:r>
            <a:r>
              <a:rPr lang="en-US" sz="1467" kern="1200" dirty="0">
                <a:solidFill>
                  <a:schemeClr val="tx1"/>
                </a:solidFill>
                <a:effectLst/>
                <a:latin typeface="+mn-lt"/>
                <a:ea typeface="+mn-ea"/>
                <a:cs typeface="+mn-cs"/>
              </a:rPr>
              <a:t> and </a:t>
            </a:r>
            <a:r>
              <a:rPr lang="en-US" sz="1467" i="1" kern="1200" dirty="0">
                <a:solidFill>
                  <a:schemeClr val="tx1"/>
                </a:solidFill>
                <a:effectLst/>
                <a:latin typeface="+mn-lt"/>
                <a:ea typeface="+mn-ea"/>
                <a:cs typeface="+mn-cs"/>
              </a:rPr>
              <a:t>myth</a:t>
            </a:r>
            <a:r>
              <a:rPr lang="en-US" sz="1467" kern="1200" dirty="0">
                <a:solidFill>
                  <a:schemeClr val="tx1"/>
                </a:solidFill>
                <a:effectLst/>
                <a:latin typeface="+mn-lt"/>
                <a:ea typeface="+mn-ea"/>
                <a:cs typeface="+mn-cs"/>
              </a:rPr>
              <a:t> became nearly pejorative terms to describe tales that may have been helpful to premodern, technological unsophisticated audiences, but not to modern people.</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12</a:t>
            </a:fld>
            <a:endParaRPr lang="en-US"/>
          </a:p>
        </p:txBody>
      </p:sp>
    </p:spTree>
    <p:extLst>
      <p:ext uri="{BB962C8B-B14F-4D97-AF65-F5344CB8AC3E}">
        <p14:creationId xmlns:p14="http://schemas.microsoft.com/office/powerpoint/2010/main" val="1897648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13</a:t>
            </a:fld>
            <a:endParaRPr lang="en-US"/>
          </a:p>
        </p:txBody>
      </p:sp>
    </p:spTree>
    <p:extLst>
      <p:ext uri="{BB962C8B-B14F-4D97-AF65-F5344CB8AC3E}">
        <p14:creationId xmlns:p14="http://schemas.microsoft.com/office/powerpoint/2010/main" val="1897648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15</a:t>
            </a:fld>
            <a:endParaRPr lang="en-US"/>
          </a:p>
        </p:txBody>
      </p:sp>
    </p:spTree>
    <p:extLst>
      <p:ext uri="{BB962C8B-B14F-4D97-AF65-F5344CB8AC3E}">
        <p14:creationId xmlns:p14="http://schemas.microsoft.com/office/powerpoint/2010/main" val="1897648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a:t>
            </a:r>
            <a:r>
              <a:rPr lang="en-US" baseline="0" dirty="0"/>
              <a:t> of P.T. Barnum (creator of the show business) </a:t>
            </a:r>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18</a:t>
            </a:fld>
            <a:endParaRPr lang="en-US"/>
          </a:p>
        </p:txBody>
      </p:sp>
    </p:spTree>
    <p:extLst>
      <p:ext uri="{BB962C8B-B14F-4D97-AF65-F5344CB8AC3E}">
        <p14:creationId xmlns:p14="http://schemas.microsoft.com/office/powerpoint/2010/main" val="1792676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1979922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6070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573962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95910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58391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85043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75297F-4DB3-2946-B59E-8B2260E45887}" type="datetimeFigureOut">
              <a:rPr lang="en-US" smtClean="0"/>
              <a:t>4/27/2018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84910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75297F-4DB3-2946-B59E-8B2260E45887}" type="datetimeFigureOut">
              <a:rPr lang="en-US" smtClean="0"/>
              <a:t>4/27/2018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78156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297F-4DB3-2946-B59E-8B2260E45887}" type="datetimeFigureOut">
              <a:rPr lang="en-US" smtClean="0"/>
              <a:t>4/27/2018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81160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98912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3652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7075297F-4DB3-2946-B59E-8B2260E45887}" type="datetimeFigureOut">
              <a:rPr lang="en-US" smtClean="0"/>
              <a:t>4/27/2018</a:t>
            </a:fld>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3EEAAC7-9949-4D44-9B7F-7AECD8DE49A6}"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9493446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
            <a:ext cx="14640001" cy="8229601"/>
          </a:xfrm>
          <a:prstGeom prst="rect">
            <a:avLst/>
          </a:prstGeom>
        </p:spPr>
      </p:pic>
      <p:sp>
        <p:nvSpPr>
          <p:cNvPr id="11" name="Rectangle 10"/>
          <p:cNvSpPr/>
          <p:nvPr/>
        </p:nvSpPr>
        <p:spPr>
          <a:xfrm>
            <a:off x="0" y="0"/>
            <a:ext cx="14630400" cy="8229600"/>
          </a:xfrm>
          <a:prstGeom prst="rect">
            <a:avLst/>
          </a:prstGeom>
          <a:gradFill>
            <a:gsLst>
              <a:gs pos="0">
                <a:srgbClr val="8FC745">
                  <a:alpha val="84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6" name="TextBox 5"/>
          <p:cNvSpPr txBox="1"/>
          <p:nvPr/>
        </p:nvSpPr>
        <p:spPr>
          <a:xfrm>
            <a:off x="930768" y="1615589"/>
            <a:ext cx="12160764" cy="5010667"/>
          </a:xfrm>
          <a:prstGeom prst="rect">
            <a:avLst/>
          </a:prstGeom>
          <a:noFill/>
        </p:spPr>
        <p:txBody>
          <a:bodyPr wrap="square" lIns="0" tIns="0" rIns="0" bIns="0" rtlCol="0">
            <a:spAutoFit/>
          </a:bodyPr>
          <a:lstStyle/>
          <a:p>
            <a:pPr>
              <a:lnSpc>
                <a:spcPct val="80000"/>
              </a:lnSpc>
            </a:pPr>
            <a:r>
              <a:rPr lang="en-US" sz="6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Sharing Our Faith with </a:t>
            </a:r>
          </a:p>
          <a:p>
            <a:pPr>
              <a:lnSpc>
                <a:spcPct val="80000"/>
              </a:lnSpc>
            </a:pPr>
            <a:r>
              <a:rPr lang="en-US" sz="6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Post-Christian Generations: </a:t>
            </a:r>
          </a:p>
          <a:p>
            <a:pPr>
              <a:lnSpc>
                <a:spcPct val="80000"/>
              </a:lnSpc>
              <a:spcBef>
                <a:spcPts val="600"/>
              </a:spcBef>
            </a:pPr>
            <a:r>
              <a:rPr lang="en-US" sz="4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The Power of Storytelling</a:t>
            </a:r>
          </a:p>
          <a:p>
            <a:pPr>
              <a:lnSpc>
                <a:spcPct val="80000"/>
              </a:lnSpc>
              <a:spcBef>
                <a:spcPts val="600"/>
              </a:spcBef>
            </a:pPr>
            <a:r>
              <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
            </a:r>
            <a:br>
              <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br>
            <a:endPar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nSpc>
                <a:spcPct val="80000"/>
              </a:lnSpc>
              <a:spcBef>
                <a:spcPts val="1200"/>
              </a:spcBef>
            </a:pP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
            </a:r>
            <a:b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br>
            <a:endParaRPr lang="en-US" sz="3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p:txBody>
      </p:sp>
      <p:sp>
        <p:nvSpPr>
          <p:cNvPr id="8" name="TextBox 7">
            <a:extLst>
              <a:ext uri="{FF2B5EF4-FFF2-40B4-BE49-F238E27FC236}">
                <a16:creationId xmlns:a16="http://schemas.microsoft.com/office/drawing/2014/main" xmlns="" id="{38AEF248-FB46-1C45-AEF0-9ADBB370EF6B}"/>
              </a:ext>
            </a:extLst>
          </p:cNvPr>
          <p:cNvSpPr txBox="1"/>
          <p:nvPr/>
        </p:nvSpPr>
        <p:spPr>
          <a:xfrm>
            <a:off x="6858001" y="5254539"/>
            <a:ext cx="7040880" cy="2566857"/>
          </a:xfrm>
          <a:prstGeom prst="rect">
            <a:avLst/>
          </a:prstGeom>
          <a:noFill/>
        </p:spPr>
        <p:txBody>
          <a:bodyPr wrap="square" lIns="0" tIns="0" rIns="0" bIns="0" rtlCol="0">
            <a:spAutoFit/>
          </a:bodyPr>
          <a:lstStyle/>
          <a:p>
            <a:pPr algn="r">
              <a:lnSpc>
                <a:spcPct val="80000"/>
              </a:lnSpc>
            </a:pPr>
            <a:r>
              <a:rPr lang="en-US" sz="3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re-Ignite the Advent Movement</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New Zealand Pacific Union Conference</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Ministerial Summit </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Auckland, April 23-26, 2018</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8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By Kleber D. Gonçalves</a:t>
            </a:r>
          </a:p>
        </p:txBody>
      </p:sp>
    </p:spTree>
    <p:extLst>
      <p:ext uri="{BB962C8B-B14F-4D97-AF65-F5344CB8AC3E}">
        <p14:creationId xmlns:p14="http://schemas.microsoft.com/office/powerpoint/2010/main" val="3208912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606800" y="304800"/>
            <a:ext cx="7404100" cy="7620000"/>
          </a:xfrm>
          <a:prstGeom prst="rect">
            <a:avLst/>
          </a:prstGeom>
        </p:spPr>
      </p:pic>
      <p:pic>
        <p:nvPicPr>
          <p:cNvPr id="4" name="Picture 3">
            <a:extLst>
              <a:ext uri="{FF2B5EF4-FFF2-40B4-BE49-F238E27FC236}">
                <a16:creationId xmlns:a16="http://schemas.microsoft.com/office/drawing/2014/main" xmlns="" id="{F018232B-3BA6-A641-995A-26F75112F4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488797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4320" y="-1"/>
            <a:ext cx="14774720" cy="8286155"/>
          </a:xfrm>
          <a:prstGeom prst="rect">
            <a:avLst/>
          </a:prstGeom>
        </p:spPr>
      </p:pic>
    </p:spTree>
    <p:extLst>
      <p:ext uri="{BB962C8B-B14F-4D97-AF65-F5344CB8AC3E}">
        <p14:creationId xmlns:p14="http://schemas.microsoft.com/office/powerpoint/2010/main" val="573063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Rediscover of storytelling</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1003581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Pre-Enlightenment worldview</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Secularization of historical narratives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Rejection of metanarratives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post-Christian world is one that has lost its story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Confusion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Fragmentation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Contradiction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Too many options, several competing stories</a:t>
            </a:r>
          </a:p>
        </p:txBody>
      </p:sp>
      <p:pic>
        <p:nvPicPr>
          <p:cNvPr id="6" name="Picture 5">
            <a:extLst>
              <a:ext uri="{FF2B5EF4-FFF2-40B4-BE49-F238E27FC236}">
                <a16:creationId xmlns:a16="http://schemas.microsoft.com/office/drawing/2014/main" xmlns="" id="{1120A487-4606-AC44-928A-30FE167B4E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58520815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wipe(left)">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Rediscover of storytelling</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10035819" cy="4216539"/>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Today we can easily see an intentional emphasis on the importance of storytelling</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Oral cultures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Written cultures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Digital cultures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 Storytelling on a multicultural context</a:t>
            </a:r>
          </a:p>
          <a:p>
            <a:pPr marL="901690" lvl="1" indent="-342900">
              <a:spcBef>
                <a:spcPts val="1200"/>
              </a:spcBef>
              <a:buFont typeface="Wingdings" charset="2"/>
              <a:buChar char="§"/>
            </a:pPr>
            <a:endParaRPr lang="en-US" sz="3200" dirty="0">
              <a:solidFill>
                <a:schemeClr val="tx1">
                  <a:alpha val="60000"/>
                </a:schemeClr>
              </a:solidFill>
              <a:latin typeface="Futura Book" charset="0"/>
              <a:ea typeface="Futura Book" charset="0"/>
              <a:cs typeface="Futura Book" charset="0"/>
            </a:endParaRPr>
          </a:p>
        </p:txBody>
      </p:sp>
      <p:pic>
        <p:nvPicPr>
          <p:cNvPr id="6" name="Picture 5">
            <a:extLst>
              <a:ext uri="{FF2B5EF4-FFF2-40B4-BE49-F238E27FC236}">
                <a16:creationId xmlns:a16="http://schemas.microsoft.com/office/drawing/2014/main" xmlns="" id="{E066387F-21B3-C646-B851-07C69D6C03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707555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SBC Eels Ad.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90486" y="1233360"/>
            <a:ext cx="7880353" cy="5910265"/>
          </a:xfrm>
          <a:prstGeom prst="rect">
            <a:avLst/>
          </a:prstGeom>
        </p:spPr>
      </p:pic>
      <p:pic>
        <p:nvPicPr>
          <p:cNvPr id="3" name="Picture 2">
            <a:extLst>
              <a:ext uri="{FF2B5EF4-FFF2-40B4-BE49-F238E27FC236}">
                <a16:creationId xmlns:a16="http://schemas.microsoft.com/office/drawing/2014/main" xmlns="" id="{170DA610-047F-E84E-BE2F-646DB636E3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3562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The search for identity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10035819" cy="5047535"/>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have been created with curiosity, complexity, profound need for meaning</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longing for understanding the bigger questions of life brings new opportunities in reaching millennial generations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Life itself is a drama, a narrative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Need of stories that can define personal identity and give purpose to life</a:t>
            </a:r>
          </a:p>
          <a:p>
            <a:pPr marL="901690" lvl="1" indent="-342900">
              <a:spcBef>
                <a:spcPts val="1200"/>
              </a:spcBef>
              <a:buFont typeface="Wingdings" charset="2"/>
              <a:buChar char="§"/>
            </a:pPr>
            <a:endParaRPr lang="en-US" sz="3200" dirty="0">
              <a:solidFill>
                <a:schemeClr val="tx1">
                  <a:alpha val="60000"/>
                </a:schemeClr>
              </a:solidFill>
              <a:latin typeface="Futura Book" charset="0"/>
              <a:ea typeface="Futura Book" charset="0"/>
              <a:cs typeface="Futura Book" charset="0"/>
            </a:endParaRPr>
          </a:p>
        </p:txBody>
      </p:sp>
      <p:pic>
        <p:nvPicPr>
          <p:cNvPr id="6" name="Picture 5">
            <a:extLst>
              <a:ext uri="{FF2B5EF4-FFF2-40B4-BE49-F238E27FC236}">
                <a16:creationId xmlns:a16="http://schemas.microsoft.com/office/drawing/2014/main" xmlns="" id="{0B853F20-95C4-AF40-8417-6054EFB616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59355666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the art of storytelling</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8172693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The power of storytelling</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2431435"/>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what connects us in our humanity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links us to our past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provides a glimpse into our future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creates empathy</a:t>
            </a:r>
          </a:p>
        </p:txBody>
      </p:sp>
      <p:pic>
        <p:nvPicPr>
          <p:cNvPr id="6" name="Picture 5">
            <a:extLst>
              <a:ext uri="{FF2B5EF4-FFF2-40B4-BE49-F238E27FC236}">
                <a16:creationId xmlns:a16="http://schemas.microsoft.com/office/drawing/2014/main" xmlns="" id="{50841A2C-CD4C-9544-AA59-1608B7C61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407252842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4630400" cy="8229600"/>
          </a:xfrm>
          <a:prstGeom prst="rect">
            <a:avLst/>
          </a:prstGeom>
        </p:spPr>
      </p:pic>
    </p:spTree>
    <p:extLst>
      <p:ext uri="{BB962C8B-B14F-4D97-AF65-F5344CB8AC3E}">
        <p14:creationId xmlns:p14="http://schemas.microsoft.com/office/powerpoint/2010/main" val="4137060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76085"/>
            <a:ext cx="14735032" cy="10064027"/>
          </a:xfrm>
          <a:prstGeom prst="rect">
            <a:avLst/>
          </a:prstGeom>
        </p:spPr>
      </p:pic>
    </p:spTree>
    <p:extLst>
      <p:ext uri="{BB962C8B-B14F-4D97-AF65-F5344CB8AC3E}">
        <p14:creationId xmlns:p14="http://schemas.microsoft.com/office/powerpoint/2010/main" val="3066616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Suggestive principles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196977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600" dirty="0">
                <a:solidFill>
                  <a:schemeClr val="tx1">
                    <a:alpha val="60000"/>
                  </a:schemeClr>
                </a:solidFill>
                <a:latin typeface="Futura Book" charset="0"/>
                <a:ea typeface="Futura Book" charset="0"/>
                <a:cs typeface="Futura Book" charset="0"/>
              </a:rPr>
              <a:t>Experience</a:t>
            </a:r>
          </a:p>
          <a:p>
            <a:pPr marL="342900" indent="-342900">
              <a:spcBef>
                <a:spcPts val="1200"/>
              </a:spcBef>
              <a:buFont typeface="Wingdings" charset="2"/>
              <a:buChar char="§"/>
            </a:pPr>
            <a:r>
              <a:rPr lang="en-US" sz="3600" dirty="0">
                <a:solidFill>
                  <a:schemeClr val="tx1">
                    <a:alpha val="60000"/>
                  </a:schemeClr>
                </a:solidFill>
                <a:latin typeface="Futura Book" charset="0"/>
                <a:ea typeface="Futura Book" charset="0"/>
                <a:cs typeface="Futura Book" charset="0"/>
              </a:rPr>
              <a:t>Community</a:t>
            </a:r>
          </a:p>
          <a:p>
            <a:pPr marL="342900" indent="-342900">
              <a:spcBef>
                <a:spcPts val="1200"/>
              </a:spcBef>
              <a:buFont typeface="Wingdings" charset="2"/>
              <a:buChar char="§"/>
            </a:pPr>
            <a:r>
              <a:rPr lang="en-US" sz="3600" dirty="0">
                <a:solidFill>
                  <a:schemeClr val="tx1">
                    <a:alpha val="60000"/>
                  </a:schemeClr>
                </a:solidFill>
                <a:latin typeface="Futura Book" charset="0"/>
                <a:ea typeface="Futura Book" charset="0"/>
                <a:cs typeface="Futura Book" charset="0"/>
              </a:rPr>
              <a:t>Storytelling</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54257176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The power of storytelling</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86287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what connects us in our humanity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links us to our past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provides a glimpse into our future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creates empathy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Things happen to us (elements of a story)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enjoy to hear stories with a beginning, a middle, and an end</a:t>
            </a:r>
            <a:r>
              <a:rPr lang="mr-IN" sz="3200" dirty="0">
                <a:solidFill>
                  <a:schemeClr val="tx1">
                    <a:alpha val="60000"/>
                  </a:schemeClr>
                </a:solidFill>
                <a:latin typeface="Futura Book" charset="0"/>
                <a:ea typeface="Futura Book" charset="0"/>
                <a:cs typeface="Futura Book" charset="0"/>
              </a:rPr>
              <a:t>…</a:t>
            </a:r>
          </a:p>
          <a:p>
            <a:pPr marL="342900" indent="-342900">
              <a:spcBef>
                <a:spcPts val="1200"/>
              </a:spcBef>
              <a:buFont typeface="Wingdings" charset="2"/>
              <a:buChar char="§"/>
            </a:pPr>
            <a:r>
              <a:rPr lang="mr-IN" sz="3200" dirty="0">
                <a:solidFill>
                  <a:schemeClr val="tx1">
                    <a:alpha val="60000"/>
                  </a:schemeClr>
                </a:solidFill>
                <a:latin typeface="Futura Book" charset="0"/>
                <a:ea typeface="Futura Book" charset="0"/>
                <a:cs typeface="Futura Book" charset="0"/>
              </a:rPr>
              <a:t>Why?</a:t>
            </a:r>
            <a:endParaRPr lang="en-US" sz="3200" dirty="0">
              <a:solidFill>
                <a:schemeClr val="tx1">
                  <a:alpha val="60000"/>
                </a:schemeClr>
              </a:solidFill>
              <a:latin typeface="Futura Book" charset="0"/>
              <a:ea typeface="Futura Book" charset="0"/>
              <a:cs typeface="Futura Book" charset="0"/>
            </a:endParaRPr>
          </a:p>
        </p:txBody>
      </p:sp>
      <p:pic>
        <p:nvPicPr>
          <p:cNvPr id="6" name="Picture 5">
            <a:extLst>
              <a:ext uri="{FF2B5EF4-FFF2-40B4-BE49-F238E27FC236}">
                <a16:creationId xmlns:a16="http://schemas.microsoft.com/office/drawing/2014/main" xmlns="" id="{5F0272F6-6C3B-DB43-AF51-7E4BF9308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33167694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Effect transition="in" filter="wipe(left)">
                                      <p:cBhvr>
                                        <p:cTn id="7" dur="500"/>
                                        <p:tgtEl>
                                          <p:spTgt spid="7">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5" end="5"/>
                                            </p:txEl>
                                          </p:spTgt>
                                        </p:tgtEl>
                                        <p:attrNameLst>
                                          <p:attrName>style.visibility</p:attrName>
                                        </p:attrNameLst>
                                      </p:cBhvr>
                                      <p:to>
                                        <p:strVal val="visible"/>
                                      </p:to>
                                    </p:set>
                                    <p:animEffect transition="in" filter="wipe(left)">
                                      <p:cBhvr>
                                        <p:cTn id="12" dur="500"/>
                                        <p:tgtEl>
                                          <p:spTgt spid="7">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animEffect transition="in" filter="wipe(left)">
                                      <p:cBhvr>
                                        <p:cTn id="1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299788" cy="535125"/>
          </a:xfrm>
        </p:spPr>
        <p:txBody>
          <a:bodyPr>
            <a:noAutofit/>
          </a:bodyPr>
          <a:lstStyle/>
          <a:p>
            <a:r>
              <a:rPr lang="en-US" sz="4400" dirty="0">
                <a:solidFill>
                  <a:srgbClr val="8FC745"/>
                </a:solidFill>
                <a:latin typeface="Futura Medium" charset="0"/>
                <a:ea typeface="Futura Medium" charset="0"/>
                <a:cs typeface="Futura Medium" charset="0"/>
              </a:rPr>
              <a:t>Our brains love good stories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9761612" cy="113877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Stories change our attitudes, beliefs, and behaviors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Good stories stick to our brains</a:t>
            </a:r>
          </a:p>
        </p:txBody>
      </p:sp>
      <p:pic>
        <p:nvPicPr>
          <p:cNvPr id="6" name="Picture 5">
            <a:extLst>
              <a:ext uri="{FF2B5EF4-FFF2-40B4-BE49-F238E27FC236}">
                <a16:creationId xmlns:a16="http://schemas.microsoft.com/office/drawing/2014/main" xmlns="" id="{F664EE24-3B76-5444-8D97-9BAEE0613A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68481517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8064780" cy="498598"/>
          </a:xfrm>
          <a:prstGeom prst="rect">
            <a:avLst/>
          </a:prstGeom>
          <a:noFill/>
        </p:spPr>
        <p:txBody>
          <a:bodyPr wrap="square" lIns="0" tIns="0" rIns="0" bIns="0" rtlCol="0">
            <a:spAutoFit/>
          </a:bodyPr>
          <a:lstStyle/>
          <a:p>
            <a:pPr>
              <a:lnSpc>
                <a:spcPct val="80000"/>
              </a:lnSpc>
            </a:pPr>
            <a:r>
              <a:rPr lang="mr-IN" sz="3888" dirty="0">
                <a:solidFill>
                  <a:srgbClr val="8FC745"/>
                </a:solidFill>
                <a:latin typeface="Futura Medium" charset="0"/>
                <a:ea typeface="Futura Medium" charset="0"/>
                <a:cs typeface="Futura Medium" charset="0"/>
              </a:rPr>
              <a:t>Jennifer Aaker, Stanford University</a:t>
            </a:r>
            <a:endParaRPr lang="en-US" sz="3888" dirty="0">
              <a:solidFill>
                <a:srgbClr val="8FC745"/>
              </a:solidFill>
              <a:latin typeface="Futura Medium" charset="0"/>
              <a:ea typeface="Futura Medium" charset="0"/>
              <a:cs typeface="Futura Medium" charset="0"/>
            </a:endParaRPr>
          </a:p>
        </p:txBody>
      </p:sp>
      <p:cxnSp>
        <p:nvCxnSpPr>
          <p:cNvPr id="14" name="Straight Connector 13"/>
          <p:cNvCxnSpPr/>
          <p:nvPr/>
        </p:nvCxnSpPr>
        <p:spPr>
          <a:xfrm flipV="1">
            <a:off x="3538513" y="2714797"/>
            <a:ext cx="7891600" cy="1536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A7589D16-F8C5-EB4F-8A3D-888D44D574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088457553"/>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8064780" cy="498598"/>
          </a:xfrm>
          <a:prstGeom prst="rect">
            <a:avLst/>
          </a:prstGeom>
          <a:noFill/>
        </p:spPr>
        <p:txBody>
          <a:bodyPr wrap="square" lIns="0" tIns="0" rIns="0" bIns="0" rtlCol="0">
            <a:spAutoFit/>
          </a:bodyPr>
          <a:lstStyle/>
          <a:p>
            <a:pPr>
              <a:lnSpc>
                <a:spcPct val="80000"/>
              </a:lnSpc>
            </a:pPr>
            <a:r>
              <a:rPr lang="mr-IN" sz="3888" dirty="0">
                <a:solidFill>
                  <a:srgbClr val="8FC745"/>
                </a:solidFill>
                <a:latin typeface="Futura Medium" charset="0"/>
                <a:ea typeface="Futura Medium" charset="0"/>
                <a:cs typeface="Futura Medium" charset="0"/>
              </a:rPr>
              <a:t>Jennifer Aaker, Stanford University</a:t>
            </a:r>
            <a:endParaRPr lang="en-US" sz="3888" dirty="0">
              <a:solidFill>
                <a:srgbClr val="8FC745"/>
              </a:solidFill>
              <a:latin typeface="Futura Medium" charset="0"/>
              <a:ea typeface="Futura Medium" charset="0"/>
              <a:cs typeface="Futura Medium" charset="0"/>
            </a:endParaRPr>
          </a:p>
        </p:txBody>
      </p:sp>
      <p:sp>
        <p:nvSpPr>
          <p:cNvPr id="13" name="TextBox 12"/>
          <p:cNvSpPr txBox="1"/>
          <p:nvPr/>
        </p:nvSpPr>
        <p:spPr>
          <a:xfrm>
            <a:off x="3538515" y="2929608"/>
            <a:ext cx="8468875" cy="3670236"/>
          </a:xfrm>
          <a:prstGeom prst="rect">
            <a:avLst/>
          </a:prstGeom>
          <a:noFill/>
        </p:spPr>
        <p:txBody>
          <a:bodyPr wrap="square" lIns="0" tIns="0" rIns="98755" bIns="0" rtlCol="0">
            <a:spAutoFit/>
          </a:bodyPr>
          <a:lstStyle/>
          <a:p>
            <a:pPr>
              <a:lnSpc>
                <a:spcPct val="150000"/>
              </a:lnSpc>
            </a:pPr>
            <a:r>
              <a:rPr lang="en-US" sz="5400" dirty="0">
                <a:solidFill>
                  <a:schemeClr val="tx1">
                    <a:alpha val="60000"/>
                  </a:schemeClr>
                </a:solidFill>
                <a:latin typeface="Futura Book" charset="0"/>
                <a:ea typeface="Futura Book" charset="0"/>
                <a:cs typeface="Futura Book" charset="0"/>
              </a:rPr>
              <a:t>“</a:t>
            </a:r>
            <a:r>
              <a:rPr lang="x-none" sz="5400" dirty="0">
                <a:solidFill>
                  <a:schemeClr val="tx1">
                    <a:alpha val="60000"/>
                  </a:schemeClr>
                </a:solidFill>
                <a:latin typeface="Futura Book" charset="0"/>
                <a:ea typeface="Futura Book" charset="0"/>
                <a:cs typeface="Futura Book" charset="0"/>
              </a:rPr>
              <a:t>Stories are remembered up to </a:t>
            </a:r>
            <a:r>
              <a:rPr lang="x-none" sz="5400" b="1" dirty="0">
                <a:solidFill>
                  <a:srgbClr val="FF0000">
                    <a:alpha val="60000"/>
                  </a:srgbClr>
                </a:solidFill>
                <a:latin typeface="Futura Book" charset="0"/>
                <a:ea typeface="Futura Book" charset="0"/>
                <a:cs typeface="Futura Book" charset="0"/>
              </a:rPr>
              <a:t>22 times </a:t>
            </a:r>
            <a:r>
              <a:rPr lang="x-none" sz="5400" dirty="0">
                <a:solidFill>
                  <a:schemeClr val="tx1">
                    <a:alpha val="60000"/>
                  </a:schemeClr>
                </a:solidFill>
                <a:latin typeface="Futura Book" charset="0"/>
                <a:ea typeface="Futura Book" charset="0"/>
                <a:cs typeface="Futura Book" charset="0"/>
              </a:rPr>
              <a:t>more than facts alone</a:t>
            </a:r>
            <a:r>
              <a:rPr lang="en-US" sz="5400" dirty="0">
                <a:solidFill>
                  <a:schemeClr val="tx1">
                    <a:alpha val="60000"/>
                  </a:schemeClr>
                </a:solidFill>
                <a:latin typeface="Futura Book" charset="0"/>
                <a:ea typeface="Futura Book" charset="0"/>
                <a:cs typeface="Futura Book" charset="0"/>
              </a:rPr>
              <a:t>.” </a:t>
            </a:r>
          </a:p>
        </p:txBody>
      </p:sp>
      <p:cxnSp>
        <p:nvCxnSpPr>
          <p:cNvPr id="14" name="Straight Connector 13"/>
          <p:cNvCxnSpPr/>
          <p:nvPr/>
        </p:nvCxnSpPr>
        <p:spPr>
          <a:xfrm flipV="1">
            <a:off x="3538513" y="2714797"/>
            <a:ext cx="7891600" cy="1536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xmlns="" id="{A7589D16-F8C5-EB4F-8A3D-888D44D574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576204564"/>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299788" cy="535125"/>
          </a:xfrm>
        </p:spPr>
        <p:txBody>
          <a:bodyPr>
            <a:noAutofit/>
          </a:bodyPr>
          <a:lstStyle/>
          <a:p>
            <a:r>
              <a:rPr lang="en-US" sz="4400" dirty="0">
                <a:solidFill>
                  <a:srgbClr val="8FC745"/>
                </a:solidFill>
                <a:latin typeface="Futura Medium" charset="0"/>
                <a:ea typeface="Futura Medium" charset="0"/>
                <a:cs typeface="Futura Medium" charset="0"/>
              </a:rPr>
              <a:t>Our brain loves good stories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9761612"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Stories change our attitudes, beliefs, and behaviors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Good stories stick to our brains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Oxytocin: neurochemical/hormone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Regulates social interaction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Guides sexual reproduction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Empathy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Generosity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Creates the feeling of falling in love</a:t>
            </a:r>
          </a:p>
        </p:txBody>
      </p:sp>
      <p:pic>
        <p:nvPicPr>
          <p:cNvPr id="6" name="Picture 5">
            <a:extLst>
              <a:ext uri="{FF2B5EF4-FFF2-40B4-BE49-F238E27FC236}">
                <a16:creationId xmlns:a16="http://schemas.microsoft.com/office/drawing/2014/main" xmlns="" id="{C044AF1D-59FE-4E49-B6F0-9ECF1A40A6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94661152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wipe(left)">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wipe(left)">
                                      <p:cBhvr>
                                        <p:cTn id="12" dur="500"/>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wipe(left)">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wipe(left)">
                                      <p:cBhvr>
                                        <p:cTn id="22" dur="500"/>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wipe(left)">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7" end="7"/>
                                            </p:txEl>
                                          </p:spTgt>
                                        </p:tgtEl>
                                        <p:attrNameLst>
                                          <p:attrName>style.visibility</p:attrName>
                                        </p:attrNameLst>
                                      </p:cBhvr>
                                      <p:to>
                                        <p:strVal val="visible"/>
                                      </p:to>
                                    </p:set>
                                    <p:animEffect transition="in" filter="wipe(left)">
                                      <p:cBhvr>
                                        <p:cTn id="3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What stories can do for us?</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72409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Gain trust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Win hearts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 minds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Get decisions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Motivate people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Get us out of speeding tickets!</a:t>
            </a:r>
          </a:p>
        </p:txBody>
      </p:sp>
      <p:pic>
        <p:nvPicPr>
          <p:cNvPr id="6" name="Picture 5">
            <a:extLst>
              <a:ext uri="{FF2B5EF4-FFF2-40B4-BE49-F238E27FC236}">
                <a16:creationId xmlns:a16="http://schemas.microsoft.com/office/drawing/2014/main" xmlns="" id="{B2B740D7-72B1-4B43-92DE-4799A7653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11781732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0E38CD2-7871-FD49-B1D4-D2B15AB29358}"/>
              </a:ext>
            </a:extLst>
          </p:cNvPr>
          <p:cNvPicPr>
            <a:picLocks noChangeAspect="1"/>
          </p:cNvPicPr>
          <p:nvPr/>
        </p:nvPicPr>
        <p:blipFill>
          <a:blip r:embed="rId3"/>
          <a:stretch>
            <a:fillRect/>
          </a:stretch>
        </p:blipFill>
        <p:spPr>
          <a:xfrm rot="5400000">
            <a:off x="3200400" y="1028700"/>
            <a:ext cx="8229600" cy="6172200"/>
          </a:xfrm>
          <a:prstGeom prst="rect">
            <a:avLst/>
          </a:prstGeom>
        </p:spPr>
      </p:pic>
      <p:pic>
        <p:nvPicPr>
          <p:cNvPr id="4" name="Picture 3">
            <a:extLst>
              <a:ext uri="{FF2B5EF4-FFF2-40B4-BE49-F238E27FC236}">
                <a16:creationId xmlns:a16="http://schemas.microsoft.com/office/drawing/2014/main" xmlns="" id="{D08CC6F1-A98F-8E4E-BF77-37444A205A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4244851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9C7A2A5-C5C7-A846-9AB4-2380A3650F91}"/>
              </a:ext>
            </a:extLst>
          </p:cNvPr>
          <p:cNvPicPr>
            <a:picLocks noChangeAspect="1"/>
          </p:cNvPicPr>
          <p:nvPr/>
        </p:nvPicPr>
        <p:blipFill>
          <a:blip r:embed="rId2"/>
          <a:stretch>
            <a:fillRect/>
          </a:stretch>
        </p:blipFill>
        <p:spPr>
          <a:xfrm rot="5400000">
            <a:off x="3200400" y="1028700"/>
            <a:ext cx="8229600" cy="6172200"/>
          </a:xfrm>
          <a:prstGeom prst="rect">
            <a:avLst/>
          </a:prstGeom>
        </p:spPr>
      </p:pic>
      <p:pic>
        <p:nvPicPr>
          <p:cNvPr id="4" name="Picture 3">
            <a:extLst>
              <a:ext uri="{FF2B5EF4-FFF2-40B4-BE49-F238E27FC236}">
                <a16:creationId xmlns:a16="http://schemas.microsoft.com/office/drawing/2014/main" xmlns="" id="{E6AA982E-79F1-C44F-9C4A-0516B17D8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960698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Keys to powerful stories</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9244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They touch our emotions</a:t>
            </a:r>
          </a:p>
        </p:txBody>
      </p:sp>
      <p:pic>
        <p:nvPicPr>
          <p:cNvPr id="6" name="Picture 5">
            <a:extLst>
              <a:ext uri="{FF2B5EF4-FFF2-40B4-BE49-F238E27FC236}">
                <a16:creationId xmlns:a16="http://schemas.microsoft.com/office/drawing/2014/main" xmlns="" id="{FAF42065-417B-8943-87D0-85473CBF86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42335766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the emotion factor</a:t>
            </a:r>
            <a:r>
              <a:rPr lang="mr-IN" sz="4400" dirty="0">
                <a:solidFill>
                  <a:srgbClr val="8FC745"/>
                </a:solidFill>
                <a:latin typeface="Futura Medium" charset="0"/>
                <a:ea typeface="Futura Medium" charset="0"/>
                <a:cs typeface="Futura Medium" charset="0"/>
              </a:rPr>
              <a:t>…</a:t>
            </a:r>
            <a:endParaRPr lang="en-US" sz="4400" dirty="0">
              <a:solidFill>
                <a:srgbClr val="8FC745"/>
              </a:solidFill>
              <a:latin typeface="Futura Medium" charset="0"/>
              <a:ea typeface="Futura Medium" charset="0"/>
              <a:cs typeface="Futura Medium"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pic>
        <p:nvPicPr>
          <p:cNvPr id="5" name="Picture 4" descr="Screen Shot 2018-04-13 at 1.29.3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2658" y="2317142"/>
            <a:ext cx="5238802" cy="5238802"/>
          </a:xfrm>
          <a:prstGeom prst="rect">
            <a:avLst/>
          </a:prstGeom>
        </p:spPr>
      </p:pic>
      <p:pic>
        <p:nvPicPr>
          <p:cNvPr id="6" name="Picture 5">
            <a:extLst>
              <a:ext uri="{FF2B5EF4-FFF2-40B4-BE49-F238E27FC236}">
                <a16:creationId xmlns:a16="http://schemas.microsoft.com/office/drawing/2014/main" xmlns="" id="{0D15B471-4E5A-7B43-8A91-81992BCF2A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51497643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storytelling in history</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8852235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9371947" cy="535125"/>
          </a:xfrm>
        </p:spPr>
        <p:txBody>
          <a:bodyPr>
            <a:noAutofit/>
          </a:bodyPr>
          <a:lstStyle/>
          <a:p>
            <a:r>
              <a:rPr lang="en-US" sz="4400" dirty="0">
                <a:solidFill>
                  <a:srgbClr val="8FC745"/>
                </a:solidFill>
                <a:latin typeface="Futura Medium" charset="0"/>
                <a:ea typeface="Futura Medium" charset="0"/>
                <a:cs typeface="Futura Medium" charset="0"/>
              </a:rPr>
              <a:t>Keys elements to powerful stories</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72409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They touch our emotions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They put a face on an issue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They connect us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They show we are humans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They present “values”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They show, not simply tell</a:t>
            </a:r>
          </a:p>
        </p:txBody>
      </p:sp>
      <p:pic>
        <p:nvPicPr>
          <p:cNvPr id="6" name="Picture 5">
            <a:extLst>
              <a:ext uri="{FF2B5EF4-FFF2-40B4-BE49-F238E27FC236}">
                <a16:creationId xmlns:a16="http://schemas.microsoft.com/office/drawing/2014/main" xmlns="" id="{59B65FA6-A88D-1C40-A21F-702204291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99070715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Simple structure for storytelling</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07776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Context </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Character</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Goal</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Challenge/Conflict/Obstacles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Resolution</a:t>
            </a:r>
          </a:p>
        </p:txBody>
      </p:sp>
      <p:pic>
        <p:nvPicPr>
          <p:cNvPr id="6" name="Picture 5">
            <a:extLst>
              <a:ext uri="{FF2B5EF4-FFF2-40B4-BE49-F238E27FC236}">
                <a16:creationId xmlns:a16="http://schemas.microsoft.com/office/drawing/2014/main" xmlns="" id="{F872AEB1-C3D6-004F-9288-9D24BC0E4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53489142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How to create/tell a story </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9328654" cy="437042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Identify and understand your audience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Who are they?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do they want?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do you have in common?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are their doubts, fears, misperceptions?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do they know?</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their mood, mindset, and culture?</a:t>
            </a:r>
          </a:p>
        </p:txBody>
      </p:sp>
      <p:pic>
        <p:nvPicPr>
          <p:cNvPr id="6" name="Picture 5">
            <a:extLst>
              <a:ext uri="{FF2B5EF4-FFF2-40B4-BE49-F238E27FC236}">
                <a16:creationId xmlns:a16="http://schemas.microsoft.com/office/drawing/2014/main" xmlns="" id="{F30F59E2-471B-354D-84F9-B5D8F91054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7033238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How to create a story </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9328654" cy="372409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Identify and understand your audience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Find and use the right character</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Determine your goal</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Present the challenge(s)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Bring it to resolution</a:t>
            </a:r>
          </a:p>
          <a:p>
            <a:pPr marL="342900" indent="-342900">
              <a:spcBef>
                <a:spcPts val="1200"/>
              </a:spcBef>
              <a:buFont typeface="Wingdings" charset="2"/>
              <a:buChar char="§"/>
            </a:pPr>
            <a:endParaRPr lang="en-US" sz="3200" dirty="0">
              <a:solidFill>
                <a:schemeClr val="tx1">
                  <a:alpha val="60000"/>
                </a:schemeClr>
              </a:solidFill>
              <a:latin typeface="Futura Book" charset="0"/>
              <a:ea typeface="Futura Book" charset="0"/>
              <a:cs typeface="Futura Book" charset="0"/>
            </a:endParaRPr>
          </a:p>
        </p:txBody>
      </p:sp>
      <p:pic>
        <p:nvPicPr>
          <p:cNvPr id="6" name="Picture 5">
            <a:extLst>
              <a:ext uri="{FF2B5EF4-FFF2-40B4-BE49-F238E27FC236}">
                <a16:creationId xmlns:a16="http://schemas.microsoft.com/office/drawing/2014/main" xmlns="" id="{5BC2211F-6DF6-EA42-8087-B860310B5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53509836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xmlns="" id="{9F93431E-CFE7-B446-8CB8-A7B6F759EEC3}"/>
              </a:ext>
            </a:extLst>
          </p:cNvPr>
          <p:cNvSpPr/>
          <p:nvPr/>
        </p:nvSpPr>
        <p:spPr>
          <a:xfrm>
            <a:off x="3084052" y="2357936"/>
            <a:ext cx="10186737" cy="5053516"/>
          </a:xfrm>
          <a:custGeom>
            <a:avLst/>
            <a:gdLst>
              <a:gd name="connsiteX0" fmla="*/ 0 w 10186737"/>
              <a:gd name="connsiteY0" fmla="*/ 5053516 h 5053516"/>
              <a:gd name="connsiteX1" fmla="*/ 1732547 w 10186737"/>
              <a:gd name="connsiteY1" fmla="*/ 4732674 h 5053516"/>
              <a:gd name="connsiteX2" fmla="*/ 2887579 w 10186737"/>
              <a:gd name="connsiteY2" fmla="*/ 3673895 h 5053516"/>
              <a:gd name="connsiteX3" fmla="*/ 4443663 w 10186737"/>
              <a:gd name="connsiteY3" fmla="*/ 1636548 h 5053516"/>
              <a:gd name="connsiteX4" fmla="*/ 5759116 w 10186737"/>
              <a:gd name="connsiteY4" fmla="*/ 253 h 5053516"/>
              <a:gd name="connsiteX5" fmla="*/ 7026442 w 10186737"/>
              <a:gd name="connsiteY5" fmla="*/ 1524253 h 5053516"/>
              <a:gd name="connsiteX6" fmla="*/ 8021053 w 10186737"/>
              <a:gd name="connsiteY6" fmla="*/ 3128464 h 5053516"/>
              <a:gd name="connsiteX7" fmla="*/ 9224210 w 10186737"/>
              <a:gd name="connsiteY7" fmla="*/ 3593685 h 5053516"/>
              <a:gd name="connsiteX8" fmla="*/ 10186737 w 10186737"/>
              <a:gd name="connsiteY8" fmla="*/ 3481390 h 5053516"/>
              <a:gd name="connsiteX9" fmla="*/ 10186737 w 10186737"/>
              <a:gd name="connsiteY9" fmla="*/ 3481390 h 505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86737" h="5053516">
                <a:moveTo>
                  <a:pt x="0" y="5053516"/>
                </a:moveTo>
                <a:cubicBezTo>
                  <a:pt x="625642" y="5008063"/>
                  <a:pt x="1251284" y="4962611"/>
                  <a:pt x="1732547" y="4732674"/>
                </a:cubicBezTo>
                <a:cubicBezTo>
                  <a:pt x="2213810" y="4502737"/>
                  <a:pt x="2435726" y="4189916"/>
                  <a:pt x="2887579" y="3673895"/>
                </a:cubicBezTo>
                <a:cubicBezTo>
                  <a:pt x="3339432" y="3157874"/>
                  <a:pt x="3965074" y="2248822"/>
                  <a:pt x="4443663" y="1636548"/>
                </a:cubicBezTo>
                <a:cubicBezTo>
                  <a:pt x="4922252" y="1024274"/>
                  <a:pt x="5328653" y="18969"/>
                  <a:pt x="5759116" y="253"/>
                </a:cubicBezTo>
                <a:cubicBezTo>
                  <a:pt x="6189579" y="-18463"/>
                  <a:pt x="6649453" y="1002885"/>
                  <a:pt x="7026442" y="1524253"/>
                </a:cubicBezTo>
                <a:cubicBezTo>
                  <a:pt x="7403431" y="2045621"/>
                  <a:pt x="7654758" y="2783559"/>
                  <a:pt x="8021053" y="3128464"/>
                </a:cubicBezTo>
                <a:cubicBezTo>
                  <a:pt x="8387348" y="3473369"/>
                  <a:pt x="8863263" y="3534864"/>
                  <a:pt x="9224210" y="3593685"/>
                </a:cubicBezTo>
                <a:cubicBezTo>
                  <a:pt x="9585157" y="3652506"/>
                  <a:pt x="10186737" y="3481390"/>
                  <a:pt x="10186737" y="3481390"/>
                </a:cubicBezTo>
                <a:lnTo>
                  <a:pt x="10186737" y="3481390"/>
                </a:lnTo>
              </a:path>
            </a:pathLst>
          </a:custGeom>
          <a:noFill/>
          <a:ln w="1270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E3C17A23-3F7A-9646-BA0C-AA55D4E835FE}"/>
              </a:ext>
            </a:extLst>
          </p:cNvPr>
          <p:cNvSpPr txBox="1"/>
          <p:nvPr/>
        </p:nvSpPr>
        <p:spPr>
          <a:xfrm>
            <a:off x="2546555" y="6285279"/>
            <a:ext cx="2494634" cy="500532"/>
          </a:xfrm>
          <a:prstGeom prst="rect">
            <a:avLst/>
          </a:prstGeom>
          <a:noFill/>
        </p:spPr>
        <p:txBody>
          <a:bodyPr wrap="square" lIns="0" tIns="0" rIns="98755" bIns="0" rtlCol="0">
            <a:spAutoFit/>
          </a:bodyPr>
          <a:lstStyle/>
          <a:p>
            <a:pPr>
              <a:spcBef>
                <a:spcPts val="1200"/>
              </a:spcBef>
            </a:pPr>
            <a:r>
              <a:rPr lang="en-US" sz="3200" dirty="0">
                <a:solidFill>
                  <a:schemeClr val="tx1">
                    <a:alpha val="60000"/>
                  </a:schemeClr>
                </a:solidFill>
                <a:latin typeface="Futura Book" charset="0"/>
                <a:ea typeface="Futura Book" charset="0"/>
                <a:cs typeface="Futura Book" charset="0"/>
              </a:rPr>
              <a:t>Exposition</a:t>
            </a:r>
          </a:p>
        </p:txBody>
      </p:sp>
      <p:sp>
        <p:nvSpPr>
          <p:cNvPr id="9" name="TextBox 8">
            <a:extLst>
              <a:ext uri="{FF2B5EF4-FFF2-40B4-BE49-F238E27FC236}">
                <a16:creationId xmlns:a16="http://schemas.microsoft.com/office/drawing/2014/main" xmlns="" id="{953389C5-9F84-1440-904A-4FA65120D579}"/>
              </a:ext>
            </a:extLst>
          </p:cNvPr>
          <p:cNvSpPr txBox="1"/>
          <p:nvPr/>
        </p:nvSpPr>
        <p:spPr>
          <a:xfrm>
            <a:off x="4275135" y="4027174"/>
            <a:ext cx="2494634" cy="1138773"/>
          </a:xfrm>
          <a:prstGeom prst="rect">
            <a:avLst/>
          </a:prstGeom>
          <a:noFill/>
        </p:spPr>
        <p:txBody>
          <a:bodyPr wrap="square" lIns="0" tIns="0" rIns="98755" bIns="0" rtlCol="0">
            <a:spAutoFit/>
          </a:bodyPr>
          <a:lstStyle/>
          <a:p>
            <a:pPr algn="ctr">
              <a:spcBef>
                <a:spcPts val="1200"/>
              </a:spcBef>
            </a:pPr>
            <a:r>
              <a:rPr lang="en-US" sz="3200" dirty="0">
                <a:solidFill>
                  <a:schemeClr val="tx1">
                    <a:alpha val="60000"/>
                  </a:schemeClr>
                </a:solidFill>
                <a:latin typeface="Futura Book" charset="0"/>
                <a:ea typeface="Futura Book" charset="0"/>
                <a:cs typeface="Futura Book" charset="0"/>
              </a:rPr>
              <a:t>Rising Action</a:t>
            </a:r>
          </a:p>
          <a:p>
            <a:pPr algn="ctr">
              <a:spcBef>
                <a:spcPts val="1200"/>
              </a:spcBef>
            </a:pPr>
            <a:r>
              <a:rPr lang="en-US" sz="3200" dirty="0">
                <a:solidFill>
                  <a:schemeClr val="tx1">
                    <a:alpha val="60000"/>
                  </a:schemeClr>
                </a:solidFill>
                <a:latin typeface="Futura Book" charset="0"/>
                <a:ea typeface="Futura Book" charset="0"/>
                <a:cs typeface="Futura Book" charset="0"/>
              </a:rPr>
              <a:t>(conflict)</a:t>
            </a:r>
          </a:p>
        </p:txBody>
      </p:sp>
      <p:sp>
        <p:nvSpPr>
          <p:cNvPr id="10" name="Title 1">
            <a:extLst>
              <a:ext uri="{FF2B5EF4-FFF2-40B4-BE49-F238E27FC236}">
                <a16:creationId xmlns:a16="http://schemas.microsoft.com/office/drawing/2014/main" xmlns="" id="{5429DC2A-F71E-994B-B92A-BDD3D73B7D22}"/>
              </a:ext>
            </a:extLst>
          </p:cNvPr>
          <p:cNvSpPr txBox="1">
            <a:spLocks/>
          </p:cNvSpPr>
          <p:nvPr/>
        </p:nvSpPr>
        <p:spPr>
          <a:xfrm>
            <a:off x="2173621" y="1305312"/>
            <a:ext cx="8534893" cy="535125"/>
          </a:xfrm>
          <a:prstGeom prst="rect">
            <a:avLst/>
          </a:prstGeom>
        </p:spPr>
        <p:txBody>
          <a:bodyPr>
            <a:noAutofit/>
          </a:bodyPr>
          <a:lst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a:lstStyle>
          <a:p>
            <a:r>
              <a:rPr lang="en-US" sz="4400" dirty="0">
                <a:solidFill>
                  <a:srgbClr val="8FC745"/>
                </a:solidFill>
                <a:latin typeface="Futura Medium" charset="0"/>
                <a:ea typeface="Futura Medium" charset="0"/>
                <a:cs typeface="Futura Medium" charset="0"/>
              </a:rPr>
              <a:t>storytelling path</a:t>
            </a:r>
          </a:p>
        </p:txBody>
      </p:sp>
      <p:pic>
        <p:nvPicPr>
          <p:cNvPr id="11" name="Picture 10">
            <a:extLst>
              <a:ext uri="{FF2B5EF4-FFF2-40B4-BE49-F238E27FC236}">
                <a16:creationId xmlns:a16="http://schemas.microsoft.com/office/drawing/2014/main" xmlns="" id="{C9E8EF1F-07B3-3B4B-92E1-C61C2ADC6BBE}"/>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12" name="TextBox 11">
            <a:extLst>
              <a:ext uri="{FF2B5EF4-FFF2-40B4-BE49-F238E27FC236}">
                <a16:creationId xmlns:a16="http://schemas.microsoft.com/office/drawing/2014/main" xmlns="" id="{A12D0038-F452-D04C-A479-F352B3D5172D}"/>
              </a:ext>
            </a:extLst>
          </p:cNvPr>
          <p:cNvSpPr txBox="1"/>
          <p:nvPr/>
        </p:nvSpPr>
        <p:spPr>
          <a:xfrm>
            <a:off x="8177420" y="1598654"/>
            <a:ext cx="2494634" cy="500532"/>
          </a:xfrm>
          <a:prstGeom prst="rect">
            <a:avLst/>
          </a:prstGeom>
          <a:noFill/>
        </p:spPr>
        <p:txBody>
          <a:bodyPr wrap="square" lIns="0" tIns="0" rIns="98755" bIns="0" rtlCol="0">
            <a:spAutoFit/>
          </a:bodyPr>
          <a:lstStyle/>
          <a:p>
            <a:pPr>
              <a:spcBef>
                <a:spcPts val="1200"/>
              </a:spcBef>
            </a:pPr>
            <a:r>
              <a:rPr lang="en-US" sz="3200" dirty="0">
                <a:solidFill>
                  <a:schemeClr val="tx1">
                    <a:alpha val="60000"/>
                  </a:schemeClr>
                </a:solidFill>
                <a:latin typeface="Futura Book" charset="0"/>
                <a:ea typeface="Futura Book" charset="0"/>
                <a:cs typeface="Futura Book" charset="0"/>
              </a:rPr>
              <a:t>Climax</a:t>
            </a:r>
          </a:p>
        </p:txBody>
      </p:sp>
      <p:sp>
        <p:nvSpPr>
          <p:cNvPr id="13" name="TextBox 12">
            <a:extLst>
              <a:ext uri="{FF2B5EF4-FFF2-40B4-BE49-F238E27FC236}">
                <a16:creationId xmlns:a16="http://schemas.microsoft.com/office/drawing/2014/main" xmlns="" id="{E1DF20FC-DDE1-4F4E-B3F4-DC596988E0AD}"/>
              </a:ext>
            </a:extLst>
          </p:cNvPr>
          <p:cNvSpPr txBox="1"/>
          <p:nvPr/>
        </p:nvSpPr>
        <p:spPr>
          <a:xfrm>
            <a:off x="10298945" y="3096731"/>
            <a:ext cx="2971844" cy="1138773"/>
          </a:xfrm>
          <a:prstGeom prst="rect">
            <a:avLst/>
          </a:prstGeom>
          <a:noFill/>
        </p:spPr>
        <p:txBody>
          <a:bodyPr wrap="square" lIns="0" tIns="0" rIns="98755" bIns="0" rtlCol="0">
            <a:spAutoFit/>
          </a:bodyPr>
          <a:lstStyle/>
          <a:p>
            <a:pPr algn="ctr">
              <a:spcBef>
                <a:spcPts val="1200"/>
              </a:spcBef>
            </a:pPr>
            <a:r>
              <a:rPr lang="en-US" sz="3200" dirty="0">
                <a:solidFill>
                  <a:schemeClr val="tx1">
                    <a:alpha val="60000"/>
                  </a:schemeClr>
                </a:solidFill>
                <a:latin typeface="Futura Book" charset="0"/>
                <a:ea typeface="Futura Book" charset="0"/>
                <a:cs typeface="Futura Book" charset="0"/>
              </a:rPr>
              <a:t>Falling Action</a:t>
            </a:r>
          </a:p>
          <a:p>
            <a:pPr algn="ctr">
              <a:spcBef>
                <a:spcPts val="1200"/>
              </a:spcBef>
            </a:pPr>
            <a:r>
              <a:rPr lang="en-US" sz="3200" dirty="0">
                <a:solidFill>
                  <a:schemeClr val="tx1">
                    <a:alpha val="60000"/>
                  </a:schemeClr>
                </a:solidFill>
                <a:latin typeface="Futura Book" charset="0"/>
                <a:ea typeface="Futura Book" charset="0"/>
                <a:cs typeface="Futura Book" charset="0"/>
              </a:rPr>
              <a:t>(results)</a:t>
            </a:r>
          </a:p>
        </p:txBody>
      </p:sp>
      <p:sp>
        <p:nvSpPr>
          <p:cNvPr id="14" name="TextBox 13">
            <a:extLst>
              <a:ext uri="{FF2B5EF4-FFF2-40B4-BE49-F238E27FC236}">
                <a16:creationId xmlns:a16="http://schemas.microsoft.com/office/drawing/2014/main" xmlns="" id="{7E387D86-F6EC-1345-AC01-CA904C002EB1}"/>
              </a:ext>
            </a:extLst>
          </p:cNvPr>
          <p:cNvSpPr txBox="1"/>
          <p:nvPr/>
        </p:nvSpPr>
        <p:spPr>
          <a:xfrm>
            <a:off x="11245515" y="5165947"/>
            <a:ext cx="2971844" cy="492443"/>
          </a:xfrm>
          <a:prstGeom prst="rect">
            <a:avLst/>
          </a:prstGeom>
          <a:noFill/>
        </p:spPr>
        <p:txBody>
          <a:bodyPr wrap="square" lIns="0" tIns="0" rIns="98755" bIns="0" rtlCol="0">
            <a:spAutoFit/>
          </a:bodyPr>
          <a:lstStyle/>
          <a:p>
            <a:pPr algn="ctr">
              <a:spcBef>
                <a:spcPts val="1200"/>
              </a:spcBef>
            </a:pPr>
            <a:r>
              <a:rPr lang="en-US" sz="3200" dirty="0">
                <a:solidFill>
                  <a:schemeClr val="tx1">
                    <a:alpha val="60000"/>
                  </a:schemeClr>
                </a:solidFill>
                <a:latin typeface="Futura Book" charset="0"/>
                <a:ea typeface="Futura Book" charset="0"/>
                <a:cs typeface="Futura Book" charset="0"/>
              </a:rPr>
              <a:t>Resolution</a:t>
            </a:r>
          </a:p>
        </p:txBody>
      </p:sp>
    </p:spTree>
    <p:extLst>
      <p:ext uri="{BB962C8B-B14F-4D97-AF65-F5344CB8AC3E}">
        <p14:creationId xmlns:p14="http://schemas.microsoft.com/office/powerpoint/2010/main" val="147899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left)">
                                      <p:cBhvr>
                                        <p:cTn id="17" dur="500"/>
                                        <p:tgtEl>
                                          <p:spTgt spid="9">
                                            <p:txEl>
                                              <p:pRg st="0" end="0"/>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wipe(left)">
                                      <p:cBhvr>
                                        <p:cTn id="20" dur="5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left)">
                                      <p:cBhvr>
                                        <p:cTn id="25" dur="500"/>
                                        <p:tgtEl>
                                          <p:spTgt spid="1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wipe(left)">
                                      <p:cBhvr>
                                        <p:cTn id="30" dur="500"/>
                                        <p:tgtEl>
                                          <p:spTgt spid="13">
                                            <p:txEl>
                                              <p:pRg st="0" end="0"/>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wipe(left)">
                                      <p:cBhvr>
                                        <p:cTn id="33" dur="500"/>
                                        <p:tgtEl>
                                          <p:spTgt spid="1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wipe(left)">
                                      <p:cBhvr>
                                        <p:cTn id="38"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2215991"/>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the power of the biblical narrative</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7895319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16988"/>
            <a:ext cx="14630400" cy="8679485"/>
          </a:xfrm>
          <a:prstGeom prst="rect">
            <a:avLst/>
          </a:prstGeom>
        </p:spPr>
      </p:pic>
    </p:spTree>
    <p:extLst>
      <p:ext uri="{BB962C8B-B14F-4D97-AF65-F5344CB8AC3E}">
        <p14:creationId xmlns:p14="http://schemas.microsoft.com/office/powerpoint/2010/main" val="3813199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Becoming storytellers</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326243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must develop the ability to think creatively and adapt wisely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New approaches in communicating the Eternal Gospel becomes imperative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Storytelling is one of the most powerful ways to reach younger generations</a:t>
            </a:r>
          </a:p>
        </p:txBody>
      </p:sp>
      <p:pic>
        <p:nvPicPr>
          <p:cNvPr id="6" name="Picture 5">
            <a:extLst>
              <a:ext uri="{FF2B5EF4-FFF2-40B4-BE49-F238E27FC236}">
                <a16:creationId xmlns:a16="http://schemas.microsoft.com/office/drawing/2014/main" xmlns="" id="{6B7841A5-E6B5-9747-928A-DA404A171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07402627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1155165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2147629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Storytelling in history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227754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use of narrative, stories as a way in organizing life.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Self-expressions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Communication process</a:t>
            </a:r>
          </a:p>
        </p:txBody>
      </p:sp>
      <p:pic>
        <p:nvPicPr>
          <p:cNvPr id="6" name="Picture 5">
            <a:extLst>
              <a:ext uri="{FF2B5EF4-FFF2-40B4-BE49-F238E27FC236}">
                <a16:creationId xmlns:a16="http://schemas.microsoft.com/office/drawing/2014/main" xmlns="" id="{BF14CFEE-F0BC-8B41-AFA5-E22777406E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05812479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1916040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Becoming storytellers</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89364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must develop the ability to think creatively and adapt wisely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New approaches in communicating the Eternal Gospel becomes imperative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Storytelling is one of the most powerful ways to reach younger generations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Nothing can substitute the relevance and applicability of biblical narrative in this process</a:t>
            </a:r>
          </a:p>
        </p:txBody>
      </p:sp>
      <p:pic>
        <p:nvPicPr>
          <p:cNvPr id="6" name="Picture 5">
            <a:extLst>
              <a:ext uri="{FF2B5EF4-FFF2-40B4-BE49-F238E27FC236}">
                <a16:creationId xmlns:a16="http://schemas.microsoft.com/office/drawing/2014/main" xmlns="" id="{52EEF379-67BA-9749-9EA5-72B46A117C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17065808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wipe(left)">
                                      <p:cBhvr>
                                        <p:cTn id="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83189" y="822644"/>
            <a:ext cx="10239440" cy="6491836"/>
            <a:chOff x="2502630" y="1219200"/>
            <a:chExt cx="9400558" cy="5959982"/>
          </a:xfrm>
        </p:grpSpPr>
        <p:pic>
          <p:nvPicPr>
            <p:cNvPr id="11" name="Picture Placeholder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510957" y="1219200"/>
              <a:ext cx="4646147" cy="2938078"/>
            </a:xfrm>
            <a:prstGeom prst="rect">
              <a:avLst/>
            </a:prstGeom>
          </p:spPr>
        </p:pic>
        <p:pic>
          <p:nvPicPr>
            <p:cNvPr id="12" name="Picture Placeholder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flipH="1">
              <a:off x="2510957" y="4232857"/>
              <a:ext cx="4646147" cy="2938078"/>
            </a:xfrm>
            <a:prstGeom prst="rect">
              <a:avLst/>
            </a:prstGeom>
          </p:spPr>
        </p:pic>
        <p:pic>
          <p:nvPicPr>
            <p:cNvPr id="13" name="Picture Placeholder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257041" y="1219200"/>
              <a:ext cx="4646147" cy="2938078"/>
            </a:xfrm>
            <a:prstGeom prst="rect">
              <a:avLst/>
            </a:prstGeom>
          </p:spPr>
        </p:pic>
        <p:pic>
          <p:nvPicPr>
            <p:cNvPr id="14" name="Picture Placeholder 8"/>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7257041" y="4241104"/>
              <a:ext cx="4646147" cy="2938078"/>
            </a:xfrm>
            <a:prstGeom prst="rect">
              <a:avLst/>
            </a:prstGeom>
          </p:spPr>
        </p:pic>
        <p:sp>
          <p:nvSpPr>
            <p:cNvPr id="20" name="Rectangle 19"/>
            <p:cNvSpPr/>
            <p:nvPr/>
          </p:nvSpPr>
          <p:spPr>
            <a:xfrm>
              <a:off x="2502630" y="1219200"/>
              <a:ext cx="4662801"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1" name="Rectangle 20"/>
            <p:cNvSpPr/>
            <p:nvPr/>
          </p:nvSpPr>
          <p:spPr>
            <a:xfrm>
              <a:off x="7261875" y="1219200"/>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2" name="Rectangle 21"/>
            <p:cNvSpPr/>
            <p:nvPr/>
          </p:nvSpPr>
          <p:spPr>
            <a:xfrm>
              <a:off x="2515791" y="4232857"/>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3" name="Rectangle 22"/>
            <p:cNvSpPr/>
            <p:nvPr/>
          </p:nvSpPr>
          <p:spPr>
            <a:xfrm>
              <a:off x="7261875" y="4241104"/>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grpSp>
      <p:grpSp>
        <p:nvGrpSpPr>
          <p:cNvPr id="25" name="Group 24"/>
          <p:cNvGrpSpPr/>
          <p:nvPr/>
        </p:nvGrpSpPr>
        <p:grpSpPr>
          <a:xfrm>
            <a:off x="4242944" y="2453480"/>
            <a:ext cx="5888309" cy="3236033"/>
            <a:chOff x="2418745" y="2539389"/>
            <a:chExt cx="4159622" cy="2286000"/>
          </a:xfrm>
        </p:grpSpPr>
        <p:sp>
          <p:nvSpPr>
            <p:cNvPr id="7" name="Rectangle 6"/>
            <p:cNvSpPr/>
            <p:nvPr/>
          </p:nvSpPr>
          <p:spPr>
            <a:xfrm>
              <a:off x="2418745" y="2539389"/>
              <a:ext cx="4159622" cy="2286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842140" y="3530659"/>
              <a:ext cx="3277496" cy="234813"/>
            </a:xfrm>
            <a:prstGeom prst="rect">
              <a:avLst/>
            </a:prstGeom>
            <a:noFill/>
          </p:spPr>
          <p:txBody>
            <a:bodyPr wrap="square" lIns="0" tIns="0" rIns="0" bIns="0" rtlCol="0">
              <a:spAutoFit/>
            </a:bodyPr>
            <a:lstStyle/>
            <a:p>
              <a:pPr algn="ctr">
                <a:lnSpc>
                  <a:spcPct val="80000"/>
                </a:lnSpc>
              </a:pPr>
              <a:r>
                <a:rPr lang="en-US" sz="2592" spc="216" dirty="0">
                  <a:solidFill>
                    <a:srgbClr val="8FC745"/>
                  </a:solidFill>
                  <a:latin typeface="Futura Medium" charset="0"/>
                  <a:ea typeface="Futura Medium" charset="0"/>
                  <a:cs typeface="Futura Medium" charset="0"/>
                </a:rPr>
                <a:t>THANK YOU!</a:t>
              </a:r>
              <a:endParaRPr lang="en-US" sz="2592" spc="216" dirty="0">
                <a:solidFill>
                  <a:schemeClr val="tx1">
                    <a:lumMod val="50000"/>
                    <a:lumOff val="50000"/>
                  </a:schemeClr>
                </a:solidFill>
                <a:latin typeface="Futura Medium" charset="0"/>
                <a:ea typeface="Futura Medium" charset="0"/>
                <a:cs typeface="Futura Medium" charset="0"/>
              </a:endParaRPr>
            </a:p>
          </p:txBody>
        </p:sp>
      </p:grpSp>
    </p:spTree>
    <p:extLst>
      <p:ext uri="{BB962C8B-B14F-4D97-AF65-F5344CB8AC3E}">
        <p14:creationId xmlns:p14="http://schemas.microsoft.com/office/powerpoint/2010/main" val="406244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group discussion</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2056435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questions for group discussion</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424731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do you relate to the fact that God was the first storyteller? How does it tell you the importance of storytelling to us, His creatures?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can you intentionally incorporate storytelling in your ministry?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Read Luke 15:11-32 with a partner in two different Bible versions. Tell the story without looking to the text. What principles did you learn? </a:t>
            </a:r>
          </a:p>
        </p:txBody>
      </p:sp>
      <p:pic>
        <p:nvPicPr>
          <p:cNvPr id="6" name="Picture 5">
            <a:extLst>
              <a:ext uri="{FF2B5EF4-FFF2-40B4-BE49-F238E27FC236}">
                <a16:creationId xmlns:a16="http://schemas.microsoft.com/office/drawing/2014/main" xmlns="" id="{3937029B-4F6D-CF40-AF38-C2B1914CE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45077372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4320" y="-773091"/>
            <a:ext cx="14774720" cy="9883345"/>
          </a:xfrm>
          <a:prstGeom prst="rect">
            <a:avLst/>
          </a:prstGeom>
        </p:spPr>
      </p:pic>
    </p:spTree>
    <p:extLst>
      <p:ext uri="{BB962C8B-B14F-4D97-AF65-F5344CB8AC3E}">
        <p14:creationId xmlns:p14="http://schemas.microsoft.com/office/powerpoint/2010/main" val="2183887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1841957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1354526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25494" y="0"/>
            <a:ext cx="18886850" cy="8370308"/>
          </a:xfrm>
          <a:prstGeom prst="rect">
            <a:avLst/>
          </a:prstGeom>
        </p:spPr>
      </p:pic>
    </p:spTree>
    <p:extLst>
      <p:ext uri="{BB962C8B-B14F-4D97-AF65-F5344CB8AC3E}">
        <p14:creationId xmlns:p14="http://schemas.microsoft.com/office/powerpoint/2010/main" val="2029759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Storytelling in history</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924558" cy="357020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use of narrative, stories as a way in organizing life.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Self-expressions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Communication process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Sharing of lessons learned, experiences</a:t>
            </a:r>
          </a:p>
          <a:p>
            <a:pPr marL="342900" indent="-342900">
              <a:spcBef>
                <a:spcPts val="1200"/>
              </a:spcBef>
              <a:buFont typeface="Wingdings" charset="2"/>
              <a:buChar char="§"/>
            </a:pPr>
            <a:r>
              <a:rPr lang="x-none" sz="3200" dirty="0">
                <a:solidFill>
                  <a:schemeClr val="tx1">
                    <a:alpha val="60000"/>
                  </a:schemeClr>
                </a:solidFill>
                <a:latin typeface="Futura Book" charset="0"/>
                <a:ea typeface="Futura Book" charset="0"/>
                <a:cs typeface="Futura Book" charset="0"/>
              </a:rPr>
              <a:t>Mythical stories (i.e.: “The Epic of Gilgamesh”)</a:t>
            </a:r>
            <a:endParaRPr lang="en-US" sz="3200" dirty="0">
              <a:solidFill>
                <a:schemeClr val="tx1">
                  <a:alpha val="60000"/>
                </a:schemeClr>
              </a:solidFill>
              <a:latin typeface="Futura Book" charset="0"/>
              <a:ea typeface="Futura Book" charset="0"/>
              <a:cs typeface="Futura Book" charset="0"/>
            </a:endParaRPr>
          </a:p>
        </p:txBody>
      </p:sp>
      <p:pic>
        <p:nvPicPr>
          <p:cNvPr id="6" name="Picture 5">
            <a:extLst>
              <a:ext uri="{FF2B5EF4-FFF2-40B4-BE49-F238E27FC236}">
                <a16:creationId xmlns:a16="http://schemas.microsoft.com/office/drawing/2014/main" xmlns="" id="{86585CB3-6416-B34C-BF4E-E89E3B51DA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70460730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wipe(left)">
                                      <p:cBhvr>
                                        <p:cTn id="7" dur="500"/>
                                        <p:tgtEl>
                                          <p:spTgt spid="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wipe(left)">
                                      <p:cBhvr>
                                        <p:cTn id="1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2169</TotalTime>
  <Words>1198</Words>
  <Application>Microsoft Office PowerPoint</Application>
  <PresentationFormat>Custom</PresentationFormat>
  <Paragraphs>171</Paragraphs>
  <Slides>44</Slides>
  <Notes>16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Light</vt:lpstr>
      <vt:lpstr>Futura Book</vt:lpstr>
      <vt:lpstr>Futura Medium</vt:lpstr>
      <vt:lpstr>Mangal</vt:lpstr>
      <vt:lpstr>Wingdings</vt:lpstr>
      <vt:lpstr>Office Theme</vt:lpstr>
      <vt:lpstr>PowerPoint Presentation</vt:lpstr>
      <vt:lpstr>Suggestive principles</vt:lpstr>
      <vt:lpstr>PowerPoint Presentation</vt:lpstr>
      <vt:lpstr>Storytelling in history</vt:lpstr>
      <vt:lpstr>PowerPoint Presentation</vt:lpstr>
      <vt:lpstr>PowerPoint Presentation</vt:lpstr>
      <vt:lpstr>PowerPoint Presentation</vt:lpstr>
      <vt:lpstr>PowerPoint Presentation</vt:lpstr>
      <vt:lpstr>Storytelling in history</vt:lpstr>
      <vt:lpstr>PowerPoint Presentation</vt:lpstr>
      <vt:lpstr>PowerPoint Presentation</vt:lpstr>
      <vt:lpstr>Rediscover of storytelling</vt:lpstr>
      <vt:lpstr>Rediscover of storytelling</vt:lpstr>
      <vt:lpstr>PowerPoint Presentation</vt:lpstr>
      <vt:lpstr>The search for identity</vt:lpstr>
      <vt:lpstr>PowerPoint Presentation</vt:lpstr>
      <vt:lpstr>The power of storytelling</vt:lpstr>
      <vt:lpstr>PowerPoint Presentation</vt:lpstr>
      <vt:lpstr>PowerPoint Presentation</vt:lpstr>
      <vt:lpstr>The power of storytelling</vt:lpstr>
      <vt:lpstr>Our brains love good stories</vt:lpstr>
      <vt:lpstr>PowerPoint Presentation</vt:lpstr>
      <vt:lpstr>PowerPoint Presentation</vt:lpstr>
      <vt:lpstr>Our brain loves good stories</vt:lpstr>
      <vt:lpstr>What stories can do for us?</vt:lpstr>
      <vt:lpstr>PowerPoint Presentation</vt:lpstr>
      <vt:lpstr>PowerPoint Presentation</vt:lpstr>
      <vt:lpstr>Keys to powerful stories</vt:lpstr>
      <vt:lpstr>the emotion factor…</vt:lpstr>
      <vt:lpstr>Keys elements to powerful stories</vt:lpstr>
      <vt:lpstr>Simple structure for storytelling</vt:lpstr>
      <vt:lpstr>How to create/tell a story </vt:lpstr>
      <vt:lpstr>How to create a story </vt:lpstr>
      <vt:lpstr>PowerPoint Presentation</vt:lpstr>
      <vt:lpstr>PowerPoint Presentation</vt:lpstr>
      <vt:lpstr>PowerPoint Presentation</vt:lpstr>
      <vt:lpstr>Becoming storytellers</vt:lpstr>
      <vt:lpstr>PowerPoint Presentation</vt:lpstr>
      <vt:lpstr>PowerPoint Presentation</vt:lpstr>
      <vt:lpstr>PowerPoint Presentation</vt:lpstr>
      <vt:lpstr>Becoming storytellers</vt:lpstr>
      <vt:lpstr>PowerPoint Presentation</vt:lpstr>
      <vt:lpstr>PowerPoint Presentation</vt:lpstr>
      <vt:lpstr>questions for group discussion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Victor Kulakov</cp:lastModifiedBy>
  <cp:revision>111</cp:revision>
  <dcterms:created xsi:type="dcterms:W3CDTF">2018-04-05T21:09:55Z</dcterms:created>
  <dcterms:modified xsi:type="dcterms:W3CDTF">2018-04-27T10:47:56Z</dcterms:modified>
</cp:coreProperties>
</file>