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57" r:id="rId2"/>
    <p:sldId id="260" r:id="rId3"/>
    <p:sldId id="264" r:id="rId4"/>
    <p:sldId id="265" r:id="rId5"/>
    <p:sldId id="267" r:id="rId6"/>
    <p:sldId id="263" r:id="rId7"/>
    <p:sldId id="266" r:id="rId8"/>
    <p:sldId id="269" r:id="rId9"/>
    <p:sldId id="268" r:id="rId10"/>
    <p:sldId id="272" r:id="rId11"/>
    <p:sldId id="274" r:id="rId12"/>
    <p:sldId id="277" r:id="rId13"/>
    <p:sldId id="280" r:id="rId14"/>
    <p:sldId id="284" r:id="rId15"/>
    <p:sldId id="285" r:id="rId16"/>
    <p:sldId id="286" r:id="rId17"/>
    <p:sldId id="276" r:id="rId18"/>
    <p:sldId id="287" r:id="rId19"/>
    <p:sldId id="288" r:id="rId20"/>
    <p:sldId id="289" r:id="rId21"/>
    <p:sldId id="290" r:id="rId22"/>
    <p:sldId id="294" r:id="rId23"/>
    <p:sldId id="291" r:id="rId24"/>
    <p:sldId id="295" r:id="rId25"/>
    <p:sldId id="296" r:id="rId26"/>
    <p:sldId id="275" r:id="rId27"/>
    <p:sldId id="282" r:id="rId28"/>
    <p:sldId id="298" r:id="rId29"/>
    <p:sldId id="283" r:id="rId30"/>
    <p:sldId id="292" r:id="rId31"/>
    <p:sldId id="261"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A400"/>
    <a:srgbClr val="F7AA00"/>
    <a:srgbClr val="454B59"/>
    <a:srgbClr val="FDD71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0DD374-AB85-4E5B-8666-568F8C8DF628}" v="6" dt="2020-09-15T16:36:11.806"/>
    <p1510:client id="{753B47F1-80DE-44D8-8443-6861D851448B}" v="23" dt="2020-09-15T18:01:08.391"/>
    <p1510:client id="{E0C2177D-6A3E-4284-831A-D66A77659CDF}" v="304" dt="2020-09-15T14:07:23.5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8640"/>
    <p:restoredTop sz="94674"/>
  </p:normalViewPr>
  <p:slideViewPr>
    <p:cSldViewPr snapToGrid="0" snapToObjects="1">
      <p:cViewPr varScale="1">
        <p:scale>
          <a:sx n="104" d="100"/>
          <a:sy n="104" d="100"/>
        </p:scale>
        <p:origin x="216" y="624"/>
      </p:cViewPr>
      <p:guideLst>
        <p:guide orient="horz" pos="2160"/>
        <p:guide pos="2880"/>
      </p:guideLst>
    </p:cSldViewPr>
  </p:slideViewPr>
  <p:notesTextViewPr>
    <p:cViewPr>
      <p:scale>
        <a:sx n="100" d="100"/>
        <a:sy n="100"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ventist Family Ministries" userId="ouNwaq6WgdONJ+KKNGI/ozviqhV0SraY9uNXCkM1Kp0=" providerId="None" clId="Web-{180DD374-AB85-4E5B-8666-568F8C8DF628}"/>
    <pc:docChg chg="modSld">
      <pc:chgData name="Adventist Family Ministries" userId="ouNwaq6WgdONJ+KKNGI/ozviqhV0SraY9uNXCkM1Kp0=" providerId="None" clId="Web-{180DD374-AB85-4E5B-8666-568F8C8DF628}" dt="2020-09-15T16:36:11.806" v="5" actId="14100"/>
      <pc:docMkLst>
        <pc:docMk/>
      </pc:docMkLst>
      <pc:sldChg chg="modSp">
        <pc:chgData name="Adventist Family Ministries" userId="ouNwaq6WgdONJ+KKNGI/ozviqhV0SraY9uNXCkM1Kp0=" providerId="None" clId="Web-{180DD374-AB85-4E5B-8666-568F8C8DF628}" dt="2020-09-15T16:33:21.066" v="4" actId="14100"/>
        <pc:sldMkLst>
          <pc:docMk/>
          <pc:sldMk cId="122961317" sldId="266"/>
        </pc:sldMkLst>
        <pc:spChg chg="mod">
          <ac:chgData name="Adventist Family Ministries" userId="ouNwaq6WgdONJ+KKNGI/ozviqhV0SraY9uNXCkM1Kp0=" providerId="None" clId="Web-{180DD374-AB85-4E5B-8666-568F8C8DF628}" dt="2020-09-15T16:33:21.066" v="4" actId="14100"/>
          <ac:spMkLst>
            <pc:docMk/>
            <pc:sldMk cId="122961317" sldId="266"/>
            <ac:spMk id="11" creationId="{A321DCA3-A769-C049-BA95-5D4CF043B697}"/>
          </ac:spMkLst>
        </pc:spChg>
        <pc:picChg chg="mod">
          <ac:chgData name="Adventist Family Ministries" userId="ouNwaq6WgdONJ+KKNGI/ozviqhV0SraY9uNXCkM1Kp0=" providerId="None" clId="Web-{180DD374-AB85-4E5B-8666-568F8C8DF628}" dt="2020-09-15T16:33:16.363" v="3" actId="1076"/>
          <ac:picMkLst>
            <pc:docMk/>
            <pc:sldMk cId="122961317" sldId="266"/>
            <ac:picMk id="6" creationId="{A3D1E3A5-8844-724E-B91A-CDCFC5E3BB67}"/>
          </ac:picMkLst>
        </pc:picChg>
      </pc:sldChg>
      <pc:sldChg chg="modSp">
        <pc:chgData name="Adventist Family Ministries" userId="ouNwaq6WgdONJ+KKNGI/ozviqhV0SraY9uNXCkM1Kp0=" providerId="None" clId="Web-{180DD374-AB85-4E5B-8666-568F8C8DF628}" dt="2020-09-15T16:36:11.806" v="5" actId="14100"/>
        <pc:sldMkLst>
          <pc:docMk/>
          <pc:sldMk cId="4136421544" sldId="288"/>
        </pc:sldMkLst>
        <pc:picChg chg="mod">
          <ac:chgData name="Adventist Family Ministries" userId="ouNwaq6WgdONJ+KKNGI/ozviqhV0SraY9uNXCkM1Kp0=" providerId="None" clId="Web-{180DD374-AB85-4E5B-8666-568F8C8DF628}" dt="2020-09-15T16:36:11.806" v="5" actId="14100"/>
          <ac:picMkLst>
            <pc:docMk/>
            <pc:sldMk cId="4136421544" sldId="288"/>
            <ac:picMk id="9" creationId="{E010D7FD-5368-E643-8AED-FBC57DD60B7F}"/>
          </ac:picMkLst>
        </pc:picChg>
      </pc:sldChg>
    </pc:docChg>
  </pc:docChgLst>
  <pc:docChgLst>
    <pc:chgData name="Adventist Family Ministries" userId="ouNwaq6WgdONJ+KKNGI/ozviqhV0SraY9uNXCkM1Kp0=" providerId="None" clId="Web-{E0C2177D-6A3E-4284-831A-D66A77659CDF}"/>
    <pc:docChg chg="delSld modSld">
      <pc:chgData name="Adventist Family Ministries" userId="ouNwaq6WgdONJ+KKNGI/ozviqhV0SraY9uNXCkM1Kp0=" providerId="None" clId="Web-{E0C2177D-6A3E-4284-831A-D66A77659CDF}" dt="2020-09-15T14:07:23.535" v="299" actId="20577"/>
      <pc:docMkLst>
        <pc:docMk/>
      </pc:docMkLst>
      <pc:sldChg chg="modSp">
        <pc:chgData name="Adventist Family Ministries" userId="ouNwaq6WgdONJ+KKNGI/ozviqhV0SraY9uNXCkM1Kp0=" providerId="None" clId="Web-{E0C2177D-6A3E-4284-831A-D66A77659CDF}" dt="2020-09-15T13:54:17.639" v="151" actId="20577"/>
        <pc:sldMkLst>
          <pc:docMk/>
          <pc:sldMk cId="4101416126" sldId="264"/>
        </pc:sldMkLst>
        <pc:spChg chg="mod">
          <ac:chgData name="Adventist Family Ministries" userId="ouNwaq6WgdONJ+KKNGI/ozviqhV0SraY9uNXCkM1Kp0=" providerId="None" clId="Web-{E0C2177D-6A3E-4284-831A-D66A77659CDF}" dt="2020-09-15T13:54:17.639" v="151" actId="20577"/>
          <ac:spMkLst>
            <pc:docMk/>
            <pc:sldMk cId="4101416126" sldId="264"/>
            <ac:spMk id="10" creationId="{0E0CE529-1C45-F548-AE8A-BB4457328103}"/>
          </ac:spMkLst>
        </pc:spChg>
      </pc:sldChg>
      <pc:sldChg chg="addSp delSp modSp">
        <pc:chgData name="Adventist Family Ministries" userId="ouNwaq6WgdONJ+KKNGI/ozviqhV0SraY9uNXCkM1Kp0=" providerId="None" clId="Web-{E0C2177D-6A3E-4284-831A-D66A77659CDF}" dt="2020-09-15T13:57:52.426" v="187" actId="20577"/>
        <pc:sldMkLst>
          <pc:docMk/>
          <pc:sldMk cId="122961317" sldId="266"/>
        </pc:sldMkLst>
        <pc:spChg chg="mod">
          <ac:chgData name="Adventist Family Ministries" userId="ouNwaq6WgdONJ+KKNGI/ozviqhV0SraY9uNXCkM1Kp0=" providerId="None" clId="Web-{E0C2177D-6A3E-4284-831A-D66A77659CDF}" dt="2020-09-15T13:57:52.426" v="187" actId="20577"/>
          <ac:spMkLst>
            <pc:docMk/>
            <pc:sldMk cId="122961317" sldId="266"/>
            <ac:spMk id="11" creationId="{A321DCA3-A769-C049-BA95-5D4CF043B697}"/>
          </ac:spMkLst>
        </pc:spChg>
        <pc:picChg chg="add del mod">
          <ac:chgData name="Adventist Family Ministries" userId="ouNwaq6WgdONJ+KKNGI/ozviqhV0SraY9uNXCkM1Kp0=" providerId="None" clId="Web-{E0C2177D-6A3E-4284-831A-D66A77659CDF}" dt="2020-09-15T13:36:01.022" v="144"/>
          <ac:picMkLst>
            <pc:docMk/>
            <pc:sldMk cId="122961317" sldId="266"/>
            <ac:picMk id="2" creationId="{B12BC4A0-CD67-401A-B0C6-72BC28A9ED89}"/>
          </ac:picMkLst>
        </pc:picChg>
      </pc:sldChg>
      <pc:sldChg chg="modSp modNotes">
        <pc:chgData name="Adventist Family Ministries" userId="ouNwaq6WgdONJ+KKNGI/ozviqhV0SraY9uNXCkM1Kp0=" providerId="None" clId="Web-{E0C2177D-6A3E-4284-831A-D66A77659CDF}" dt="2020-09-15T14:03:32.951" v="240" actId="20577"/>
        <pc:sldMkLst>
          <pc:docMk/>
          <pc:sldMk cId="2862296553" sldId="268"/>
        </pc:sldMkLst>
        <pc:spChg chg="mod">
          <ac:chgData name="Adventist Family Ministries" userId="ouNwaq6WgdONJ+KKNGI/ozviqhV0SraY9uNXCkM1Kp0=" providerId="None" clId="Web-{E0C2177D-6A3E-4284-831A-D66A77659CDF}" dt="2020-09-15T14:03:32.951" v="240" actId="20577"/>
          <ac:spMkLst>
            <pc:docMk/>
            <pc:sldMk cId="2862296553" sldId="268"/>
            <ac:spMk id="11" creationId="{A321DCA3-A769-C049-BA95-5D4CF043B697}"/>
          </ac:spMkLst>
        </pc:spChg>
      </pc:sldChg>
      <pc:sldChg chg="modSp">
        <pc:chgData name="Adventist Family Ministries" userId="ouNwaq6WgdONJ+KKNGI/ozviqhV0SraY9uNXCkM1Kp0=" providerId="None" clId="Web-{E0C2177D-6A3E-4284-831A-D66A77659CDF}" dt="2020-09-15T13:00:35.860" v="15" actId="14100"/>
        <pc:sldMkLst>
          <pc:docMk/>
          <pc:sldMk cId="86992467" sldId="269"/>
        </pc:sldMkLst>
        <pc:spChg chg="mod">
          <ac:chgData name="Adventist Family Ministries" userId="ouNwaq6WgdONJ+KKNGI/ozviqhV0SraY9uNXCkM1Kp0=" providerId="None" clId="Web-{E0C2177D-6A3E-4284-831A-D66A77659CDF}" dt="2020-09-15T13:00:35.860" v="15" actId="14100"/>
          <ac:spMkLst>
            <pc:docMk/>
            <pc:sldMk cId="86992467" sldId="269"/>
            <ac:spMk id="11" creationId="{A321DCA3-A769-C049-BA95-5D4CF043B697}"/>
          </ac:spMkLst>
        </pc:spChg>
      </pc:sldChg>
      <pc:sldChg chg="del">
        <pc:chgData name="Adventist Family Ministries" userId="ouNwaq6WgdONJ+KKNGI/ozviqhV0SraY9uNXCkM1Kp0=" providerId="None" clId="Web-{E0C2177D-6A3E-4284-831A-D66A77659CDF}" dt="2020-09-15T14:04:00.576" v="242"/>
        <pc:sldMkLst>
          <pc:docMk/>
          <pc:sldMk cId="3492008261" sldId="271"/>
        </pc:sldMkLst>
      </pc:sldChg>
      <pc:sldChg chg="addSp delSp modSp">
        <pc:chgData name="Adventist Family Ministries" userId="ouNwaq6WgdONJ+KKNGI/ozviqhV0SraY9uNXCkM1Kp0=" providerId="None" clId="Web-{E0C2177D-6A3E-4284-831A-D66A77659CDF}" dt="2020-09-15T13:28:55.461" v="132" actId="1076"/>
        <pc:sldMkLst>
          <pc:docMk/>
          <pc:sldMk cId="640963599" sldId="277"/>
        </pc:sldMkLst>
        <pc:spChg chg="add del mod">
          <ac:chgData name="Adventist Family Ministries" userId="ouNwaq6WgdONJ+KKNGI/ozviqhV0SraY9uNXCkM1Kp0=" providerId="None" clId="Web-{E0C2177D-6A3E-4284-831A-D66A77659CDF}" dt="2020-09-15T13:17:18.158" v="30"/>
          <ac:spMkLst>
            <pc:docMk/>
            <pc:sldMk cId="640963599" sldId="277"/>
            <ac:spMk id="3" creationId="{AA7D0F08-2130-4DFF-A430-DD2C04E0DC54}"/>
          </ac:spMkLst>
        </pc:spChg>
        <pc:spChg chg="mod">
          <ac:chgData name="Adventist Family Ministries" userId="ouNwaq6WgdONJ+KKNGI/ozviqhV0SraY9uNXCkM1Kp0=" providerId="None" clId="Web-{E0C2177D-6A3E-4284-831A-D66A77659CDF}" dt="2020-09-15T13:28:49.586" v="130" actId="20577"/>
          <ac:spMkLst>
            <pc:docMk/>
            <pc:sldMk cId="640963599" sldId="277"/>
            <ac:spMk id="11" creationId="{A321DCA3-A769-C049-BA95-5D4CF043B697}"/>
          </ac:spMkLst>
        </pc:spChg>
        <pc:picChg chg="add del mod">
          <ac:chgData name="Adventist Family Ministries" userId="ouNwaq6WgdONJ+KKNGI/ozviqhV0SraY9uNXCkM1Kp0=" providerId="None" clId="Web-{E0C2177D-6A3E-4284-831A-D66A77659CDF}" dt="2020-09-15T13:17:23.392" v="32"/>
          <ac:picMkLst>
            <pc:docMk/>
            <pc:sldMk cId="640963599" sldId="277"/>
            <ac:picMk id="2" creationId="{0E38C5DD-2506-443F-9C85-4FAECA48D0C5}"/>
          </ac:picMkLst>
        </pc:picChg>
        <pc:picChg chg="add del mod">
          <ac:chgData name="Adventist Family Ministries" userId="ouNwaq6WgdONJ+KKNGI/ozviqhV0SraY9uNXCkM1Kp0=" providerId="None" clId="Web-{E0C2177D-6A3E-4284-831A-D66A77659CDF}" dt="2020-09-15T13:17:49.706" v="40"/>
          <ac:picMkLst>
            <pc:docMk/>
            <pc:sldMk cId="640963599" sldId="277"/>
            <ac:picMk id="4" creationId="{AA7497CA-EC85-4BC3-BEC4-CB2B59B668E6}"/>
          </ac:picMkLst>
        </pc:picChg>
        <pc:picChg chg="add mod ord">
          <ac:chgData name="Adventist Family Ministries" userId="ouNwaq6WgdONJ+KKNGI/ozviqhV0SraY9uNXCkM1Kp0=" providerId="None" clId="Web-{E0C2177D-6A3E-4284-831A-D66A77659CDF}" dt="2020-09-15T13:28:55.461" v="132" actId="1076"/>
          <ac:picMkLst>
            <pc:docMk/>
            <pc:sldMk cId="640963599" sldId="277"/>
            <ac:picMk id="5" creationId="{75FA3CBA-3F70-4446-BDE6-515F135A5EC7}"/>
          </ac:picMkLst>
        </pc:picChg>
        <pc:picChg chg="mod">
          <ac:chgData name="Adventist Family Ministries" userId="ouNwaq6WgdONJ+KKNGI/ozviqhV0SraY9uNXCkM1Kp0=" providerId="None" clId="Web-{E0C2177D-6A3E-4284-831A-D66A77659CDF}" dt="2020-09-15T13:23:15.685" v="41" actId="1076"/>
          <ac:picMkLst>
            <pc:docMk/>
            <pc:sldMk cId="640963599" sldId="277"/>
            <ac:picMk id="7" creationId="{00000000-0000-0000-0000-000000000000}"/>
          </ac:picMkLst>
        </pc:picChg>
      </pc:sldChg>
      <pc:sldChg chg="modSp">
        <pc:chgData name="Adventist Family Ministries" userId="ouNwaq6WgdONJ+KKNGI/ozviqhV0SraY9uNXCkM1Kp0=" providerId="None" clId="Web-{E0C2177D-6A3E-4284-831A-D66A77659CDF}" dt="2020-09-15T13:30:44.465" v="140" actId="20577"/>
        <pc:sldMkLst>
          <pc:docMk/>
          <pc:sldMk cId="1389220784" sldId="280"/>
        </pc:sldMkLst>
        <pc:spChg chg="mod">
          <ac:chgData name="Adventist Family Ministries" userId="ouNwaq6WgdONJ+KKNGI/ozviqhV0SraY9uNXCkM1Kp0=" providerId="None" clId="Web-{E0C2177D-6A3E-4284-831A-D66A77659CDF}" dt="2020-09-15T13:30:44.465" v="140" actId="20577"/>
          <ac:spMkLst>
            <pc:docMk/>
            <pc:sldMk cId="1389220784" sldId="280"/>
            <ac:spMk id="11" creationId="{A321DCA3-A769-C049-BA95-5D4CF043B697}"/>
          </ac:spMkLst>
        </pc:spChg>
      </pc:sldChg>
      <pc:sldChg chg="addSp modSp">
        <pc:chgData name="Adventist Family Ministries" userId="ouNwaq6WgdONJ+KKNGI/ozviqhV0SraY9uNXCkM1Kp0=" providerId="None" clId="Web-{E0C2177D-6A3E-4284-831A-D66A77659CDF}" dt="2020-09-15T14:07:14.113" v="297" actId="20577"/>
        <pc:sldMkLst>
          <pc:docMk/>
          <pc:sldMk cId="2347265900" sldId="286"/>
        </pc:sldMkLst>
        <pc:spChg chg="add mod">
          <ac:chgData name="Adventist Family Ministries" userId="ouNwaq6WgdONJ+KKNGI/ozviqhV0SraY9uNXCkM1Kp0=" providerId="None" clId="Web-{E0C2177D-6A3E-4284-831A-D66A77659CDF}" dt="2020-09-15T14:06:50.612" v="287" actId="20577"/>
          <ac:spMkLst>
            <pc:docMk/>
            <pc:sldMk cId="2347265900" sldId="286"/>
            <ac:spMk id="2" creationId="{9625F7EF-43C1-478B-AA93-FE963D77764F}"/>
          </ac:spMkLst>
        </pc:spChg>
        <pc:spChg chg="mod">
          <ac:chgData name="Adventist Family Ministries" userId="ouNwaq6WgdONJ+KKNGI/ozviqhV0SraY9uNXCkM1Kp0=" providerId="None" clId="Web-{E0C2177D-6A3E-4284-831A-D66A77659CDF}" dt="2020-09-15T14:07:14.113" v="297" actId="20577"/>
          <ac:spMkLst>
            <pc:docMk/>
            <pc:sldMk cId="2347265900" sldId="286"/>
            <ac:spMk id="11" creationId="{A321DCA3-A769-C049-BA95-5D4CF043B697}"/>
          </ac:spMkLst>
        </pc:spChg>
      </pc:sldChg>
    </pc:docChg>
  </pc:docChgLst>
  <pc:docChgLst>
    <pc:chgData name="Adventist Family Ministries" userId="ouNwaq6WgdONJ+KKNGI/ozviqhV0SraY9uNXCkM1Kp0=" providerId="None" clId="Web-{753B47F1-80DE-44D8-8443-6861D851448B}"/>
    <pc:docChg chg="modSld">
      <pc:chgData name="Adventist Family Ministries" userId="ouNwaq6WgdONJ+KKNGI/ozviqhV0SraY9uNXCkM1Kp0=" providerId="None" clId="Web-{753B47F1-80DE-44D8-8443-6861D851448B}" dt="2020-09-15T18:01:08.391" v="22" actId="20577"/>
      <pc:docMkLst>
        <pc:docMk/>
      </pc:docMkLst>
      <pc:sldChg chg="modSp">
        <pc:chgData name="Adventist Family Ministries" userId="ouNwaq6WgdONJ+KKNGI/ozviqhV0SraY9uNXCkM1Kp0=" providerId="None" clId="Web-{753B47F1-80DE-44D8-8443-6861D851448B}" dt="2020-09-15T18:01:06.876" v="20" actId="20577"/>
        <pc:sldMkLst>
          <pc:docMk/>
          <pc:sldMk cId="122961317" sldId="266"/>
        </pc:sldMkLst>
        <pc:spChg chg="mod">
          <ac:chgData name="Adventist Family Ministries" userId="ouNwaq6WgdONJ+KKNGI/ozviqhV0SraY9uNXCkM1Kp0=" providerId="None" clId="Web-{753B47F1-80DE-44D8-8443-6861D851448B}" dt="2020-09-15T18:01:06.876" v="20" actId="20577"/>
          <ac:spMkLst>
            <pc:docMk/>
            <pc:sldMk cId="122961317" sldId="266"/>
            <ac:spMk id="2" creationId="{C876BAED-2922-F849-BC16-A19B0348C513}"/>
          </ac:spMkLst>
        </pc:spChg>
      </pc:sldChg>
      <pc:sldChg chg="modSp">
        <pc:chgData name="Adventist Family Ministries" userId="ouNwaq6WgdONJ+KKNGI/ozviqhV0SraY9uNXCkM1Kp0=" providerId="None" clId="Web-{753B47F1-80DE-44D8-8443-6861D851448B}" dt="2020-09-15T18:00:22.546" v="17" actId="20577"/>
        <pc:sldMkLst>
          <pc:docMk/>
          <pc:sldMk cId="86992467" sldId="269"/>
        </pc:sldMkLst>
        <pc:spChg chg="mod">
          <ac:chgData name="Adventist Family Ministries" userId="ouNwaq6WgdONJ+KKNGI/ozviqhV0SraY9uNXCkM1Kp0=" providerId="None" clId="Web-{753B47F1-80DE-44D8-8443-6861D851448B}" dt="2020-09-15T18:00:22.546" v="17" actId="20577"/>
          <ac:spMkLst>
            <pc:docMk/>
            <pc:sldMk cId="86992467" sldId="269"/>
            <ac:spMk id="11" creationId="{A321DCA3-A769-C049-BA95-5D4CF043B697}"/>
          </ac:spMkLst>
        </pc:spChg>
      </pc:sldChg>
    </pc:docChg>
  </pc:docChgLst>
  <pc:docChgLst>
    <pc:chgData name="Adventist Family Ministries" userId="135363564_tp_dropbox" providerId="OAuth2" clId="{C6C5C669-8A6F-2B4E-BAAC-3041C91C18C6}"/>
    <pc:docChg chg="modSld">
      <pc:chgData name="Adventist Family Ministries" userId="135363564_tp_dropbox" providerId="OAuth2" clId="{C6C5C669-8A6F-2B4E-BAAC-3041C91C18C6}" dt="2020-09-15T19:32:47.067" v="2" actId="1076"/>
      <pc:docMkLst>
        <pc:docMk/>
      </pc:docMkLst>
      <pc:sldChg chg="modSp">
        <pc:chgData name="Adventist Family Ministries" userId="135363564_tp_dropbox" providerId="OAuth2" clId="{C6C5C669-8A6F-2B4E-BAAC-3041C91C18C6}" dt="2020-09-15T12:47:24.223" v="1" actId="1076"/>
        <pc:sldMkLst>
          <pc:docMk/>
          <pc:sldMk cId="1734015152" sldId="257"/>
        </pc:sldMkLst>
        <pc:spChg chg="mod">
          <ac:chgData name="Adventist Family Ministries" userId="135363564_tp_dropbox" providerId="OAuth2" clId="{C6C5C669-8A6F-2B4E-BAAC-3041C91C18C6}" dt="2020-09-15T12:47:24.223" v="1" actId="1076"/>
          <ac:spMkLst>
            <pc:docMk/>
            <pc:sldMk cId="1734015152" sldId="257"/>
            <ac:spMk id="4" creationId="{00000000-0000-0000-0000-000000000000}"/>
          </ac:spMkLst>
        </pc:spChg>
      </pc:sldChg>
      <pc:sldChg chg="modSp">
        <pc:chgData name="Adventist Family Ministries" userId="135363564_tp_dropbox" providerId="OAuth2" clId="{C6C5C669-8A6F-2B4E-BAAC-3041C91C18C6}" dt="2020-09-15T19:32:47.067" v="2" actId="1076"/>
        <pc:sldMkLst>
          <pc:docMk/>
          <pc:sldMk cId="3210261570" sldId="265"/>
        </pc:sldMkLst>
        <pc:spChg chg="mod">
          <ac:chgData name="Adventist Family Ministries" userId="135363564_tp_dropbox" providerId="OAuth2" clId="{C6C5C669-8A6F-2B4E-BAAC-3041C91C18C6}" dt="2020-09-15T19:32:47.067" v="2" actId="1076"/>
          <ac:spMkLst>
            <pc:docMk/>
            <pc:sldMk cId="3210261570" sldId="265"/>
            <ac:spMk id="5" creationId="{5B0173CD-DC23-D341-A478-25D9C25F489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FEC05-6604-984C-BC0C-5126241BF795}" type="datetimeFigureOut">
              <a:rPr lang="en-US" smtClean="0"/>
              <a:t>9/17/20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559D1-0F43-E249-A8F6-7C6E7A0EBC38}" type="slidenum">
              <a:rPr lang="en-US" smtClean="0"/>
              <a:t>‹#›</a:t>
            </a:fld>
            <a:endParaRPr lang="en-US"/>
          </a:p>
        </p:txBody>
      </p:sp>
    </p:spTree>
    <p:extLst>
      <p:ext uri="{BB962C8B-B14F-4D97-AF65-F5344CB8AC3E}">
        <p14:creationId xmlns:p14="http://schemas.microsoft.com/office/powerpoint/2010/main" val="1816747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F559D1-0F43-E249-A8F6-7C6E7A0EBC38}" type="slidenum">
              <a:rPr lang="en-US" smtClean="0"/>
              <a:t>1</a:t>
            </a:fld>
            <a:endParaRPr lang="en-US"/>
          </a:p>
        </p:txBody>
      </p:sp>
    </p:spTree>
    <p:extLst>
      <p:ext uri="{BB962C8B-B14F-4D97-AF65-F5344CB8AC3E}">
        <p14:creationId xmlns:p14="http://schemas.microsoft.com/office/powerpoint/2010/main" val="594764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457200">
              <a:lnSpc>
                <a:spcPct val="150000"/>
              </a:lnSpc>
              <a:buFont typeface="Arial,Sans-Serif"/>
              <a:buChar char="•"/>
            </a:pPr>
            <a:r>
              <a:rPr lang="en-US" i="1"/>
              <a:t>“And the Lord God said, it is not good that man should be alone; I will make a helper comparable to him.” </a:t>
            </a:r>
            <a:r>
              <a:rPr lang="en-US"/>
              <a:t>Genesis 2:18,NKJV</a:t>
            </a:r>
            <a:endParaRPr lang="en-US" dirty="0"/>
          </a:p>
          <a:p>
            <a:pPr marL="914400" lvl="1" indent="-457200">
              <a:lnSpc>
                <a:spcPct val="150000"/>
              </a:lnSpc>
              <a:buFont typeface="Arial,Sans-Serif"/>
              <a:buChar char="•"/>
            </a:pPr>
            <a:endParaRPr lang="en-US" dirty="0"/>
          </a:p>
          <a:p>
            <a:pPr marL="914400" lvl="1" indent="-457200">
              <a:lnSpc>
                <a:spcPct val="150000"/>
              </a:lnSpc>
              <a:buFont typeface="Arial,Sans-Serif"/>
              <a:buChar char="•"/>
            </a:pPr>
            <a:r>
              <a:rPr lang="en-US" i="1"/>
              <a:t>“So God created man in His own image; in the image of God He created Him; male and female He created them. Then God blessed them.” </a:t>
            </a:r>
            <a:r>
              <a:rPr lang="en-US"/>
              <a:t>Genesis 1:27-28a, NKJV </a:t>
            </a:r>
          </a:p>
          <a:p>
            <a:pPr marL="914400" lvl="1" indent="-457200">
              <a:lnSpc>
                <a:spcPct val="150000"/>
              </a:lnSpc>
              <a:buFont typeface="Arial,Sans-Serif"/>
              <a:buChar char="•"/>
            </a:pPr>
            <a:r>
              <a:rPr lang="en-US" i="1"/>
              <a:t>“Therefore a man shall leave his father and mother and be joined to his wife and they shall become one flesh.” </a:t>
            </a:r>
            <a:r>
              <a:rPr lang="en-US"/>
              <a:t>Genesis 2:24,NKJV</a:t>
            </a:r>
            <a:endParaRPr lang="en-US" dirty="0"/>
          </a:p>
          <a:p>
            <a:pPr marL="914400" lvl="1" indent="-457200">
              <a:lnSpc>
                <a:spcPct val="150000"/>
              </a:lnSpc>
              <a:buFont typeface="Arial,Sans-Serif"/>
              <a:buChar char="•"/>
            </a:pPr>
            <a:endParaRPr lang="en-US" dirty="0"/>
          </a:p>
          <a:p>
            <a:pPr marL="914400" lvl="1" indent="-457200">
              <a:lnSpc>
                <a:spcPct val="150000"/>
              </a:lnSpc>
              <a:buFont typeface="Arial,Sans-Serif"/>
              <a:buChar char="•"/>
            </a:pPr>
            <a:r>
              <a:rPr lang="en-US" i="1"/>
              <a:t>“So they are no longer two, but one flesh.  Therefore what God has joined together, let not man separate.”  </a:t>
            </a:r>
            <a:r>
              <a:rPr lang="en-US"/>
              <a:t>Matthew 19:6, NKJV </a:t>
            </a:r>
          </a:p>
        </p:txBody>
      </p:sp>
      <p:sp>
        <p:nvSpPr>
          <p:cNvPr id="4" name="Slide Number Placeholder 3"/>
          <p:cNvSpPr>
            <a:spLocks noGrp="1"/>
          </p:cNvSpPr>
          <p:nvPr>
            <p:ph type="sldNum" sz="quarter" idx="5"/>
          </p:nvPr>
        </p:nvSpPr>
        <p:spPr/>
        <p:txBody>
          <a:bodyPr/>
          <a:lstStyle/>
          <a:p>
            <a:fld id="{45F559D1-0F43-E249-A8F6-7C6E7A0EBC38}" type="slidenum">
              <a:rPr lang="en-US" smtClean="0"/>
              <a:t>9</a:t>
            </a:fld>
            <a:endParaRPr lang="en-US"/>
          </a:p>
        </p:txBody>
      </p:sp>
    </p:spTree>
    <p:extLst>
      <p:ext uri="{BB962C8B-B14F-4D97-AF65-F5344CB8AC3E}">
        <p14:creationId xmlns:p14="http://schemas.microsoft.com/office/powerpoint/2010/main" val="708064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6360444-D0A7-974E-B483-81E0C00C4638}" type="datetimeFigureOut">
              <a:rPr lang="en-US" smtClean="0"/>
              <a:t>9/17/20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33835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35384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641360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215714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360444-D0A7-974E-B483-81E0C00C4638}" type="datetimeFigureOut">
              <a:rPr lang="en-US" smtClean="0"/>
              <a:t>9/17/20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593166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6360444-D0A7-974E-B483-81E0C00C4638}" type="datetimeFigureOut">
              <a:rPr lang="en-US" smtClean="0"/>
              <a:t>9/17/20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548529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360444-D0A7-974E-B483-81E0C00C4638}" type="datetimeFigureOut">
              <a:rPr lang="en-US" smtClean="0"/>
              <a:t>9/17/20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568713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6360444-D0A7-974E-B483-81E0C00C4638}" type="datetimeFigureOut">
              <a:rPr lang="en-US" smtClean="0"/>
              <a:t>9/17/20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56799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360444-D0A7-974E-B483-81E0C00C4638}" type="datetimeFigureOut">
              <a:rPr lang="en-US" smtClean="0"/>
              <a:t>9/17/20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700363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9/17/20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80629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9/17/20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707859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60444-D0A7-974E-B483-81E0C00C4638}" type="datetimeFigureOut">
              <a:rPr lang="en-US" smtClean="0"/>
              <a:t>9/17/20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A780A-563C-0046-B457-B0B9E957C029}" type="slidenum">
              <a:rPr lang="en-US" smtClean="0"/>
              <a:t>‹#›</a:t>
            </a:fld>
            <a:endParaRPr lang="en-US"/>
          </a:p>
        </p:txBody>
      </p:sp>
    </p:spTree>
    <p:extLst>
      <p:ext uri="{BB962C8B-B14F-4D97-AF65-F5344CB8AC3E}">
        <p14:creationId xmlns:p14="http://schemas.microsoft.com/office/powerpoint/2010/main" val="130192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ifstudies.org/blog/cohabitation-is-pervasive"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rcRect/>
          <a:stretch/>
        </p:blipFill>
        <p:spPr>
          <a:xfrm>
            <a:off x="-754" y="2190"/>
            <a:ext cx="9145508" cy="6853621"/>
          </a:xfrm>
          <a:prstGeom prst="rect">
            <a:avLst/>
          </a:prstGeom>
        </p:spPr>
      </p:pic>
      <p:sp>
        <p:nvSpPr>
          <p:cNvPr id="4" name="TextBox 3"/>
          <p:cNvSpPr txBox="1"/>
          <p:nvPr/>
        </p:nvSpPr>
        <p:spPr>
          <a:xfrm>
            <a:off x="1078313" y="1897294"/>
            <a:ext cx="6475288" cy="3280136"/>
          </a:xfrm>
          <a:prstGeom prst="rect">
            <a:avLst/>
          </a:prstGeom>
          <a:noFill/>
        </p:spPr>
        <p:txBody>
          <a:bodyPr wrap="square" rtlCol="0" anchor="b">
            <a:noAutofit/>
          </a:bodyPr>
          <a:lstStyle/>
          <a:p>
            <a:pPr algn="r"/>
            <a:r>
              <a:rPr lang="en-US" sz="5400" b="1" dirty="0">
                <a:solidFill>
                  <a:schemeClr val="bg1"/>
                </a:solidFill>
                <a:latin typeface="Avenir Next Condensed" panose="020B0506020202020204" pitchFamily="34" charset="0"/>
              </a:rPr>
              <a:t>WHAT EVERY PERSON NEEDS TO KNOW BEFORE GETTING MARRIED</a:t>
            </a:r>
          </a:p>
        </p:txBody>
      </p:sp>
      <p:sp>
        <p:nvSpPr>
          <p:cNvPr id="5" name="TextBox 4"/>
          <p:cNvSpPr txBox="1"/>
          <p:nvPr/>
        </p:nvSpPr>
        <p:spPr>
          <a:xfrm>
            <a:off x="109732" y="6290296"/>
            <a:ext cx="7543799" cy="630942"/>
          </a:xfrm>
          <a:prstGeom prst="rect">
            <a:avLst/>
          </a:prstGeom>
          <a:noFill/>
        </p:spPr>
        <p:txBody>
          <a:bodyPr wrap="square" rtlCol="0">
            <a:spAutoFit/>
          </a:bodyPr>
          <a:lstStyle/>
          <a:p>
            <a:r>
              <a:rPr lang="en-US" sz="1200" dirty="0">
                <a:ln w="18415" cmpd="sng">
                  <a:noFill/>
                  <a:prstDash val="solid"/>
                </a:ln>
                <a:solidFill>
                  <a:schemeClr val="accent2">
                    <a:lumMod val="75000"/>
                  </a:schemeClr>
                </a:solidFill>
                <a:latin typeface="Avenir Next Condensed" panose="020B0506020202020204" pitchFamily="34" charset="0"/>
              </a:rPr>
              <a:t>Written by: </a:t>
            </a:r>
            <a:r>
              <a:rPr lang="en-US" sz="1200" b="1" dirty="0">
                <a:solidFill>
                  <a:schemeClr val="accent2">
                    <a:lumMod val="75000"/>
                  </a:schemeClr>
                </a:solidFill>
              </a:rPr>
              <a:t>Willie Oliver</a:t>
            </a:r>
            <a:r>
              <a:rPr lang="en-US" sz="1200" dirty="0">
                <a:solidFill>
                  <a:schemeClr val="accent2">
                    <a:lumMod val="75000"/>
                  </a:schemeClr>
                </a:solidFill>
              </a:rPr>
              <a:t>, PhD, CFLE and </a:t>
            </a:r>
            <a:r>
              <a:rPr lang="en-US" sz="1200" b="1" dirty="0">
                <a:solidFill>
                  <a:schemeClr val="accent2">
                    <a:lumMod val="75000"/>
                  </a:schemeClr>
                </a:solidFill>
              </a:rPr>
              <a:t>Elaine Oliver</a:t>
            </a:r>
            <a:r>
              <a:rPr lang="en-US" sz="1200" dirty="0">
                <a:solidFill>
                  <a:schemeClr val="accent2">
                    <a:lumMod val="75000"/>
                  </a:schemeClr>
                </a:solidFill>
              </a:rPr>
              <a:t>, PhD(c), LCPC, CFLE are Directors of the Department of Family Ministries at the General Conference of Seventh-day Adventists World Headquarters in Silver Spring, Maryland, USA.</a:t>
            </a:r>
          </a:p>
          <a:p>
            <a:endParaRPr lang="en-US" sz="1100" dirty="0">
              <a:ln w="18415" cmpd="sng">
                <a:noFill/>
                <a:prstDash val="solid"/>
              </a:ln>
              <a:solidFill>
                <a:schemeClr val="accent2">
                  <a:lumMod val="75000"/>
                </a:schemeClr>
              </a:solidFill>
              <a:latin typeface="Avenir Next Condensed" panose="020B0506020202020204" pitchFamily="34" charset="0"/>
            </a:endParaRPr>
          </a:p>
        </p:txBody>
      </p:sp>
      <p:sp>
        <p:nvSpPr>
          <p:cNvPr id="6" name="TextBox 5"/>
          <p:cNvSpPr txBox="1"/>
          <p:nvPr/>
        </p:nvSpPr>
        <p:spPr>
          <a:xfrm>
            <a:off x="109731" y="5549197"/>
            <a:ext cx="7543800" cy="369332"/>
          </a:xfrm>
          <a:prstGeom prst="rect">
            <a:avLst/>
          </a:prstGeom>
          <a:noFill/>
        </p:spPr>
        <p:txBody>
          <a:bodyPr wrap="square" rtlCol="0">
            <a:spAutoFit/>
          </a:bodyPr>
          <a:lstStyle/>
          <a:p>
            <a:pPr algn="r"/>
            <a:r>
              <a:rPr lang="en-US" spc="50" dirty="0">
                <a:ln w="13500">
                  <a:noFill/>
                  <a:prstDash val="solid"/>
                </a:ln>
                <a:solidFill>
                  <a:srgbClr val="FDA400"/>
                </a:solidFill>
                <a:latin typeface="Avenir Next Condensed Medium" panose="020B0506020202020204" pitchFamily="34" charset="0"/>
                <a:cs typeface="Georgia"/>
              </a:rPr>
              <a:t>Presented by: (add presenter’s name here)</a:t>
            </a:r>
          </a:p>
        </p:txBody>
      </p:sp>
    </p:spTree>
    <p:extLst>
      <p:ext uri="{BB962C8B-B14F-4D97-AF65-F5344CB8AC3E}">
        <p14:creationId xmlns:p14="http://schemas.microsoft.com/office/powerpoint/2010/main" val="1734015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GROUP DISCUSSION cont.</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620985" y="1080055"/>
            <a:ext cx="7902029" cy="4697889"/>
          </a:xfrm>
          <a:prstGeom prst="rect">
            <a:avLst/>
          </a:prstGeom>
          <a:noFill/>
        </p:spPr>
        <p:txBody>
          <a:bodyPr wrap="square" rtlCol="0">
            <a:spAutoFit/>
          </a:bodyPr>
          <a:lstStyle/>
          <a:p>
            <a:pPr>
              <a:lnSpc>
                <a:spcPct val="150000"/>
              </a:lnSpc>
              <a:buClr>
                <a:srgbClr val="E18F39"/>
              </a:buClr>
            </a:pPr>
            <a:endParaRPr lang="en-US" sz="1000" b="1" dirty="0"/>
          </a:p>
          <a:p>
            <a:pPr marL="457200" indent="-457200">
              <a:lnSpc>
                <a:spcPct val="150000"/>
              </a:lnSpc>
              <a:buClr>
                <a:srgbClr val="E18F39"/>
              </a:buClr>
              <a:buFont typeface="+mj-lt"/>
              <a:buAutoNum type="arabicPeriod" startAt="2"/>
            </a:pPr>
            <a:r>
              <a:rPr lang="en-US" sz="2400" b="1" dirty="0"/>
              <a:t>How do these passages of scripture shape or redefine your understanding of God’s intent for marriage? </a:t>
            </a:r>
          </a:p>
          <a:p>
            <a:pPr marL="457200" indent="-457200">
              <a:lnSpc>
                <a:spcPct val="150000"/>
              </a:lnSpc>
              <a:buClr>
                <a:srgbClr val="E18F39"/>
              </a:buClr>
              <a:buFont typeface="+mj-lt"/>
              <a:buAutoNum type="arabicPeriod" startAt="2"/>
            </a:pPr>
            <a:endParaRPr lang="en-US" sz="1200" dirty="0"/>
          </a:p>
          <a:p>
            <a:pPr marL="914400" lvl="1" indent="-457200">
              <a:lnSpc>
                <a:spcPct val="150000"/>
              </a:lnSpc>
              <a:buClr>
                <a:srgbClr val="E18F39"/>
              </a:buClr>
              <a:buFont typeface="Arial" panose="020B0604020202020204" pitchFamily="34" charset="0"/>
              <a:buChar char="•"/>
            </a:pPr>
            <a:r>
              <a:rPr lang="en-US" sz="2400" dirty="0"/>
              <a:t>How does God’s intent differ from society’s notions or values about marriage?</a:t>
            </a:r>
          </a:p>
          <a:p>
            <a:pPr marL="914400" lvl="1" indent="-457200">
              <a:lnSpc>
                <a:spcPct val="150000"/>
              </a:lnSpc>
              <a:buClr>
                <a:srgbClr val="E18F39"/>
              </a:buClr>
              <a:buFont typeface="Arial" panose="020B0604020202020204" pitchFamily="34" charset="0"/>
              <a:buChar char="•"/>
            </a:pPr>
            <a:endParaRPr lang="en-US" sz="1200" dirty="0"/>
          </a:p>
          <a:p>
            <a:pPr marL="914400" lvl="1" indent="-457200">
              <a:lnSpc>
                <a:spcPct val="150000"/>
              </a:lnSpc>
              <a:buClr>
                <a:srgbClr val="E18F39"/>
              </a:buClr>
              <a:buFont typeface="Arial" panose="020B0604020202020204" pitchFamily="34" charset="0"/>
              <a:buChar char="•"/>
            </a:pPr>
            <a:r>
              <a:rPr lang="en-US" sz="2400" dirty="0"/>
              <a:t>God designed marriage to reflect His image.  How does this idea conflict with the prevailing idea that marriage is a matter of self-fulfillment or to “complete me?”</a:t>
            </a:r>
          </a:p>
        </p:txBody>
      </p:sp>
    </p:spTree>
    <p:extLst>
      <p:ext uri="{BB962C8B-B14F-4D97-AF65-F5344CB8AC3E}">
        <p14:creationId xmlns:p14="http://schemas.microsoft.com/office/powerpoint/2010/main" val="3315134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1284013" y="2658931"/>
            <a:ext cx="6252210" cy="338554"/>
          </a:xfrm>
          <a:prstGeom prst="rect">
            <a:avLst/>
          </a:prstGeom>
        </p:spPr>
        <p:txBody>
          <a:bodyPr wrap="square" anchor="b">
            <a:spAutoFit/>
          </a:bodyPr>
          <a:lstStyle/>
          <a:p>
            <a:pPr algn="r"/>
            <a:r>
              <a:rPr lang="en-US" sz="1600" dirty="0">
                <a:solidFill>
                  <a:schemeClr val="bg1"/>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3000053" y="2997485"/>
            <a:ext cx="4536170" cy="1754326"/>
          </a:xfrm>
          <a:prstGeom prst="rect">
            <a:avLst/>
          </a:prstGeom>
          <a:noFill/>
        </p:spPr>
        <p:txBody>
          <a:bodyPr wrap="square" rtlCol="0" anchor="t" anchorCtr="0">
            <a:spAutoFit/>
          </a:bodyPr>
          <a:lstStyle/>
          <a:p>
            <a:pPr algn="r"/>
            <a:r>
              <a:rPr lang="en-US" sz="5400" b="1" dirty="0">
                <a:solidFill>
                  <a:schemeClr val="bg1"/>
                </a:solidFill>
                <a:latin typeface="Avenir Next Condensed" panose="020B0506020202020204" pitchFamily="34" charset="0"/>
              </a:rPr>
              <a:t>THE ILLUSION OF LOVE</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2973269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35442" y="-6242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THE ILLUSION OF LOVE</a:t>
            </a:r>
            <a:endParaRPr lang="en-US" sz="1400" b="1" dirty="0">
              <a:solidFill>
                <a:schemeClr val="bg1"/>
              </a:solidFill>
              <a:latin typeface="Avenir Next Condensed" panose="020B0506020202020204" pitchFamily="34" charset="0"/>
            </a:endParaRPr>
          </a:p>
        </p:txBody>
      </p:sp>
      <p:pic>
        <p:nvPicPr>
          <p:cNvPr id="5" name="Picture 5" descr="A picture containing sitting, orange, table, piece&#10;&#10;Description automatically generated">
            <a:extLst>
              <a:ext uri="{FF2B5EF4-FFF2-40B4-BE49-F238E27FC236}">
                <a16:creationId xmlns:a16="http://schemas.microsoft.com/office/drawing/2014/main" id="{75FA3CBA-3F70-4446-BDE6-515F135A5EC7}"/>
              </a:ext>
            </a:extLst>
          </p:cNvPr>
          <p:cNvPicPr>
            <a:picLocks noChangeAspect="1"/>
          </p:cNvPicPr>
          <p:nvPr/>
        </p:nvPicPr>
        <p:blipFill>
          <a:blip r:embed="rId3"/>
          <a:stretch>
            <a:fillRect/>
          </a:stretch>
        </p:blipFill>
        <p:spPr>
          <a:xfrm>
            <a:off x="3433196" y="1343397"/>
            <a:ext cx="4984896" cy="3312852"/>
          </a:xfrm>
          <a:prstGeom prst="rect">
            <a:avLst/>
          </a:prstGeom>
        </p:spPr>
      </p:pic>
      <p:sp>
        <p:nvSpPr>
          <p:cNvPr id="11" name="TextBox 10">
            <a:extLst>
              <a:ext uri="{FF2B5EF4-FFF2-40B4-BE49-F238E27FC236}">
                <a16:creationId xmlns:a16="http://schemas.microsoft.com/office/drawing/2014/main" id="{A321DCA3-A769-C049-BA95-5D4CF043B697}"/>
              </a:ext>
            </a:extLst>
          </p:cNvPr>
          <p:cNvSpPr txBox="1"/>
          <p:nvPr/>
        </p:nvSpPr>
        <p:spPr>
          <a:xfrm>
            <a:off x="705055" y="1267082"/>
            <a:ext cx="6507418" cy="3903504"/>
          </a:xfrm>
          <a:prstGeom prst="rect">
            <a:avLst/>
          </a:prstGeom>
          <a:noFill/>
        </p:spPr>
        <p:txBody>
          <a:bodyPr wrap="square" lIns="91440" tIns="45720" rIns="91440" bIns="45720" rtlCol="0" anchor="t">
            <a:spAutoFit/>
          </a:bodyPr>
          <a:lstStyle/>
          <a:p>
            <a:pPr marL="342900" indent="-342900">
              <a:lnSpc>
                <a:spcPct val="150000"/>
              </a:lnSpc>
              <a:buClr>
                <a:srgbClr val="E18F39"/>
              </a:buClr>
              <a:buFont typeface="Arial" panose="020B0604020202020204" pitchFamily="34" charset="0"/>
              <a:buChar char="•"/>
            </a:pPr>
            <a:r>
              <a:rPr lang="en-US" sz="2800" dirty="0"/>
              <a:t>A well-orchestrated wedding does not guarantee a lasting and </a:t>
            </a:r>
            <a:endParaRPr lang="en-US" dirty="0"/>
          </a:p>
          <a:p>
            <a:pPr>
              <a:lnSpc>
                <a:spcPct val="150000"/>
              </a:lnSpc>
              <a:buClr>
                <a:srgbClr val="E18F39"/>
              </a:buClr>
            </a:pPr>
            <a:r>
              <a:rPr lang="en-US" sz="2800" dirty="0"/>
              <a:t>    happy marriage.</a:t>
            </a:r>
            <a:endParaRPr lang="en-US" dirty="0">
              <a:cs typeface="Calibri"/>
            </a:endParaRPr>
          </a:p>
          <a:p>
            <a:pPr>
              <a:lnSpc>
                <a:spcPct val="150000"/>
              </a:lnSpc>
              <a:buClr>
                <a:srgbClr val="E18F39"/>
              </a:buClr>
            </a:pPr>
            <a:endParaRPr lang="en-US" sz="2800" b="1" dirty="0"/>
          </a:p>
          <a:p>
            <a:pPr marL="342900" indent="-342900">
              <a:lnSpc>
                <a:spcPct val="150000"/>
              </a:lnSpc>
              <a:buClr>
                <a:srgbClr val="E18F39"/>
              </a:buClr>
              <a:buFont typeface="Arial" panose="020B0604020202020204" pitchFamily="34" charset="0"/>
              <a:buChar char="•"/>
            </a:pPr>
            <a:r>
              <a:rPr lang="en-US" sz="2800" dirty="0"/>
              <a:t>Nearly 40-50% of all </a:t>
            </a:r>
          </a:p>
          <a:p>
            <a:pPr>
              <a:lnSpc>
                <a:spcPct val="150000"/>
              </a:lnSpc>
              <a:buClr>
                <a:srgbClr val="E18F39"/>
              </a:buClr>
            </a:pPr>
            <a:r>
              <a:rPr lang="en-US" sz="2800" dirty="0"/>
              <a:t>    first-time marriages will end in divorce. </a:t>
            </a:r>
            <a:endParaRPr lang="en-US" dirty="0">
              <a:cs typeface="Calibri"/>
            </a:endParaRPr>
          </a:p>
        </p:txBody>
      </p:sp>
    </p:spTree>
    <p:extLst>
      <p:ext uri="{BB962C8B-B14F-4D97-AF65-F5344CB8AC3E}">
        <p14:creationId xmlns:p14="http://schemas.microsoft.com/office/powerpoint/2010/main" val="6409635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TRUE LOVE</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722775" y="1380115"/>
            <a:ext cx="7451314" cy="4365169"/>
          </a:xfrm>
          <a:prstGeom prst="rect">
            <a:avLst/>
          </a:prstGeom>
          <a:noFill/>
        </p:spPr>
        <p:txBody>
          <a:bodyPr wrap="square" lIns="91440" tIns="45720" rIns="91440" bIns="45720" rtlCol="0" anchor="t">
            <a:spAutoFit/>
          </a:bodyPr>
          <a:lstStyle/>
          <a:p>
            <a:pPr marL="342900" indent="-342900">
              <a:lnSpc>
                <a:spcPct val="150000"/>
              </a:lnSpc>
              <a:buClr>
                <a:srgbClr val="E18F39"/>
              </a:buClr>
              <a:buFont typeface="Arial" panose="020B0604020202020204" pitchFamily="34" charset="0"/>
              <a:buChar char="•"/>
            </a:pPr>
            <a:r>
              <a:rPr lang="en-US" sz="2800" b="1" dirty="0"/>
              <a:t>True love is a decision </a:t>
            </a:r>
            <a:r>
              <a:rPr lang="en-US" sz="2800" dirty="0"/>
              <a:t>you make every day.</a:t>
            </a:r>
          </a:p>
          <a:p>
            <a:pPr marL="342900" indent="-342900">
              <a:lnSpc>
                <a:spcPct val="150000"/>
              </a:lnSpc>
              <a:buClr>
                <a:srgbClr val="E18F39"/>
              </a:buClr>
              <a:buFont typeface="Arial" panose="020B0604020202020204" pitchFamily="34" charset="0"/>
              <a:buChar char="•"/>
            </a:pPr>
            <a:endParaRPr lang="en-US" sz="1000" dirty="0"/>
          </a:p>
          <a:p>
            <a:pPr marL="342900" indent="-342900">
              <a:lnSpc>
                <a:spcPct val="150000"/>
              </a:lnSpc>
              <a:buClr>
                <a:srgbClr val="E18F39"/>
              </a:buClr>
              <a:buFont typeface="Arial" panose="020B0604020202020204" pitchFamily="34" charset="0"/>
              <a:buChar char="•"/>
            </a:pPr>
            <a:r>
              <a:rPr lang="en-US" sz="2800" dirty="0"/>
              <a:t>Build your marriage on </a:t>
            </a:r>
            <a:r>
              <a:rPr lang="en-US" sz="2800" b="1" dirty="0"/>
              <a:t>realistic dreams.</a:t>
            </a:r>
            <a:endParaRPr lang="en-US" sz="2800" b="1" dirty="0">
              <a:cs typeface="Calibri"/>
            </a:endParaRPr>
          </a:p>
          <a:p>
            <a:pPr marL="342900" indent="-342900">
              <a:lnSpc>
                <a:spcPct val="150000"/>
              </a:lnSpc>
              <a:buClr>
                <a:srgbClr val="E18F39"/>
              </a:buClr>
              <a:buFont typeface="Arial" panose="020B0604020202020204" pitchFamily="34" charset="0"/>
              <a:buChar char="•"/>
            </a:pPr>
            <a:endParaRPr lang="en-US" sz="1000" b="1" dirty="0"/>
          </a:p>
          <a:p>
            <a:pPr marL="342900" indent="-342900">
              <a:lnSpc>
                <a:spcPct val="150000"/>
              </a:lnSpc>
              <a:buClr>
                <a:srgbClr val="E18F39"/>
              </a:buClr>
              <a:buFont typeface="Arial" panose="020B0604020202020204" pitchFamily="34" charset="0"/>
              <a:buChar char="•"/>
            </a:pPr>
            <a:r>
              <a:rPr lang="en-US" sz="2800" dirty="0"/>
              <a:t>Participate in a comprehensive </a:t>
            </a:r>
            <a:r>
              <a:rPr lang="en-US" sz="2800" b="1" dirty="0"/>
              <a:t>premarital education program</a:t>
            </a:r>
            <a:r>
              <a:rPr lang="en-US" sz="2800" dirty="0"/>
              <a:t> which includes relationship assessments that will help prepare for future challenges in marriage.</a:t>
            </a:r>
            <a:endParaRPr lang="en-US" sz="2800" dirty="0">
              <a:cs typeface="Calibri"/>
            </a:endParaRPr>
          </a:p>
        </p:txBody>
      </p:sp>
    </p:spTree>
    <p:extLst>
      <p:ext uri="{BB962C8B-B14F-4D97-AF65-F5344CB8AC3E}">
        <p14:creationId xmlns:p14="http://schemas.microsoft.com/office/powerpoint/2010/main" val="1389220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472470"/>
            <a:ext cx="7451314" cy="3913059"/>
          </a:xfrm>
          <a:prstGeom prst="rect">
            <a:avLst/>
          </a:prstGeom>
          <a:noFill/>
        </p:spPr>
        <p:txBody>
          <a:bodyPr wrap="square" rtlCol="0">
            <a:spAutoFit/>
          </a:bodyPr>
          <a:lstStyle/>
          <a:p>
            <a:pPr marL="457200" indent="-457200">
              <a:lnSpc>
                <a:spcPct val="150000"/>
              </a:lnSpc>
              <a:buClr>
                <a:srgbClr val="E18F39"/>
              </a:buClr>
              <a:buFont typeface="+mj-lt"/>
              <a:buAutoNum type="arabicPeriod"/>
            </a:pPr>
            <a:r>
              <a:rPr lang="en-US" sz="2400" b="1" dirty="0"/>
              <a:t>Read 1 Corinthians 13:4-8b: </a:t>
            </a:r>
          </a:p>
          <a:p>
            <a:pPr lvl="1">
              <a:lnSpc>
                <a:spcPct val="150000"/>
              </a:lnSpc>
              <a:buClr>
                <a:srgbClr val="E18F39"/>
              </a:buClr>
            </a:pPr>
            <a:r>
              <a:rPr lang="en-US" sz="2400" dirty="0"/>
              <a:t>”</a:t>
            </a:r>
            <a:r>
              <a:rPr lang="en-US" sz="2400" b="1" baseline="30000" dirty="0"/>
              <a:t>4 </a:t>
            </a:r>
            <a:r>
              <a:rPr lang="en-US" sz="2400" dirty="0"/>
              <a:t>Love is patient and kind; love does not envy or boast; it is not arrogant </a:t>
            </a:r>
            <a:r>
              <a:rPr lang="en-US" sz="2400" b="1" baseline="30000" dirty="0"/>
              <a:t>5 </a:t>
            </a:r>
            <a:r>
              <a:rPr lang="en-US" sz="2400" dirty="0"/>
              <a:t>or rude. It does not insist on its own way; it is not irritable or resentful; </a:t>
            </a:r>
            <a:r>
              <a:rPr lang="en-US" sz="2400" b="1" baseline="30000" dirty="0"/>
              <a:t>6 </a:t>
            </a:r>
            <a:r>
              <a:rPr lang="en-US" sz="2400" dirty="0"/>
              <a:t>it does not rejoice at wrongdoing but rejoices with the truth. </a:t>
            </a:r>
            <a:r>
              <a:rPr lang="en-US" sz="2400" b="1" baseline="30000" dirty="0"/>
              <a:t>7 </a:t>
            </a:r>
            <a:r>
              <a:rPr lang="en-US" sz="2400" dirty="0"/>
              <a:t>Love bears all things, believes all things, hopes all things, endures all things. </a:t>
            </a:r>
            <a:r>
              <a:rPr lang="en-US" sz="2400" b="1" baseline="30000" dirty="0"/>
              <a:t>8 </a:t>
            </a:r>
            <a:r>
              <a:rPr lang="en-US" sz="2400" dirty="0"/>
              <a:t>Love never ends.” </a:t>
            </a:r>
          </a:p>
        </p:txBody>
      </p:sp>
      <p:sp>
        <p:nvSpPr>
          <p:cNvPr id="6" name="TextBox 5">
            <a:extLst>
              <a:ext uri="{FF2B5EF4-FFF2-40B4-BE49-F238E27FC236}">
                <a16:creationId xmlns:a16="http://schemas.microsoft.com/office/drawing/2014/main" id="{D2CD604E-22B2-0B4D-B055-48154782EFB2}"/>
              </a:ext>
            </a:extLst>
          </p:cNvPr>
          <p:cNvSpPr txBox="1"/>
          <p:nvPr/>
        </p:nvSpPr>
        <p:spPr>
          <a:xfrm>
            <a:off x="560069" y="266281"/>
            <a:ext cx="8186365"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GROUP DISCUSSION </a:t>
            </a:r>
            <a:r>
              <a:rPr lang="en-US" sz="2400" b="1" dirty="0">
                <a:solidFill>
                  <a:schemeClr val="bg1">
                    <a:lumMod val="85000"/>
                  </a:schemeClr>
                </a:solidFill>
                <a:latin typeface="Avenir Next Condensed" panose="020B0506020202020204" pitchFamily="34" charset="0"/>
              </a:rPr>
              <a:t>(4 to 6 Participants)</a:t>
            </a:r>
            <a:endParaRPr lang="en-US" sz="1400" b="1" dirty="0">
              <a:solidFill>
                <a:schemeClr val="bg1">
                  <a:lumMod val="85000"/>
                </a:schemeClr>
              </a:solidFill>
              <a:latin typeface="Avenir Next Condensed" panose="020B0506020202020204" pitchFamily="34" charset="0"/>
            </a:endParaRPr>
          </a:p>
        </p:txBody>
      </p:sp>
    </p:spTree>
    <p:extLst>
      <p:ext uri="{BB962C8B-B14F-4D97-AF65-F5344CB8AC3E}">
        <p14:creationId xmlns:p14="http://schemas.microsoft.com/office/powerpoint/2010/main" val="3949605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GROUP DISCUSSION cont.</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959071"/>
            <a:ext cx="7451314" cy="5447645"/>
          </a:xfrm>
          <a:prstGeom prst="rect">
            <a:avLst/>
          </a:prstGeom>
          <a:noFill/>
        </p:spPr>
        <p:txBody>
          <a:bodyPr wrap="square" rtlCol="0">
            <a:spAutoFit/>
          </a:bodyPr>
          <a:lstStyle/>
          <a:p>
            <a:pPr>
              <a:lnSpc>
                <a:spcPct val="150000"/>
              </a:lnSpc>
              <a:buClr>
                <a:srgbClr val="E18F39"/>
              </a:buClr>
            </a:pPr>
            <a:endParaRPr lang="en-US" sz="2400" dirty="0"/>
          </a:p>
          <a:p>
            <a:pPr marL="457200" lvl="0" indent="-457200">
              <a:buClr>
                <a:schemeClr val="accent6">
                  <a:lumMod val="75000"/>
                </a:schemeClr>
              </a:buClr>
              <a:buFont typeface="+mj-lt"/>
              <a:buAutoNum type="arabicPeriod" startAt="2"/>
            </a:pPr>
            <a:r>
              <a:rPr lang="en-US" sz="2400" dirty="0"/>
              <a:t>Compare and contrast the biblical understanding of love with contemporary views of “love.” </a:t>
            </a:r>
          </a:p>
          <a:p>
            <a:pPr marL="457200" lvl="0" indent="-457200">
              <a:buClr>
                <a:schemeClr val="accent6"/>
              </a:buClr>
              <a:buFont typeface="+mj-lt"/>
              <a:buAutoNum type="arabicPeriod" startAt="2"/>
            </a:pPr>
            <a:endParaRPr lang="en-US" sz="2400" dirty="0"/>
          </a:p>
          <a:p>
            <a:pPr marL="457200" indent="-457200">
              <a:buClr>
                <a:schemeClr val="accent6">
                  <a:lumMod val="75000"/>
                </a:schemeClr>
              </a:buClr>
              <a:buFont typeface="+mj-lt"/>
              <a:buAutoNum type="arabicPeriod" startAt="2"/>
            </a:pPr>
            <a:r>
              <a:rPr lang="en-US" sz="2400" dirty="0"/>
              <a:t>Consider how the terms “falling in love” and “not in love” relate to the Biblical definition of love? Based on this passage, is it possible to fall out of love? If so, was that really love, or just a natural chemical reaction where dopamine and serotonin were being dumped into the limbic system of the brain, giving one a euphoric experience described as “love”? How does this passage of scripture help us better understand true love and commitment in marriage?</a:t>
            </a:r>
          </a:p>
          <a:p>
            <a:pPr marL="457200" lvl="0" indent="-457200">
              <a:buClr>
                <a:schemeClr val="accent6">
                  <a:lumMod val="75000"/>
                </a:schemeClr>
              </a:buClr>
              <a:buFont typeface="+mj-lt"/>
              <a:buAutoNum type="arabicPeriod" startAt="2"/>
            </a:pPr>
            <a:endParaRPr lang="en-US" sz="2400" dirty="0"/>
          </a:p>
        </p:txBody>
      </p:sp>
    </p:spTree>
    <p:extLst>
      <p:ext uri="{BB962C8B-B14F-4D97-AF65-F5344CB8AC3E}">
        <p14:creationId xmlns:p14="http://schemas.microsoft.com/office/powerpoint/2010/main" val="3186731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15546" y="1259175"/>
            <a:ext cx="7681695" cy="4708981"/>
          </a:xfrm>
          <a:prstGeom prst="rect">
            <a:avLst/>
          </a:prstGeom>
          <a:noFill/>
        </p:spPr>
        <p:txBody>
          <a:bodyPr wrap="square" lIns="91440" tIns="45720" rIns="91440" bIns="45720" rtlCol="0" anchor="t">
            <a:spAutoFit/>
          </a:bodyPr>
          <a:lstStyle/>
          <a:p>
            <a:pPr>
              <a:lnSpc>
                <a:spcPct val="150000"/>
              </a:lnSpc>
              <a:buClr>
                <a:srgbClr val="E18F39"/>
              </a:buClr>
            </a:pPr>
            <a:endParaRPr lang="en-US" sz="2400" dirty="0"/>
          </a:p>
          <a:p>
            <a:pPr marL="457200" lvl="0" indent="-457200">
              <a:buClr>
                <a:schemeClr val="accent6">
                  <a:lumMod val="75000"/>
                </a:schemeClr>
              </a:buClr>
              <a:buFont typeface="Arial" panose="020B0604020202020204" pitchFamily="34" charset="0"/>
              <a:buChar char="•"/>
            </a:pPr>
            <a:r>
              <a:rPr lang="en-US" sz="2400" dirty="0"/>
              <a:t>Christian marriage is designed by God not humans.</a:t>
            </a:r>
            <a:endParaRPr lang="en-US" sz="2400" dirty="0">
              <a:cs typeface="Calibri"/>
            </a:endParaRPr>
          </a:p>
          <a:p>
            <a:pPr marL="457200" lvl="0" indent="-457200">
              <a:buClr>
                <a:schemeClr val="accent6">
                  <a:lumMod val="75000"/>
                </a:schemeClr>
              </a:buClr>
              <a:buFont typeface="Arial" panose="020B0604020202020204" pitchFamily="34" charset="0"/>
              <a:buChar char="•"/>
            </a:pPr>
            <a:endParaRPr lang="en-US" sz="1200" dirty="0"/>
          </a:p>
          <a:p>
            <a:pPr marL="457200" lvl="0" indent="-457200">
              <a:buClr>
                <a:schemeClr val="accent6">
                  <a:lumMod val="75000"/>
                </a:schemeClr>
              </a:buClr>
              <a:buFont typeface="Arial" panose="020B0604020202020204" pitchFamily="34" charset="0"/>
              <a:buChar char="•"/>
            </a:pPr>
            <a:r>
              <a:rPr lang="en-US" sz="2400" dirty="0"/>
              <a:t>Christian marriage is designed to teach us how to love as God loves.</a:t>
            </a:r>
            <a:endParaRPr lang="en-US" sz="2400" dirty="0">
              <a:cs typeface="Calibri"/>
            </a:endParaRPr>
          </a:p>
          <a:p>
            <a:pPr marL="457200" lvl="0" indent="-457200">
              <a:buClr>
                <a:schemeClr val="accent6">
                  <a:lumMod val="75000"/>
                </a:schemeClr>
              </a:buClr>
              <a:buFont typeface="Arial" panose="020B0604020202020204" pitchFamily="34" charset="0"/>
              <a:buChar char="•"/>
            </a:pPr>
            <a:endParaRPr lang="en-US" sz="1200" dirty="0"/>
          </a:p>
          <a:p>
            <a:pPr marL="457200" lvl="0" indent="-457200">
              <a:buClr>
                <a:schemeClr val="accent6">
                  <a:lumMod val="75000"/>
                </a:schemeClr>
              </a:buClr>
              <a:buFont typeface="Arial" panose="020B0604020202020204" pitchFamily="34" charset="0"/>
              <a:buChar char="•"/>
            </a:pPr>
            <a:r>
              <a:rPr lang="en-US" sz="2400" dirty="0"/>
              <a:t>Husbands and wives come together as one to reflect God’s image.</a:t>
            </a:r>
            <a:endParaRPr lang="en-US" sz="2400" dirty="0">
              <a:cs typeface="Calibri"/>
            </a:endParaRPr>
          </a:p>
          <a:p>
            <a:pPr marL="457200" lvl="0" indent="-457200">
              <a:buClr>
                <a:schemeClr val="accent6">
                  <a:lumMod val="75000"/>
                </a:schemeClr>
              </a:buClr>
              <a:buFont typeface="Arial" panose="020B0604020202020204" pitchFamily="34" charset="0"/>
              <a:buChar char="•"/>
            </a:pPr>
            <a:endParaRPr lang="en-US" sz="1200" dirty="0"/>
          </a:p>
          <a:p>
            <a:pPr marL="457200" lvl="0" indent="-457200">
              <a:buClr>
                <a:schemeClr val="accent6">
                  <a:lumMod val="75000"/>
                </a:schemeClr>
              </a:buClr>
              <a:buFont typeface="Arial" panose="020B0604020202020204" pitchFamily="34" charset="0"/>
              <a:buChar char="•"/>
            </a:pPr>
            <a:r>
              <a:rPr lang="en-US" sz="2400" dirty="0"/>
              <a:t>True love is a commitment.</a:t>
            </a:r>
            <a:endParaRPr lang="en-US" sz="2400" dirty="0">
              <a:cs typeface="Calibri"/>
            </a:endParaRPr>
          </a:p>
          <a:p>
            <a:pPr marL="457200" lvl="0" indent="-457200">
              <a:buClr>
                <a:schemeClr val="accent6">
                  <a:lumMod val="75000"/>
                </a:schemeClr>
              </a:buClr>
              <a:buFont typeface="Arial" panose="020B0604020202020204" pitchFamily="34" charset="0"/>
              <a:buChar char="•"/>
            </a:pPr>
            <a:endParaRPr lang="en-US" sz="1200" dirty="0"/>
          </a:p>
          <a:p>
            <a:pPr marL="457200" lvl="0" indent="-457200">
              <a:buClr>
                <a:schemeClr val="accent6">
                  <a:lumMod val="75000"/>
                </a:schemeClr>
              </a:buClr>
              <a:buFont typeface="Arial" panose="020B0604020202020204" pitchFamily="34" charset="0"/>
              <a:buChar char="•"/>
            </a:pPr>
            <a:r>
              <a:rPr lang="en-US" sz="2400" dirty="0"/>
              <a:t>Christian marriage is designed to make you more like God.</a:t>
            </a:r>
            <a:endParaRPr lang="en-US" sz="2400" dirty="0">
              <a:cs typeface="Calibri"/>
            </a:endParaRPr>
          </a:p>
          <a:p>
            <a:pPr lvl="0">
              <a:buClr>
                <a:schemeClr val="accent6">
                  <a:lumMod val="75000"/>
                </a:schemeClr>
              </a:buClr>
            </a:pPr>
            <a:endParaRPr lang="en-US" sz="2400" dirty="0"/>
          </a:p>
        </p:txBody>
      </p:sp>
      <p:sp>
        <p:nvSpPr>
          <p:cNvPr id="2" name="TextBox 1">
            <a:extLst>
              <a:ext uri="{FF2B5EF4-FFF2-40B4-BE49-F238E27FC236}">
                <a16:creationId xmlns:a16="http://schemas.microsoft.com/office/drawing/2014/main" id="{9625F7EF-43C1-478B-AA93-FE963D77764F}"/>
              </a:ext>
            </a:extLst>
          </p:cNvPr>
          <p:cNvSpPr txBox="1"/>
          <p:nvPr/>
        </p:nvSpPr>
        <p:spPr>
          <a:xfrm>
            <a:off x="559981" y="285307"/>
            <a:ext cx="498489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solidFill>
                  <a:srgbClr val="FFFFFF"/>
                </a:solidFill>
                <a:latin typeface="Avenir Next Condensed"/>
              </a:rPr>
              <a:t>Marriage is Sacred</a:t>
            </a:r>
            <a:endParaRPr lang="en-US" sz="3600" b="1" dirty="0">
              <a:solidFill>
                <a:srgbClr val="FFFFFF"/>
              </a:solidFill>
              <a:latin typeface="Avenir Next Condensed"/>
            </a:endParaRPr>
          </a:p>
        </p:txBody>
      </p:sp>
    </p:spTree>
    <p:extLst>
      <p:ext uri="{BB962C8B-B14F-4D97-AF65-F5344CB8AC3E}">
        <p14:creationId xmlns:p14="http://schemas.microsoft.com/office/powerpoint/2010/main" val="23472659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1445895" y="2127591"/>
            <a:ext cx="6252210" cy="338554"/>
          </a:xfrm>
          <a:prstGeom prst="rect">
            <a:avLst/>
          </a:prstGeom>
        </p:spPr>
        <p:txBody>
          <a:bodyPr wrap="square" anchor="b">
            <a:spAutoFit/>
          </a:bodyPr>
          <a:lstStyle/>
          <a:p>
            <a:pPr algn="r"/>
            <a:r>
              <a:rPr lang="en-US" sz="1600" dirty="0">
                <a:solidFill>
                  <a:schemeClr val="bg1"/>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3049480" y="2564999"/>
            <a:ext cx="4536170" cy="3416320"/>
          </a:xfrm>
          <a:prstGeom prst="rect">
            <a:avLst/>
          </a:prstGeom>
          <a:noFill/>
        </p:spPr>
        <p:txBody>
          <a:bodyPr wrap="square" rtlCol="0" anchor="t" anchorCtr="0">
            <a:spAutoFit/>
          </a:bodyPr>
          <a:lstStyle/>
          <a:p>
            <a:pPr algn="r"/>
            <a:r>
              <a:rPr lang="en-US" sz="5400" b="1" dirty="0">
                <a:solidFill>
                  <a:schemeClr val="bg1"/>
                </a:solidFill>
                <a:latin typeface="Avenir Next Condensed" panose="020B0506020202020204" pitchFamily="34" charset="0"/>
              </a:rPr>
              <a:t>PREDICTING MARRIAGE FAILURE OR SUCCESS</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2634140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7718957"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Predicting Marriage Failure or Success</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778284" y="1259175"/>
            <a:ext cx="7718957" cy="4801314"/>
          </a:xfrm>
          <a:prstGeom prst="rect">
            <a:avLst/>
          </a:prstGeom>
          <a:noFill/>
        </p:spPr>
        <p:txBody>
          <a:bodyPr wrap="square" rtlCol="0">
            <a:spAutoFit/>
          </a:bodyPr>
          <a:lstStyle/>
          <a:p>
            <a:pPr>
              <a:buClr>
                <a:srgbClr val="E18F39"/>
              </a:buClr>
            </a:pPr>
            <a:r>
              <a:rPr lang="en-US" sz="2800" b="1" dirty="0"/>
              <a:t>There are four broad premarital factors that contribute to marriage quality and satisfaction and marital distress: </a:t>
            </a:r>
          </a:p>
          <a:p>
            <a:pPr>
              <a:buClr>
                <a:srgbClr val="E18F39"/>
              </a:buClr>
            </a:pPr>
            <a:endParaRPr lang="en-US" sz="2800" b="1" dirty="0"/>
          </a:p>
          <a:p>
            <a:pPr marL="457200" lvl="0" indent="-457200">
              <a:buClr>
                <a:schemeClr val="accent6">
                  <a:lumMod val="75000"/>
                </a:schemeClr>
              </a:buClr>
              <a:buFont typeface="+mj-lt"/>
              <a:buAutoNum type="arabicPeriod"/>
            </a:pPr>
            <a:r>
              <a:rPr lang="en-US" sz="2400" dirty="0"/>
              <a:t>Family background</a:t>
            </a:r>
          </a:p>
          <a:p>
            <a:pPr marL="457200" lvl="0" indent="-457200">
              <a:buClr>
                <a:schemeClr val="accent6">
                  <a:lumMod val="75000"/>
                </a:schemeClr>
              </a:buClr>
              <a:buFont typeface="+mj-lt"/>
              <a:buAutoNum type="arabicPeriod"/>
            </a:pPr>
            <a:endParaRPr lang="en-US" sz="1200" dirty="0"/>
          </a:p>
          <a:p>
            <a:pPr marL="457200" lvl="0" indent="-457200">
              <a:buClr>
                <a:schemeClr val="accent6">
                  <a:lumMod val="75000"/>
                </a:schemeClr>
              </a:buClr>
              <a:buFont typeface="+mj-lt"/>
              <a:buAutoNum type="arabicPeriod"/>
            </a:pPr>
            <a:r>
              <a:rPr lang="en-US" sz="2400" dirty="0"/>
              <a:t>Individual characteristics</a:t>
            </a:r>
          </a:p>
          <a:p>
            <a:pPr marL="457200" lvl="0" indent="-457200">
              <a:buClr>
                <a:schemeClr val="accent6">
                  <a:lumMod val="75000"/>
                </a:schemeClr>
              </a:buClr>
              <a:buFont typeface="+mj-lt"/>
              <a:buAutoNum type="arabicPeriod"/>
            </a:pPr>
            <a:endParaRPr lang="en-US" sz="1200" dirty="0"/>
          </a:p>
          <a:p>
            <a:pPr marL="457200" lvl="0" indent="-457200">
              <a:buClr>
                <a:schemeClr val="accent6">
                  <a:lumMod val="75000"/>
                </a:schemeClr>
              </a:buClr>
              <a:buFont typeface="+mj-lt"/>
              <a:buAutoNum type="arabicPeriod"/>
            </a:pPr>
            <a:r>
              <a:rPr lang="en-US" sz="2400" dirty="0"/>
              <a:t>Social contexts</a:t>
            </a:r>
          </a:p>
          <a:p>
            <a:pPr marL="457200" lvl="0" indent="-457200">
              <a:buClr>
                <a:schemeClr val="accent6">
                  <a:lumMod val="75000"/>
                </a:schemeClr>
              </a:buClr>
              <a:buFont typeface="+mj-lt"/>
              <a:buAutoNum type="arabicPeriod"/>
            </a:pPr>
            <a:endParaRPr lang="en-US" sz="1200" dirty="0"/>
          </a:p>
          <a:p>
            <a:pPr marL="457200" lvl="0" indent="-457200">
              <a:buClr>
                <a:schemeClr val="accent6">
                  <a:lumMod val="75000"/>
                </a:schemeClr>
              </a:buClr>
              <a:buFont typeface="+mj-lt"/>
              <a:buAutoNum type="arabicPeriod"/>
            </a:pPr>
            <a:r>
              <a:rPr lang="en-US" sz="2400" dirty="0"/>
              <a:t>Couple interactional processes</a:t>
            </a:r>
          </a:p>
          <a:p>
            <a:pPr marL="457200" lvl="0" indent="-457200">
              <a:buClr>
                <a:schemeClr val="accent6">
                  <a:lumMod val="75000"/>
                </a:schemeClr>
              </a:buClr>
              <a:buFont typeface="+mj-lt"/>
              <a:buAutoNum type="arabicPeriod"/>
            </a:pPr>
            <a:endParaRPr lang="en-US" sz="2400" dirty="0"/>
          </a:p>
          <a:p>
            <a:pPr marL="457200" lvl="0" indent="-457200">
              <a:buClr>
                <a:schemeClr val="accent6">
                  <a:lumMod val="75000"/>
                </a:schemeClr>
              </a:buClr>
              <a:buFont typeface="+mj-lt"/>
              <a:buAutoNum type="arabicPeriod"/>
            </a:pPr>
            <a:endParaRPr lang="en-US" sz="2400" dirty="0"/>
          </a:p>
          <a:p>
            <a:pPr marL="457200" lvl="0" indent="-457200">
              <a:buClr>
                <a:schemeClr val="accent6">
                  <a:lumMod val="75000"/>
                </a:schemeClr>
              </a:buClr>
              <a:buFont typeface="Arial" panose="020B0604020202020204" pitchFamily="34" charset="0"/>
              <a:buChar char="•"/>
            </a:pPr>
            <a:r>
              <a:rPr lang="en-US" sz="1400" dirty="0" err="1"/>
              <a:t>lman</a:t>
            </a:r>
            <a:r>
              <a:rPr lang="en-US" sz="1400" dirty="0"/>
              <a:t>, 2001; Olson, Larson, &amp; Olson-</a:t>
            </a:r>
            <a:r>
              <a:rPr lang="en-US" sz="1400" dirty="0" err="1"/>
              <a:t>Sigg</a:t>
            </a:r>
            <a:r>
              <a:rPr lang="en-US" sz="1400" dirty="0"/>
              <a:t>, 2009; S. M. Stanley, </a:t>
            </a:r>
            <a:r>
              <a:rPr lang="en-US" sz="1400" dirty="0" err="1"/>
              <a:t>Trathen</a:t>
            </a:r>
            <a:r>
              <a:rPr lang="en-US" sz="1400" dirty="0"/>
              <a:t>, McCain, &amp; Bryan, 2013 </a:t>
            </a:r>
          </a:p>
        </p:txBody>
      </p:sp>
    </p:spTree>
    <p:extLst>
      <p:ext uri="{BB962C8B-B14F-4D97-AF65-F5344CB8AC3E}">
        <p14:creationId xmlns:p14="http://schemas.microsoft.com/office/powerpoint/2010/main" val="34559960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7718957"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Predicting Marriage Failure or Success</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2601647" y="1682766"/>
            <a:ext cx="5895594" cy="4493538"/>
          </a:xfrm>
          <a:prstGeom prst="rect">
            <a:avLst/>
          </a:prstGeom>
          <a:noFill/>
        </p:spPr>
        <p:txBody>
          <a:bodyPr wrap="square" rtlCol="0">
            <a:spAutoFit/>
          </a:bodyPr>
          <a:lstStyle/>
          <a:p>
            <a:pPr lvl="0">
              <a:buClr>
                <a:schemeClr val="accent6">
                  <a:lumMod val="75000"/>
                </a:schemeClr>
              </a:buClr>
            </a:pPr>
            <a:endParaRPr lang="en-US" sz="1600" b="1" dirty="0"/>
          </a:p>
          <a:p>
            <a:pPr marL="457200" lvl="0" indent="-457200">
              <a:buClr>
                <a:schemeClr val="accent6">
                  <a:lumMod val="75000"/>
                </a:schemeClr>
              </a:buClr>
              <a:buFont typeface="+mj-lt"/>
              <a:buAutoNum type="arabicPeriod"/>
            </a:pPr>
            <a:endParaRPr lang="en-US" sz="1000" b="1" dirty="0"/>
          </a:p>
          <a:p>
            <a:pPr marL="914400" lvl="1" indent="-457200">
              <a:buClr>
                <a:schemeClr val="accent6">
                  <a:lumMod val="75000"/>
                </a:schemeClr>
              </a:buClr>
              <a:buFont typeface="Arial" panose="020B0604020202020204" pitchFamily="34" charset="0"/>
              <a:buChar char="•"/>
            </a:pPr>
            <a:r>
              <a:rPr lang="en-US" sz="2400" dirty="0"/>
              <a:t>We develop relational skills in </a:t>
            </a:r>
          </a:p>
          <a:p>
            <a:pPr marL="800100" lvl="1" indent="-342900">
              <a:buClr>
                <a:schemeClr val="accent6">
                  <a:lumMod val="75000"/>
                </a:schemeClr>
              </a:buClr>
              <a:buFont typeface="Arial" panose="020B0604020202020204" pitchFamily="34" charset="0"/>
              <a:buChar char="•"/>
            </a:pPr>
            <a:r>
              <a:rPr lang="en-US" sz="2400" dirty="0"/>
              <a:t>	our family of origin.</a:t>
            </a:r>
          </a:p>
          <a:p>
            <a:pPr marL="628650" lvl="1" indent="-171450">
              <a:buClr>
                <a:schemeClr val="accent6">
                  <a:lumMod val="75000"/>
                </a:schemeClr>
              </a:buClr>
              <a:buFont typeface="Arial" panose="020B0604020202020204" pitchFamily="34" charset="0"/>
              <a:buChar char="•"/>
            </a:pPr>
            <a:endParaRPr lang="en-US" sz="1000" dirty="0"/>
          </a:p>
          <a:p>
            <a:pPr marL="914400" lvl="1" indent="-457200">
              <a:buClr>
                <a:schemeClr val="accent6">
                  <a:lumMod val="75000"/>
                </a:schemeClr>
              </a:buClr>
              <a:buFont typeface="Arial" panose="020B0604020202020204" pitchFamily="34" charset="0"/>
              <a:buChar char="•"/>
            </a:pPr>
            <a:r>
              <a:rPr lang="en-US" sz="2400" dirty="0"/>
              <a:t>Our birth order, interactions with parents, siblings, and other family members, genetics, and neurological structure all contribute to how we relate to others.</a:t>
            </a:r>
          </a:p>
          <a:p>
            <a:pPr marL="914400" lvl="1" indent="-457200">
              <a:buClr>
                <a:schemeClr val="accent6">
                  <a:lumMod val="75000"/>
                </a:schemeClr>
              </a:buClr>
              <a:buFont typeface="Arial" panose="020B0604020202020204" pitchFamily="34" charset="0"/>
              <a:buChar char="•"/>
            </a:pPr>
            <a:endParaRPr lang="en-US" sz="1000" dirty="0"/>
          </a:p>
          <a:p>
            <a:pPr marL="914400" lvl="1" indent="-457200">
              <a:buClr>
                <a:schemeClr val="accent6">
                  <a:lumMod val="75000"/>
                </a:schemeClr>
              </a:buClr>
              <a:buFont typeface="Arial" panose="020B0604020202020204" pitchFamily="34" charset="0"/>
              <a:buChar char="•"/>
            </a:pPr>
            <a:r>
              <a:rPr lang="en-US" sz="2400" dirty="0"/>
              <a:t>Atmosphere of the home contributes to who we become as adults.</a:t>
            </a:r>
          </a:p>
          <a:p>
            <a:pPr marL="914400" lvl="1" indent="-457200">
              <a:buClr>
                <a:schemeClr val="accent6">
                  <a:lumMod val="75000"/>
                </a:schemeClr>
              </a:buClr>
              <a:buFont typeface="+mj-lt"/>
              <a:buAutoNum type="alphaLcPeriod" startAt="2"/>
            </a:pPr>
            <a:endParaRPr lang="en-US" sz="2400" dirty="0"/>
          </a:p>
        </p:txBody>
      </p:sp>
      <p:pic>
        <p:nvPicPr>
          <p:cNvPr id="9" name="Picture 8" descr="A person standing in front of a body of water&#10;&#10;Description automatically generated">
            <a:extLst>
              <a:ext uri="{FF2B5EF4-FFF2-40B4-BE49-F238E27FC236}">
                <a16:creationId xmlns:a16="http://schemas.microsoft.com/office/drawing/2014/main" id="{E010D7FD-5368-E643-8AED-FBC57DD60B7F}"/>
              </a:ext>
            </a:extLst>
          </p:cNvPr>
          <p:cNvPicPr>
            <a:picLocks noChangeAspect="1"/>
          </p:cNvPicPr>
          <p:nvPr/>
        </p:nvPicPr>
        <p:blipFill rotWithShape="1">
          <a:blip r:embed="rId3"/>
          <a:srcRect l="20800" t="32000"/>
          <a:stretch/>
        </p:blipFill>
        <p:spPr>
          <a:xfrm>
            <a:off x="392527" y="2258593"/>
            <a:ext cx="2400100" cy="3089553"/>
          </a:xfrm>
          <a:prstGeom prst="rect">
            <a:avLst/>
          </a:prstGeom>
        </p:spPr>
      </p:pic>
      <p:sp>
        <p:nvSpPr>
          <p:cNvPr id="12" name="Rectangle 11">
            <a:extLst>
              <a:ext uri="{FF2B5EF4-FFF2-40B4-BE49-F238E27FC236}">
                <a16:creationId xmlns:a16="http://schemas.microsoft.com/office/drawing/2014/main" id="{B82C47E1-FFCA-7C41-B781-D596F5BEDD71}"/>
              </a:ext>
            </a:extLst>
          </p:cNvPr>
          <p:cNvSpPr/>
          <p:nvPr/>
        </p:nvSpPr>
        <p:spPr>
          <a:xfrm>
            <a:off x="943863" y="1528404"/>
            <a:ext cx="2765757" cy="523220"/>
          </a:xfrm>
          <a:prstGeom prst="rect">
            <a:avLst/>
          </a:prstGeom>
        </p:spPr>
        <p:txBody>
          <a:bodyPr wrap="none">
            <a:spAutoFit/>
          </a:bodyPr>
          <a:lstStyle/>
          <a:p>
            <a:pPr marL="457200" lvl="0" indent="-457200">
              <a:buClr>
                <a:schemeClr val="accent6">
                  <a:lumMod val="75000"/>
                </a:schemeClr>
              </a:buClr>
              <a:buFont typeface="+mj-lt"/>
              <a:buAutoNum type="arabicPeriod"/>
            </a:pPr>
            <a:r>
              <a:rPr lang="en-US" sz="2800" b="1" dirty="0"/>
              <a:t>Family History</a:t>
            </a:r>
          </a:p>
        </p:txBody>
      </p:sp>
    </p:spTree>
    <p:extLst>
      <p:ext uri="{BB962C8B-B14F-4D97-AF65-F5344CB8AC3E}">
        <p14:creationId xmlns:p14="http://schemas.microsoft.com/office/powerpoint/2010/main" val="4136421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STATEMENT OF PURPOSE</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1015761" y="1710582"/>
            <a:ext cx="7104068" cy="2980175"/>
          </a:xfrm>
          <a:prstGeom prst="rect">
            <a:avLst/>
          </a:prstGeom>
          <a:noFill/>
        </p:spPr>
        <p:txBody>
          <a:bodyPr wrap="square" rtlCol="0">
            <a:spAutoFit/>
          </a:bodyPr>
          <a:lstStyle/>
          <a:p>
            <a:pPr marL="342900" indent="-342900">
              <a:lnSpc>
                <a:spcPct val="150000"/>
              </a:lnSpc>
              <a:buClr>
                <a:srgbClr val="E18F39"/>
              </a:buClr>
              <a:buFont typeface="Arial" panose="020B0604020202020204" pitchFamily="34" charset="0"/>
              <a:buChar char="•"/>
            </a:pPr>
            <a:r>
              <a:rPr lang="en-US" sz="2800" dirty="0"/>
              <a:t>To explore what Christian marriage is and how it differs from societal norms and myths.</a:t>
            </a:r>
          </a:p>
          <a:p>
            <a:pPr marL="342900" indent="-342900">
              <a:lnSpc>
                <a:spcPct val="150000"/>
              </a:lnSpc>
              <a:buClr>
                <a:srgbClr val="E18F39"/>
              </a:buClr>
              <a:buFont typeface="Arial" panose="020B0604020202020204" pitchFamily="34" charset="0"/>
              <a:buChar char="•"/>
            </a:pPr>
            <a:endParaRPr lang="en-US" sz="1600" dirty="0"/>
          </a:p>
          <a:p>
            <a:pPr marL="342900" indent="-342900">
              <a:lnSpc>
                <a:spcPct val="150000"/>
              </a:lnSpc>
              <a:buClr>
                <a:srgbClr val="E18F39"/>
              </a:buClr>
              <a:buFont typeface="Arial" panose="020B0604020202020204" pitchFamily="34" charset="0"/>
              <a:buChar char="•"/>
            </a:pPr>
            <a:r>
              <a:rPr lang="en-US" sz="2800" dirty="0"/>
              <a:t>To give an overview of factors that contribute to marital success or distress.  </a:t>
            </a:r>
          </a:p>
        </p:txBody>
      </p:sp>
    </p:spTree>
    <p:extLst>
      <p:ext uri="{BB962C8B-B14F-4D97-AF65-F5344CB8AC3E}">
        <p14:creationId xmlns:p14="http://schemas.microsoft.com/office/powerpoint/2010/main" val="1737264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7718957"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Predicting Marriage Failure or Success</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603414" y="851769"/>
            <a:ext cx="7937171" cy="5386090"/>
          </a:xfrm>
          <a:prstGeom prst="rect">
            <a:avLst/>
          </a:prstGeom>
          <a:noFill/>
        </p:spPr>
        <p:txBody>
          <a:bodyPr wrap="square" rtlCol="0">
            <a:spAutoFit/>
          </a:bodyPr>
          <a:lstStyle/>
          <a:p>
            <a:pPr>
              <a:buClr>
                <a:srgbClr val="E18F39"/>
              </a:buClr>
            </a:pPr>
            <a:endParaRPr lang="en-US" sz="2800" b="1" dirty="0"/>
          </a:p>
          <a:p>
            <a:pPr marL="457200" lvl="0" indent="-457200">
              <a:buClr>
                <a:schemeClr val="accent6">
                  <a:lumMod val="75000"/>
                </a:schemeClr>
              </a:buClr>
              <a:buFont typeface="+mj-lt"/>
              <a:buAutoNum type="arabicPeriod" startAt="2"/>
            </a:pPr>
            <a:r>
              <a:rPr lang="en-US" sz="2800" b="1" dirty="0"/>
              <a:t>Individual characteristics</a:t>
            </a:r>
          </a:p>
          <a:p>
            <a:pPr marL="457200" lvl="0" indent="-457200">
              <a:buClr>
                <a:schemeClr val="accent6">
                  <a:lumMod val="75000"/>
                </a:schemeClr>
              </a:buClr>
              <a:buFont typeface="+mj-lt"/>
              <a:buAutoNum type="arabicPeriod" startAt="2"/>
            </a:pPr>
            <a:endParaRPr lang="en-US" sz="2400" b="1" dirty="0"/>
          </a:p>
          <a:p>
            <a:pPr marL="914400" lvl="1" indent="-457200">
              <a:buClr>
                <a:schemeClr val="accent6">
                  <a:lumMod val="75000"/>
                </a:schemeClr>
              </a:buClr>
              <a:buFont typeface="Arial" panose="020B0604020202020204" pitchFamily="34" charset="0"/>
              <a:buChar char="•"/>
            </a:pPr>
            <a:r>
              <a:rPr lang="en-US" sz="2400" dirty="0"/>
              <a:t>Refers to personality features, temperament, attitudes, beliefs, and values.</a:t>
            </a:r>
          </a:p>
          <a:p>
            <a:pPr marL="914400" lvl="1" indent="-457200">
              <a:buClr>
                <a:schemeClr val="accent6">
                  <a:lumMod val="75000"/>
                </a:schemeClr>
              </a:buClr>
              <a:buFont typeface="Arial" panose="020B0604020202020204" pitchFamily="34" charset="0"/>
              <a:buChar char="•"/>
            </a:pPr>
            <a:endParaRPr lang="en-US" sz="2400" dirty="0"/>
          </a:p>
          <a:p>
            <a:pPr marL="914400" lvl="1" indent="-457200">
              <a:buClr>
                <a:schemeClr val="accent6">
                  <a:lumMod val="75000"/>
                </a:schemeClr>
              </a:buClr>
              <a:buFont typeface="Arial" panose="020B0604020202020204" pitchFamily="34" charset="0"/>
              <a:buChar char="•"/>
            </a:pPr>
            <a:r>
              <a:rPr lang="en-US" sz="2400" dirty="0"/>
              <a:t>It is often said that opposites attract but, the reality is the more things you have in common, the easier it will be to get along and resolve conflict.</a:t>
            </a:r>
          </a:p>
          <a:p>
            <a:pPr marL="914400" lvl="1" indent="-457200">
              <a:buClr>
                <a:schemeClr val="accent6">
                  <a:lumMod val="75000"/>
                </a:schemeClr>
              </a:buClr>
              <a:buFont typeface="Arial" panose="020B0604020202020204" pitchFamily="34" charset="0"/>
              <a:buChar char="•"/>
            </a:pPr>
            <a:endParaRPr lang="en-US" sz="2400" dirty="0"/>
          </a:p>
          <a:p>
            <a:pPr marL="914400" lvl="1" indent="-457200">
              <a:buClr>
                <a:schemeClr val="accent6">
                  <a:lumMod val="75000"/>
                </a:schemeClr>
              </a:buClr>
              <a:buFont typeface="Arial" panose="020B0604020202020204" pitchFamily="34" charset="0"/>
              <a:buChar char="•"/>
            </a:pPr>
            <a:r>
              <a:rPr lang="en-US" sz="2400" dirty="0"/>
              <a:t>Mate selection is one of the most critical aspects of getting married and should be a thoughtful and purposeful process.</a:t>
            </a:r>
          </a:p>
          <a:p>
            <a:pPr marL="457200" lvl="0" indent="-457200">
              <a:buClr>
                <a:schemeClr val="accent6">
                  <a:lumMod val="75000"/>
                </a:schemeClr>
              </a:buClr>
              <a:buFont typeface="+mj-lt"/>
              <a:buAutoNum type="arabicPeriod" startAt="2"/>
            </a:pPr>
            <a:endParaRPr lang="en-US" sz="2400" dirty="0"/>
          </a:p>
        </p:txBody>
      </p:sp>
    </p:spTree>
    <p:extLst>
      <p:ext uri="{BB962C8B-B14F-4D97-AF65-F5344CB8AC3E}">
        <p14:creationId xmlns:p14="http://schemas.microsoft.com/office/powerpoint/2010/main" val="2972877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7718957"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INDIVIDUAL ACTIVITY</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1062681" y="1280977"/>
            <a:ext cx="7216345" cy="5324535"/>
          </a:xfrm>
          <a:prstGeom prst="rect">
            <a:avLst/>
          </a:prstGeom>
          <a:noFill/>
        </p:spPr>
        <p:txBody>
          <a:bodyPr wrap="square" rtlCol="0">
            <a:spAutoFit/>
          </a:bodyPr>
          <a:lstStyle/>
          <a:p>
            <a:pPr>
              <a:buClr>
                <a:srgbClr val="E18F39"/>
              </a:buClr>
            </a:pPr>
            <a:r>
              <a:rPr lang="en-US" sz="2400" b="1" dirty="0"/>
              <a:t>Spend 5-7 minutes thinking about the characteristics you would want in a mate. Now think about this mate wanting the same things in you.  </a:t>
            </a:r>
          </a:p>
          <a:p>
            <a:pPr>
              <a:buClr>
                <a:srgbClr val="E18F39"/>
              </a:buClr>
            </a:pPr>
            <a:endParaRPr lang="en-US" sz="1200" dirty="0"/>
          </a:p>
          <a:p>
            <a:pPr marL="342900" indent="-342900">
              <a:buClr>
                <a:srgbClr val="E18F39"/>
              </a:buClr>
              <a:buFont typeface="Arial" panose="020B0604020202020204" pitchFamily="34" charset="0"/>
              <a:buChar char="•"/>
            </a:pPr>
            <a:r>
              <a:rPr lang="en-US" sz="2400" dirty="0"/>
              <a:t>Do you have the same or similar traits that you are seeking in a mate? </a:t>
            </a:r>
          </a:p>
          <a:p>
            <a:pPr marL="342900" indent="-342900">
              <a:buClr>
                <a:srgbClr val="E18F39"/>
              </a:buClr>
              <a:buFont typeface="Arial" panose="020B0604020202020204" pitchFamily="34" charset="0"/>
              <a:buChar char="•"/>
            </a:pPr>
            <a:r>
              <a:rPr lang="en-US" sz="2400" dirty="0"/>
              <a:t>Are you ready to meet these same needs in the other person?  </a:t>
            </a:r>
          </a:p>
          <a:p>
            <a:pPr marL="342900" indent="-342900">
              <a:buClr>
                <a:srgbClr val="E18F39"/>
              </a:buClr>
              <a:buFont typeface="Arial" panose="020B0604020202020204" pitchFamily="34" charset="0"/>
              <a:buChar char="•"/>
            </a:pPr>
            <a:r>
              <a:rPr lang="en-US" sz="2400" dirty="0"/>
              <a:t>In what ways do you see yourself dependent on the other person? </a:t>
            </a:r>
          </a:p>
          <a:p>
            <a:pPr marL="342900" indent="-342900">
              <a:buClr>
                <a:srgbClr val="E18F39"/>
              </a:buClr>
              <a:buFont typeface="Arial" panose="020B0604020202020204" pitchFamily="34" charset="0"/>
              <a:buChar char="•"/>
            </a:pPr>
            <a:r>
              <a:rPr lang="en-US" sz="2400" dirty="0"/>
              <a:t>Are you expecting your future spouse to build or enhance your self-esteem? </a:t>
            </a:r>
          </a:p>
          <a:p>
            <a:pPr marL="342900" indent="-342900">
              <a:buClr>
                <a:srgbClr val="E18F39"/>
              </a:buClr>
              <a:buFont typeface="Arial" panose="020B0604020202020204" pitchFamily="34" charset="0"/>
              <a:buChar char="•"/>
            </a:pPr>
            <a:r>
              <a:rPr lang="en-US" sz="2400" dirty="0"/>
              <a:t>Are you prepared to build or enhance theirs?</a:t>
            </a:r>
          </a:p>
          <a:p>
            <a:pPr>
              <a:buClr>
                <a:srgbClr val="E18F39"/>
              </a:buClr>
            </a:pPr>
            <a:endParaRPr lang="en-US" sz="2800" b="1" dirty="0"/>
          </a:p>
        </p:txBody>
      </p:sp>
    </p:spTree>
    <p:extLst>
      <p:ext uri="{BB962C8B-B14F-4D97-AF65-F5344CB8AC3E}">
        <p14:creationId xmlns:p14="http://schemas.microsoft.com/office/powerpoint/2010/main" val="2822323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7718957"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Predicting Marriage Failure or Success</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1152659" y="1156144"/>
            <a:ext cx="6838682" cy="4985980"/>
          </a:xfrm>
          <a:prstGeom prst="rect">
            <a:avLst/>
          </a:prstGeom>
          <a:noFill/>
        </p:spPr>
        <p:txBody>
          <a:bodyPr wrap="square" rtlCol="0">
            <a:spAutoFit/>
          </a:bodyPr>
          <a:lstStyle/>
          <a:p>
            <a:pPr>
              <a:buClr>
                <a:srgbClr val="E18F39"/>
              </a:buClr>
            </a:pPr>
            <a:endParaRPr lang="en-US" sz="2800" b="1" dirty="0"/>
          </a:p>
          <a:p>
            <a:pPr marL="457200" lvl="0" indent="-457200">
              <a:buClr>
                <a:schemeClr val="accent6">
                  <a:lumMod val="75000"/>
                </a:schemeClr>
              </a:buClr>
              <a:buFont typeface="+mj-lt"/>
              <a:buAutoNum type="arabicPeriod" startAt="3"/>
            </a:pPr>
            <a:r>
              <a:rPr lang="en-US" sz="2800" b="1" dirty="0"/>
              <a:t>Socio-cultural factors that impact marital success or distress:</a:t>
            </a:r>
          </a:p>
          <a:p>
            <a:pPr marL="457200" lvl="0" indent="-457200">
              <a:buClr>
                <a:schemeClr val="accent6">
                  <a:lumMod val="75000"/>
                </a:schemeClr>
              </a:buClr>
              <a:buFont typeface="+mj-lt"/>
              <a:buAutoNum type="arabicPeriod" startAt="3"/>
            </a:pPr>
            <a:endParaRPr lang="en-US" sz="2400" b="1" dirty="0"/>
          </a:p>
          <a:p>
            <a:pPr marL="914400" lvl="1" indent="-457200">
              <a:buClr>
                <a:schemeClr val="accent6">
                  <a:lumMod val="75000"/>
                </a:schemeClr>
              </a:buClr>
              <a:buFont typeface="Arial" panose="020B0604020202020204" pitchFamily="34" charset="0"/>
              <a:buChar char="•"/>
            </a:pPr>
            <a:r>
              <a:rPr lang="en-US" sz="2400" dirty="0"/>
              <a:t>Previous marriage</a:t>
            </a:r>
          </a:p>
          <a:p>
            <a:pPr marL="914400" lvl="1" indent="-457200">
              <a:buClr>
                <a:schemeClr val="accent6">
                  <a:lumMod val="75000"/>
                </a:schemeClr>
              </a:buClr>
              <a:buFont typeface="Arial" panose="020B0604020202020204" pitchFamily="34" charset="0"/>
              <a:buChar char="•"/>
            </a:pPr>
            <a:endParaRPr lang="en-US" sz="2400" dirty="0"/>
          </a:p>
          <a:p>
            <a:pPr marL="914400" lvl="1" indent="-457200">
              <a:buClr>
                <a:schemeClr val="accent6">
                  <a:lumMod val="75000"/>
                </a:schemeClr>
              </a:buClr>
              <a:buFont typeface="Arial" panose="020B0604020202020204" pitchFamily="34" charset="0"/>
              <a:buChar char="•"/>
            </a:pPr>
            <a:r>
              <a:rPr lang="en-US" sz="2400" dirty="0"/>
              <a:t>Parents’ divorce</a:t>
            </a:r>
          </a:p>
          <a:p>
            <a:pPr marL="914400" lvl="1" indent="-457200">
              <a:buClr>
                <a:schemeClr val="accent6">
                  <a:lumMod val="75000"/>
                </a:schemeClr>
              </a:buClr>
              <a:buFont typeface="Arial" panose="020B0604020202020204" pitchFamily="34" charset="0"/>
              <a:buChar char="•"/>
            </a:pPr>
            <a:endParaRPr lang="en-US" sz="2400" dirty="0"/>
          </a:p>
          <a:p>
            <a:pPr marL="914400" lvl="1" indent="-457200">
              <a:buClr>
                <a:schemeClr val="accent6">
                  <a:lumMod val="75000"/>
                </a:schemeClr>
              </a:buClr>
              <a:buFont typeface="Arial" panose="020B0604020202020204" pitchFamily="34" charset="0"/>
              <a:buChar char="•"/>
            </a:pPr>
            <a:r>
              <a:rPr lang="en-US" sz="2400" dirty="0"/>
              <a:t>Cohabitation</a:t>
            </a:r>
          </a:p>
          <a:p>
            <a:pPr marL="914400" lvl="1" indent="-457200">
              <a:buClr>
                <a:schemeClr val="accent6">
                  <a:lumMod val="75000"/>
                </a:schemeClr>
              </a:buClr>
              <a:buFont typeface="Arial" panose="020B0604020202020204" pitchFamily="34" charset="0"/>
              <a:buChar char="•"/>
            </a:pPr>
            <a:endParaRPr lang="en-US" sz="2400" dirty="0"/>
          </a:p>
          <a:p>
            <a:pPr marL="914400" lvl="1" indent="-457200">
              <a:buClr>
                <a:schemeClr val="accent6">
                  <a:lumMod val="75000"/>
                </a:schemeClr>
              </a:buClr>
              <a:buFont typeface="Arial" panose="020B0604020202020204" pitchFamily="34" charset="0"/>
              <a:buChar char="•"/>
            </a:pPr>
            <a:r>
              <a:rPr lang="en-US" sz="2400" dirty="0"/>
              <a:t>Religious dissimilarity – 2 Corinthians 6:14</a:t>
            </a:r>
            <a:endParaRPr lang="en-US" sz="1400" dirty="0"/>
          </a:p>
          <a:p>
            <a:pPr marL="742950" lvl="1" indent="-285750">
              <a:buClr>
                <a:schemeClr val="accent6">
                  <a:lumMod val="75000"/>
                </a:schemeClr>
              </a:buClr>
              <a:buFont typeface="Arial" panose="020B0604020202020204" pitchFamily="34" charset="0"/>
              <a:buChar char="•"/>
            </a:pPr>
            <a:endParaRPr lang="en-US" sz="1400" dirty="0"/>
          </a:p>
          <a:p>
            <a:pPr lvl="1">
              <a:buClr>
                <a:schemeClr val="accent6">
                  <a:lumMod val="75000"/>
                </a:schemeClr>
              </a:buClr>
            </a:pPr>
            <a:endParaRPr lang="en-US" sz="1400" dirty="0"/>
          </a:p>
          <a:p>
            <a:pPr lvl="1">
              <a:buClr>
                <a:schemeClr val="accent6">
                  <a:lumMod val="75000"/>
                </a:schemeClr>
              </a:buClr>
            </a:pPr>
            <a:r>
              <a:rPr lang="en-US" sz="1400" dirty="0"/>
              <a:t>Holman, 2001; Larson, </a:t>
            </a:r>
            <a:r>
              <a:rPr lang="en-US" sz="1400" dirty="0" err="1"/>
              <a:t>Blick</a:t>
            </a:r>
            <a:r>
              <a:rPr lang="en-US" sz="1400" dirty="0"/>
              <a:t>, Jackson, &amp; Holman, 2010; S. M. Stanley et al., 2013 </a:t>
            </a:r>
            <a:endParaRPr lang="en-US" sz="2400" dirty="0"/>
          </a:p>
        </p:txBody>
      </p:sp>
    </p:spTree>
    <p:extLst>
      <p:ext uri="{BB962C8B-B14F-4D97-AF65-F5344CB8AC3E}">
        <p14:creationId xmlns:p14="http://schemas.microsoft.com/office/powerpoint/2010/main" val="3859033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7718957"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Predicting Marriage Failure or Success</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488964" y="4463141"/>
            <a:ext cx="7770879" cy="1938992"/>
          </a:xfrm>
          <a:prstGeom prst="rect">
            <a:avLst/>
          </a:prstGeom>
          <a:noFill/>
        </p:spPr>
        <p:txBody>
          <a:bodyPr wrap="square" rtlCol="0">
            <a:spAutoFit/>
          </a:bodyPr>
          <a:lstStyle/>
          <a:p>
            <a:pPr marL="457200" indent="-457200">
              <a:buClr>
                <a:schemeClr val="accent6">
                  <a:lumMod val="75000"/>
                </a:schemeClr>
              </a:buClr>
              <a:buFont typeface="+mj-lt"/>
              <a:buAutoNum type="arabicPeriod" startAt="4"/>
            </a:pPr>
            <a:endParaRPr lang="en-US" sz="2400" dirty="0"/>
          </a:p>
          <a:p>
            <a:pPr lvl="1">
              <a:buClr>
                <a:schemeClr val="accent6">
                  <a:lumMod val="75000"/>
                </a:schemeClr>
              </a:buClr>
            </a:pPr>
            <a:r>
              <a:rPr lang="en-US" sz="2400" dirty="0"/>
              <a:t>How a couple communicates, relates to another, and resolves conflict is the most critical factor that predict marital success or distress.</a:t>
            </a:r>
          </a:p>
          <a:p>
            <a:pPr lvl="1">
              <a:buClr>
                <a:schemeClr val="accent6">
                  <a:lumMod val="75000"/>
                </a:schemeClr>
              </a:buClr>
            </a:pPr>
            <a:endParaRPr lang="en-US" sz="2400" dirty="0"/>
          </a:p>
        </p:txBody>
      </p:sp>
      <p:sp>
        <p:nvSpPr>
          <p:cNvPr id="5" name="Rectangle 4">
            <a:extLst>
              <a:ext uri="{FF2B5EF4-FFF2-40B4-BE49-F238E27FC236}">
                <a16:creationId xmlns:a16="http://schemas.microsoft.com/office/drawing/2014/main" id="{99690954-47F8-9E4F-A38A-FAE1773EDABB}"/>
              </a:ext>
            </a:extLst>
          </p:cNvPr>
          <p:cNvSpPr/>
          <p:nvPr/>
        </p:nvSpPr>
        <p:spPr>
          <a:xfrm>
            <a:off x="698597" y="1163784"/>
            <a:ext cx="4768730" cy="461665"/>
          </a:xfrm>
          <a:prstGeom prst="rect">
            <a:avLst/>
          </a:prstGeom>
        </p:spPr>
        <p:txBody>
          <a:bodyPr wrap="square">
            <a:spAutoFit/>
          </a:bodyPr>
          <a:lstStyle/>
          <a:p>
            <a:pPr marL="457200" indent="-457200">
              <a:buClr>
                <a:schemeClr val="accent6">
                  <a:lumMod val="75000"/>
                </a:schemeClr>
              </a:buClr>
              <a:buFont typeface="+mj-lt"/>
              <a:buAutoNum type="arabicPeriod" startAt="4"/>
            </a:pPr>
            <a:r>
              <a:rPr lang="en-US" sz="2400" b="1" dirty="0"/>
              <a:t>Couple Interactional Processes</a:t>
            </a:r>
          </a:p>
        </p:txBody>
      </p:sp>
      <p:pic>
        <p:nvPicPr>
          <p:cNvPr id="12" name="Picture 11" descr="A person lying on a bed&#10;&#10;Description automatically generated">
            <a:extLst>
              <a:ext uri="{FF2B5EF4-FFF2-40B4-BE49-F238E27FC236}">
                <a16:creationId xmlns:a16="http://schemas.microsoft.com/office/drawing/2014/main" id="{63175BD3-3AFB-3B49-9A88-6C7F05D23D12}"/>
              </a:ext>
            </a:extLst>
          </p:cNvPr>
          <p:cNvPicPr>
            <a:picLocks noChangeAspect="1"/>
          </p:cNvPicPr>
          <p:nvPr/>
        </p:nvPicPr>
        <p:blipFill>
          <a:blip r:embed="rId3"/>
          <a:stretch>
            <a:fillRect/>
          </a:stretch>
        </p:blipFill>
        <p:spPr>
          <a:xfrm rot="10800000">
            <a:off x="2095455" y="1684122"/>
            <a:ext cx="4648184" cy="3033890"/>
          </a:xfrm>
          <a:prstGeom prst="rect">
            <a:avLst/>
          </a:prstGeom>
        </p:spPr>
      </p:pic>
    </p:spTree>
    <p:extLst>
      <p:ext uri="{BB962C8B-B14F-4D97-AF65-F5344CB8AC3E}">
        <p14:creationId xmlns:p14="http://schemas.microsoft.com/office/powerpoint/2010/main" val="12691780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7718957"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Predicting Marriage Failure or Success</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28099" y="1893343"/>
            <a:ext cx="7487801" cy="4031873"/>
          </a:xfrm>
          <a:prstGeom prst="rect">
            <a:avLst/>
          </a:prstGeom>
          <a:noFill/>
        </p:spPr>
        <p:txBody>
          <a:bodyPr wrap="square" rtlCol="0">
            <a:spAutoFit/>
          </a:bodyPr>
          <a:lstStyle/>
          <a:p>
            <a:pPr marL="457200" indent="-457200">
              <a:buClr>
                <a:schemeClr val="accent6">
                  <a:lumMod val="75000"/>
                </a:schemeClr>
              </a:buClr>
              <a:buFont typeface="+mj-lt"/>
              <a:buAutoNum type="arabicPeriod" startAt="4"/>
            </a:pPr>
            <a:endParaRPr lang="en-US" sz="2400" dirty="0"/>
          </a:p>
          <a:p>
            <a:pPr marL="914400" lvl="1" indent="-457200">
              <a:buClr>
                <a:schemeClr val="accent6">
                  <a:lumMod val="75000"/>
                </a:schemeClr>
              </a:buClr>
              <a:buFont typeface="Arial" panose="020B0604020202020204" pitchFamily="34" charset="0"/>
              <a:buChar char="•"/>
            </a:pPr>
            <a:r>
              <a:rPr lang="en-US" sz="2400" dirty="0"/>
              <a:t>Share ideas without criticism or being judgmental</a:t>
            </a:r>
          </a:p>
          <a:p>
            <a:pPr marL="914400" lvl="1" indent="-457200">
              <a:buClr>
                <a:schemeClr val="accent6">
                  <a:lumMod val="75000"/>
                </a:schemeClr>
              </a:buClr>
              <a:buFont typeface="Arial" panose="020B0604020202020204" pitchFamily="34" charset="0"/>
              <a:buChar char="•"/>
            </a:pPr>
            <a:endParaRPr lang="en-US" sz="1000" dirty="0"/>
          </a:p>
          <a:p>
            <a:pPr marL="914400" lvl="1" indent="-457200">
              <a:buClr>
                <a:schemeClr val="accent6">
                  <a:lumMod val="75000"/>
                </a:schemeClr>
              </a:buClr>
              <a:buFont typeface="Arial" panose="020B0604020202020204" pitchFamily="34" charset="0"/>
              <a:buChar char="•"/>
            </a:pPr>
            <a:r>
              <a:rPr lang="en-US" sz="2400" dirty="0"/>
              <a:t>Learn to disagree without destroying the relationship</a:t>
            </a:r>
          </a:p>
          <a:p>
            <a:pPr marL="914400" lvl="1" indent="-457200">
              <a:buClr>
                <a:schemeClr val="accent6">
                  <a:lumMod val="75000"/>
                </a:schemeClr>
              </a:buClr>
              <a:buFont typeface="Arial" panose="020B0604020202020204" pitchFamily="34" charset="0"/>
              <a:buChar char="•"/>
            </a:pPr>
            <a:endParaRPr lang="en-US" sz="1000" dirty="0"/>
          </a:p>
          <a:p>
            <a:pPr marL="914400" lvl="1" indent="-457200">
              <a:buClr>
                <a:schemeClr val="accent6">
                  <a:lumMod val="75000"/>
                </a:schemeClr>
              </a:buClr>
              <a:buFont typeface="Arial" panose="020B0604020202020204" pitchFamily="34" charset="0"/>
              <a:buChar char="•"/>
            </a:pPr>
            <a:r>
              <a:rPr lang="en-US" sz="2400" dirty="0"/>
              <a:t>Listen for understanding</a:t>
            </a:r>
          </a:p>
          <a:p>
            <a:pPr marL="914400" lvl="1" indent="-457200">
              <a:buClr>
                <a:schemeClr val="accent6">
                  <a:lumMod val="75000"/>
                </a:schemeClr>
              </a:buClr>
              <a:buFont typeface="Arial" panose="020B0604020202020204" pitchFamily="34" charset="0"/>
              <a:buChar char="•"/>
            </a:pPr>
            <a:endParaRPr lang="en-US" sz="1000" dirty="0"/>
          </a:p>
          <a:p>
            <a:pPr marL="914400" lvl="1" indent="-457200">
              <a:buClr>
                <a:schemeClr val="accent6">
                  <a:lumMod val="75000"/>
                </a:schemeClr>
              </a:buClr>
              <a:buFont typeface="Arial" panose="020B0604020202020204" pitchFamily="34" charset="0"/>
              <a:buChar char="•"/>
            </a:pPr>
            <a:r>
              <a:rPr lang="en-US" sz="2400" dirty="0"/>
              <a:t>Repair and forgive hurts quickly</a:t>
            </a:r>
          </a:p>
          <a:p>
            <a:pPr marL="914400" lvl="1" indent="-457200">
              <a:buClr>
                <a:schemeClr val="accent6">
                  <a:lumMod val="75000"/>
                </a:schemeClr>
              </a:buClr>
              <a:buFont typeface="Arial" panose="020B0604020202020204" pitchFamily="34" charset="0"/>
              <a:buChar char="•"/>
            </a:pPr>
            <a:endParaRPr lang="en-US" sz="1000" dirty="0"/>
          </a:p>
          <a:p>
            <a:pPr marL="914400" lvl="1" indent="-457200">
              <a:buClr>
                <a:schemeClr val="accent6">
                  <a:lumMod val="75000"/>
                </a:schemeClr>
              </a:buClr>
              <a:buFont typeface="Arial" panose="020B0604020202020204" pitchFamily="34" charset="0"/>
              <a:buChar char="•"/>
            </a:pPr>
            <a:r>
              <a:rPr lang="en-US" sz="2400" dirty="0"/>
              <a:t>Have a positive attitude towards spouse &amp; marriage</a:t>
            </a:r>
          </a:p>
          <a:p>
            <a:pPr marL="914400" lvl="1" indent="-457200">
              <a:buClr>
                <a:schemeClr val="accent6">
                  <a:lumMod val="75000"/>
                </a:schemeClr>
              </a:buClr>
              <a:buFont typeface="Arial" panose="020B0604020202020204" pitchFamily="34" charset="0"/>
              <a:buChar char="•"/>
            </a:pPr>
            <a:endParaRPr lang="en-US" sz="2400" dirty="0"/>
          </a:p>
          <a:p>
            <a:pPr marL="914400" lvl="1" indent="-457200">
              <a:buClr>
                <a:schemeClr val="accent6">
                  <a:lumMod val="75000"/>
                </a:schemeClr>
              </a:buClr>
              <a:buFont typeface="Arial" panose="020B0604020202020204" pitchFamily="34" charset="0"/>
              <a:buChar char="•"/>
            </a:pPr>
            <a:endParaRPr lang="en-US" sz="2400" dirty="0"/>
          </a:p>
        </p:txBody>
      </p:sp>
      <p:sp>
        <p:nvSpPr>
          <p:cNvPr id="5" name="Rectangle 4">
            <a:extLst>
              <a:ext uri="{FF2B5EF4-FFF2-40B4-BE49-F238E27FC236}">
                <a16:creationId xmlns:a16="http://schemas.microsoft.com/office/drawing/2014/main" id="{99690954-47F8-9E4F-A38A-FAE1773EDABB}"/>
              </a:ext>
            </a:extLst>
          </p:cNvPr>
          <p:cNvSpPr/>
          <p:nvPr/>
        </p:nvSpPr>
        <p:spPr>
          <a:xfrm>
            <a:off x="947906" y="1403433"/>
            <a:ext cx="5778209" cy="523220"/>
          </a:xfrm>
          <a:prstGeom prst="rect">
            <a:avLst/>
          </a:prstGeom>
        </p:spPr>
        <p:txBody>
          <a:bodyPr wrap="square">
            <a:spAutoFit/>
          </a:bodyPr>
          <a:lstStyle/>
          <a:p>
            <a:pPr>
              <a:buClr>
                <a:schemeClr val="accent6">
                  <a:lumMod val="75000"/>
                </a:schemeClr>
              </a:buClr>
            </a:pPr>
            <a:r>
              <a:rPr lang="en-US" sz="2800" b="1" dirty="0"/>
              <a:t>Healthy Couples learn to:</a:t>
            </a:r>
          </a:p>
        </p:txBody>
      </p:sp>
    </p:spTree>
    <p:extLst>
      <p:ext uri="{BB962C8B-B14F-4D97-AF65-F5344CB8AC3E}">
        <p14:creationId xmlns:p14="http://schemas.microsoft.com/office/powerpoint/2010/main" val="3662430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7718957"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Galatians 5:22, 23</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71579" y="1120676"/>
            <a:ext cx="7400840" cy="2308324"/>
          </a:xfrm>
          <a:prstGeom prst="rect">
            <a:avLst/>
          </a:prstGeom>
          <a:noFill/>
        </p:spPr>
        <p:txBody>
          <a:bodyPr wrap="square" rtlCol="0">
            <a:spAutoFit/>
          </a:bodyPr>
          <a:lstStyle/>
          <a:p>
            <a:pPr>
              <a:buClr>
                <a:schemeClr val="accent6">
                  <a:lumMod val="75000"/>
                </a:schemeClr>
              </a:buClr>
            </a:pPr>
            <a:endParaRPr lang="en-US" sz="2400" dirty="0"/>
          </a:p>
          <a:p>
            <a:pPr>
              <a:buClr>
                <a:schemeClr val="accent6">
                  <a:lumMod val="75000"/>
                </a:schemeClr>
              </a:buClr>
            </a:pPr>
            <a:r>
              <a:rPr lang="en-US" sz="2400" dirty="0"/>
              <a:t>“But the fruit of the spirit is love, joy, peace, patience, kindness, goodness, faithfulness, gentleness, and self-control. Against such things there is no law.” </a:t>
            </a:r>
          </a:p>
          <a:p>
            <a:pPr marL="914400" lvl="1" indent="-457200">
              <a:buClr>
                <a:schemeClr val="accent6">
                  <a:lumMod val="75000"/>
                </a:schemeClr>
              </a:buClr>
              <a:buFont typeface="Arial" panose="020B0604020202020204" pitchFamily="34" charset="0"/>
              <a:buChar char="•"/>
            </a:pPr>
            <a:endParaRPr lang="en-US" sz="2400" dirty="0"/>
          </a:p>
          <a:p>
            <a:pPr marL="914400" lvl="1" indent="-457200">
              <a:buClr>
                <a:schemeClr val="accent6">
                  <a:lumMod val="75000"/>
                </a:schemeClr>
              </a:buClr>
              <a:buFont typeface="Arial" panose="020B0604020202020204" pitchFamily="34" charset="0"/>
              <a:buChar char="•"/>
            </a:pPr>
            <a:endParaRPr lang="en-US" sz="2400" dirty="0"/>
          </a:p>
        </p:txBody>
      </p:sp>
      <p:pic>
        <p:nvPicPr>
          <p:cNvPr id="9" name="Picture 8">
            <a:extLst>
              <a:ext uri="{FF2B5EF4-FFF2-40B4-BE49-F238E27FC236}">
                <a16:creationId xmlns:a16="http://schemas.microsoft.com/office/drawing/2014/main" id="{7957BFD2-6407-9340-8C1A-548DF553D93F}"/>
              </a:ext>
            </a:extLst>
          </p:cNvPr>
          <p:cNvPicPr>
            <a:picLocks noChangeAspect="1"/>
          </p:cNvPicPr>
          <p:nvPr/>
        </p:nvPicPr>
        <p:blipFill>
          <a:blip r:embed="rId3"/>
          <a:stretch>
            <a:fillRect/>
          </a:stretch>
        </p:blipFill>
        <p:spPr>
          <a:xfrm>
            <a:off x="2009869" y="2904979"/>
            <a:ext cx="5124261" cy="31351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412463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1284013" y="2658931"/>
            <a:ext cx="6252210" cy="338554"/>
          </a:xfrm>
          <a:prstGeom prst="rect">
            <a:avLst/>
          </a:prstGeom>
        </p:spPr>
        <p:txBody>
          <a:bodyPr wrap="square" anchor="b">
            <a:spAutoFit/>
          </a:bodyPr>
          <a:lstStyle/>
          <a:p>
            <a:pPr algn="r"/>
            <a:r>
              <a:rPr lang="en-US" sz="1600" dirty="0">
                <a:solidFill>
                  <a:schemeClr val="bg1"/>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3000053" y="2997485"/>
            <a:ext cx="4536170" cy="1754326"/>
          </a:xfrm>
          <a:prstGeom prst="rect">
            <a:avLst/>
          </a:prstGeom>
          <a:noFill/>
        </p:spPr>
        <p:txBody>
          <a:bodyPr wrap="square" rtlCol="0" anchor="t" anchorCtr="0">
            <a:spAutoFit/>
          </a:bodyPr>
          <a:lstStyle/>
          <a:p>
            <a:pPr algn="r"/>
            <a:r>
              <a:rPr lang="en-US" sz="5400" b="1" dirty="0">
                <a:solidFill>
                  <a:schemeClr val="bg1"/>
                </a:solidFill>
                <a:latin typeface="Avenir Next Condensed" panose="020B0506020202020204" pitchFamily="34" charset="0"/>
              </a:rPr>
              <a:t>MARRIAGE:</a:t>
            </a:r>
          </a:p>
          <a:p>
            <a:pPr algn="r"/>
            <a:r>
              <a:rPr lang="en-US" sz="5400" b="1" dirty="0">
                <a:solidFill>
                  <a:schemeClr val="bg1"/>
                </a:solidFill>
                <a:latin typeface="Avenir Next Condensed" panose="020B0506020202020204" pitchFamily="34" charset="0"/>
              </a:rPr>
              <a:t>GOD’S IDEA </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24971232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MARRIAGE: GOD’S IDEA</a:t>
            </a:r>
            <a:endParaRPr lang="en-US" sz="1400" b="1" dirty="0">
              <a:solidFill>
                <a:schemeClr val="bg1"/>
              </a:solidFill>
              <a:latin typeface="Avenir Next Condensed" panose="020B0506020202020204" pitchFamily="34" charset="0"/>
            </a:endParaRPr>
          </a:p>
        </p:txBody>
      </p:sp>
      <p:sp>
        <p:nvSpPr>
          <p:cNvPr id="2" name="TextBox 1">
            <a:extLst>
              <a:ext uri="{FF2B5EF4-FFF2-40B4-BE49-F238E27FC236}">
                <a16:creationId xmlns:a16="http://schemas.microsoft.com/office/drawing/2014/main" id="{05F2679C-9AFB-A34B-8251-2A08C240488E}"/>
              </a:ext>
            </a:extLst>
          </p:cNvPr>
          <p:cNvSpPr txBox="1"/>
          <p:nvPr/>
        </p:nvSpPr>
        <p:spPr>
          <a:xfrm>
            <a:off x="1777285" y="1841429"/>
            <a:ext cx="5718219" cy="3539430"/>
          </a:xfrm>
          <a:prstGeom prst="rect">
            <a:avLst/>
          </a:prstGeom>
          <a:noFill/>
        </p:spPr>
        <p:txBody>
          <a:bodyPr wrap="square" rtlCol="0">
            <a:spAutoFit/>
          </a:bodyPr>
          <a:lstStyle/>
          <a:p>
            <a:pPr algn="ctr"/>
            <a:r>
              <a:rPr lang="en-US" sz="2800" dirty="0"/>
              <a:t>Alternatives to marriage </a:t>
            </a:r>
          </a:p>
          <a:p>
            <a:pPr algn="ctr"/>
            <a:r>
              <a:rPr lang="en-US" sz="2800" dirty="0"/>
              <a:t>are on the rise as our society </a:t>
            </a:r>
          </a:p>
          <a:p>
            <a:pPr algn="ctr"/>
            <a:r>
              <a:rPr lang="en-US" sz="2800" dirty="0"/>
              <a:t>becomes more secular.  </a:t>
            </a:r>
          </a:p>
          <a:p>
            <a:pPr algn="ctr"/>
            <a:r>
              <a:rPr lang="en-US" sz="2800" dirty="0"/>
              <a:t>However, those who are interested</a:t>
            </a:r>
          </a:p>
          <a:p>
            <a:pPr algn="ctr"/>
            <a:r>
              <a:rPr lang="en-US" sz="2800" dirty="0"/>
              <a:t> in a Christian view of marriage </a:t>
            </a:r>
          </a:p>
          <a:p>
            <a:pPr algn="ctr"/>
            <a:r>
              <a:rPr lang="en-US" sz="2800" dirty="0"/>
              <a:t>need to consider that </a:t>
            </a:r>
          </a:p>
          <a:p>
            <a:pPr algn="ctr"/>
            <a:r>
              <a:rPr lang="en-US" sz="2800" dirty="0"/>
              <a:t>God is the Creator of marriage.</a:t>
            </a:r>
          </a:p>
          <a:p>
            <a:pPr algn="ctr"/>
            <a:endParaRPr lang="en-US" sz="2800" dirty="0"/>
          </a:p>
        </p:txBody>
      </p:sp>
    </p:spTree>
    <p:extLst>
      <p:ext uri="{BB962C8B-B14F-4D97-AF65-F5344CB8AC3E}">
        <p14:creationId xmlns:p14="http://schemas.microsoft.com/office/powerpoint/2010/main" val="22965983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MARRIAGE: GOD’S IDEA</a:t>
            </a:r>
            <a:endParaRPr lang="en-US" sz="1400" b="1" dirty="0">
              <a:solidFill>
                <a:schemeClr val="bg1"/>
              </a:solidFill>
              <a:latin typeface="Avenir Next Condensed" panose="020B0506020202020204" pitchFamily="34" charset="0"/>
            </a:endParaRPr>
          </a:p>
        </p:txBody>
      </p:sp>
      <p:sp>
        <p:nvSpPr>
          <p:cNvPr id="2" name="TextBox 1">
            <a:extLst>
              <a:ext uri="{FF2B5EF4-FFF2-40B4-BE49-F238E27FC236}">
                <a16:creationId xmlns:a16="http://schemas.microsoft.com/office/drawing/2014/main" id="{05F2679C-9AFB-A34B-8251-2A08C240488E}"/>
              </a:ext>
            </a:extLst>
          </p:cNvPr>
          <p:cNvSpPr txBox="1"/>
          <p:nvPr/>
        </p:nvSpPr>
        <p:spPr>
          <a:xfrm>
            <a:off x="1285591" y="1841430"/>
            <a:ext cx="6590924" cy="2923877"/>
          </a:xfrm>
          <a:prstGeom prst="rect">
            <a:avLst/>
          </a:prstGeom>
          <a:noFill/>
        </p:spPr>
        <p:txBody>
          <a:bodyPr wrap="square" rtlCol="0">
            <a:spAutoFit/>
          </a:bodyPr>
          <a:lstStyle/>
          <a:p>
            <a:r>
              <a:rPr lang="en-US" sz="2800" dirty="0"/>
              <a:t>“The Bible opens and closes with marriage.  Genesis presents marriage as the first institution established by God at creation while the last chapters of Revelation use marriage as a metaphor to portray the relationship between Christ and His people” </a:t>
            </a:r>
            <a:r>
              <a:rPr lang="en-US" sz="1600" dirty="0"/>
              <a:t>(Oliver &amp; Oliver, 2015).</a:t>
            </a:r>
          </a:p>
        </p:txBody>
      </p:sp>
    </p:spTree>
    <p:extLst>
      <p:ext uri="{BB962C8B-B14F-4D97-AF65-F5344CB8AC3E}">
        <p14:creationId xmlns:p14="http://schemas.microsoft.com/office/powerpoint/2010/main" val="4265060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2" name="TextBox 1">
            <a:extLst>
              <a:ext uri="{FF2B5EF4-FFF2-40B4-BE49-F238E27FC236}">
                <a16:creationId xmlns:a16="http://schemas.microsoft.com/office/drawing/2014/main" id="{1E1FCE76-DE90-9044-A384-0C3A251FB404}"/>
              </a:ext>
            </a:extLst>
          </p:cNvPr>
          <p:cNvSpPr txBox="1"/>
          <p:nvPr/>
        </p:nvSpPr>
        <p:spPr>
          <a:xfrm>
            <a:off x="1036749" y="1403797"/>
            <a:ext cx="7070502" cy="1200329"/>
          </a:xfrm>
          <a:prstGeom prst="rect">
            <a:avLst/>
          </a:prstGeom>
          <a:noFill/>
        </p:spPr>
        <p:txBody>
          <a:bodyPr wrap="square" rtlCol="0">
            <a:spAutoFit/>
          </a:bodyPr>
          <a:lstStyle/>
          <a:p>
            <a:r>
              <a:rPr lang="en-US" sz="2400" b="1" dirty="0"/>
              <a:t>Read this passage from the Adventist Home.  Based on what has been presented in this seminar, how is this passage still relevant in contemporary society?</a:t>
            </a:r>
          </a:p>
        </p:txBody>
      </p:sp>
      <p:sp>
        <p:nvSpPr>
          <p:cNvPr id="3" name="TextBox 2">
            <a:extLst>
              <a:ext uri="{FF2B5EF4-FFF2-40B4-BE49-F238E27FC236}">
                <a16:creationId xmlns:a16="http://schemas.microsoft.com/office/drawing/2014/main" id="{C1B0C9D3-9BA1-1343-8B93-493D65DE206B}"/>
              </a:ext>
            </a:extLst>
          </p:cNvPr>
          <p:cNvSpPr txBox="1"/>
          <p:nvPr/>
        </p:nvSpPr>
        <p:spPr>
          <a:xfrm>
            <a:off x="1378039" y="2770788"/>
            <a:ext cx="6387921" cy="3416320"/>
          </a:xfrm>
          <a:prstGeom prst="rect">
            <a:avLst/>
          </a:prstGeom>
          <a:noFill/>
        </p:spPr>
        <p:txBody>
          <a:bodyPr wrap="square" rtlCol="0">
            <a:spAutoFit/>
          </a:bodyPr>
          <a:lstStyle/>
          <a:p>
            <a:pPr algn="ctr"/>
            <a:r>
              <a:rPr lang="en-US" sz="2400" i="1" dirty="0"/>
              <a:t>“Examine carefully to see if your married life would be happy or inharmonious and wretched.  Let the questions be raised, will this union help me heavenward? Will it increase my love for God? And will it enlarge my sphere of usefulness in this life?  If these reflections present no drawback, then in the fear of God move forward.” </a:t>
            </a:r>
          </a:p>
          <a:p>
            <a:pPr algn="ctr"/>
            <a:r>
              <a:rPr lang="en-US" sz="1600" i="1" dirty="0"/>
              <a:t>Adventist Home 45.2</a:t>
            </a:r>
          </a:p>
          <a:p>
            <a:pPr algn="ctr"/>
            <a:endParaRPr lang="en-US" sz="1600" i="1" dirty="0"/>
          </a:p>
          <a:p>
            <a:pPr algn="ctr"/>
            <a:r>
              <a:rPr lang="en-US" sz="1600" dirty="0">
                <a:latin typeface="Calibri" panose="020F0502020204030204" pitchFamily="34" charset="0"/>
                <a:ea typeface="Times New Roman" panose="02020603050405020304" pitchFamily="18" charset="0"/>
                <a:cs typeface="Calibri" panose="020F0502020204030204" pitchFamily="34" charset="0"/>
              </a:rPr>
              <a:t>For additional reading—The Adventist Home, chapter 6</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DE023327-9A13-074A-B2B9-53347A0F5212}"/>
              </a:ext>
            </a:extLst>
          </p:cNvPr>
          <p:cNvSpPr txBox="1"/>
          <p:nvPr/>
        </p:nvSpPr>
        <p:spPr>
          <a:xfrm>
            <a:off x="560069" y="266281"/>
            <a:ext cx="8186365"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GROUP DISCUSSION </a:t>
            </a:r>
            <a:r>
              <a:rPr lang="en-US" sz="2400" b="1" dirty="0">
                <a:solidFill>
                  <a:schemeClr val="bg1">
                    <a:lumMod val="85000"/>
                  </a:schemeClr>
                </a:solidFill>
                <a:latin typeface="Avenir Next Condensed" panose="020B0506020202020204" pitchFamily="34" charset="0"/>
              </a:rPr>
              <a:t>(4 to 6 Participants)</a:t>
            </a:r>
            <a:endParaRPr lang="en-US" sz="1400" b="1" dirty="0">
              <a:solidFill>
                <a:schemeClr val="bg1">
                  <a:lumMod val="85000"/>
                </a:schemeClr>
              </a:solidFill>
              <a:latin typeface="Avenir Next Condensed" panose="020B0506020202020204" pitchFamily="34" charset="0"/>
            </a:endParaRPr>
          </a:p>
        </p:txBody>
      </p:sp>
    </p:spTree>
    <p:extLst>
      <p:ext uri="{BB962C8B-B14F-4D97-AF65-F5344CB8AC3E}">
        <p14:creationId xmlns:p14="http://schemas.microsoft.com/office/powerpoint/2010/main" val="2622173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lIns="91440" tIns="45720" rIns="91440" bIns="45720" rtlCol="0" anchor="t">
            <a:spAutoFit/>
          </a:bodyPr>
          <a:lstStyle/>
          <a:p>
            <a:r>
              <a:rPr lang="en-US" sz="3600" b="1">
                <a:solidFill>
                  <a:schemeClr val="bg1"/>
                </a:solidFill>
                <a:latin typeface="Avenir Next Condensed"/>
              </a:rPr>
              <a:t>LOOKING FOR LOVE</a:t>
            </a:r>
            <a:endParaRPr lang="en-US" sz="3600" b="1" dirty="0">
              <a:solidFill>
                <a:schemeClr val="bg1"/>
              </a:solidFill>
              <a:latin typeface="Avenir Next Condensed" panose="020B0506020202020204" pitchFamily="34" charset="0"/>
            </a:endParaRPr>
          </a:p>
        </p:txBody>
      </p:sp>
      <p:sp>
        <p:nvSpPr>
          <p:cNvPr id="2" name="Rectangle 1">
            <a:extLst>
              <a:ext uri="{FF2B5EF4-FFF2-40B4-BE49-F238E27FC236}">
                <a16:creationId xmlns:a16="http://schemas.microsoft.com/office/drawing/2014/main" id="{72D23759-9999-E547-BBCE-EF75C8745633}"/>
              </a:ext>
            </a:extLst>
          </p:cNvPr>
          <p:cNvSpPr/>
          <p:nvPr/>
        </p:nvSpPr>
        <p:spPr>
          <a:xfrm>
            <a:off x="4700789" y="1281374"/>
            <a:ext cx="3796452" cy="4549835"/>
          </a:xfrm>
          <a:prstGeom prst="rect">
            <a:avLst/>
          </a:prstGeom>
        </p:spPr>
        <p:txBody>
          <a:bodyPr wrap="square">
            <a:spAutoFit/>
          </a:bodyPr>
          <a:lstStyle/>
          <a:p>
            <a:pPr marL="342900" indent="-342900">
              <a:lnSpc>
                <a:spcPct val="150000"/>
              </a:lnSpc>
              <a:buClr>
                <a:srgbClr val="E18F39"/>
              </a:buClr>
              <a:buFont typeface="Arial" panose="020B0604020202020204" pitchFamily="34" charset="0"/>
              <a:buChar char="•"/>
            </a:pPr>
            <a:r>
              <a:rPr lang="en-US" sz="2800" dirty="0"/>
              <a:t>Genesis 2:18</a:t>
            </a:r>
          </a:p>
          <a:p>
            <a:pPr marL="342900" indent="-342900">
              <a:lnSpc>
                <a:spcPct val="150000"/>
              </a:lnSpc>
              <a:buClr>
                <a:srgbClr val="E18F39"/>
              </a:buClr>
              <a:buFont typeface="Arial" panose="020B0604020202020204" pitchFamily="34" charset="0"/>
              <a:buChar char="•"/>
            </a:pPr>
            <a:r>
              <a:rPr lang="en-US" sz="2800" dirty="0"/>
              <a:t>Genesis 1:27, 28a</a:t>
            </a:r>
          </a:p>
          <a:p>
            <a:pPr marL="342900" indent="-342900">
              <a:lnSpc>
                <a:spcPct val="150000"/>
              </a:lnSpc>
              <a:buClr>
                <a:srgbClr val="E18F39"/>
              </a:buClr>
              <a:buFont typeface="Arial" panose="020B0604020202020204" pitchFamily="34" charset="0"/>
              <a:buChar char="•"/>
            </a:pPr>
            <a:r>
              <a:rPr lang="en-US" sz="2800" dirty="0"/>
              <a:t>Genesis 2:24</a:t>
            </a:r>
          </a:p>
          <a:p>
            <a:pPr marL="342900" indent="-342900">
              <a:lnSpc>
                <a:spcPct val="150000"/>
              </a:lnSpc>
              <a:buClr>
                <a:srgbClr val="E18F39"/>
              </a:buClr>
              <a:buFont typeface="Arial" panose="020B0604020202020204" pitchFamily="34" charset="0"/>
              <a:buChar char="•"/>
            </a:pPr>
            <a:r>
              <a:rPr lang="en-US" sz="2800" dirty="0"/>
              <a:t>Matthew 19:6</a:t>
            </a:r>
          </a:p>
          <a:p>
            <a:pPr marL="342900" indent="-342900">
              <a:lnSpc>
                <a:spcPct val="150000"/>
              </a:lnSpc>
              <a:buClr>
                <a:srgbClr val="E18F39"/>
              </a:buClr>
              <a:buFont typeface="Arial" panose="020B0604020202020204" pitchFamily="34" charset="0"/>
              <a:buChar char="•"/>
            </a:pPr>
            <a:r>
              <a:rPr lang="en-US" sz="2800" dirty="0"/>
              <a:t>1 Corinthians 13:4-8b</a:t>
            </a:r>
          </a:p>
          <a:p>
            <a:pPr marL="342900" indent="-342900">
              <a:lnSpc>
                <a:spcPct val="150000"/>
              </a:lnSpc>
              <a:buClr>
                <a:srgbClr val="E18F39"/>
              </a:buClr>
              <a:buFont typeface="Arial" panose="020B0604020202020204" pitchFamily="34" charset="0"/>
              <a:buChar char="•"/>
            </a:pPr>
            <a:r>
              <a:rPr lang="en-US" sz="2800" dirty="0"/>
              <a:t>2 Corinthians 6:14</a:t>
            </a:r>
          </a:p>
          <a:p>
            <a:pPr marL="342900" indent="-342900">
              <a:lnSpc>
                <a:spcPct val="150000"/>
              </a:lnSpc>
              <a:buClr>
                <a:srgbClr val="E18F39"/>
              </a:buClr>
              <a:buFont typeface="Arial" panose="020B0604020202020204" pitchFamily="34" charset="0"/>
              <a:buChar char="•"/>
            </a:pPr>
            <a:r>
              <a:rPr lang="en-US" sz="2800" dirty="0"/>
              <a:t>Galatians 5:22, 23</a:t>
            </a:r>
          </a:p>
        </p:txBody>
      </p:sp>
      <p:pic>
        <p:nvPicPr>
          <p:cNvPr id="4" name="Picture 3" descr="A picture containing person, sitting, table, phone&#10;&#10;Description automatically generated">
            <a:extLst>
              <a:ext uri="{FF2B5EF4-FFF2-40B4-BE49-F238E27FC236}">
                <a16:creationId xmlns:a16="http://schemas.microsoft.com/office/drawing/2014/main" id="{5869827E-812E-F04A-A9E9-3CBE7D0C9D48}"/>
              </a:ext>
            </a:extLst>
          </p:cNvPr>
          <p:cNvPicPr>
            <a:picLocks noChangeAspect="1"/>
          </p:cNvPicPr>
          <p:nvPr/>
        </p:nvPicPr>
        <p:blipFill rotWithShape="1">
          <a:blip r:embed="rId3"/>
          <a:srcRect l="18506" r="18621"/>
          <a:stretch/>
        </p:blipFill>
        <p:spPr>
          <a:xfrm>
            <a:off x="775548" y="1543546"/>
            <a:ext cx="3796452" cy="4025489"/>
          </a:xfrm>
          <a:prstGeom prst="rect">
            <a:avLst/>
          </a:prstGeom>
        </p:spPr>
      </p:pic>
    </p:spTree>
    <p:extLst>
      <p:ext uri="{BB962C8B-B14F-4D97-AF65-F5344CB8AC3E}">
        <p14:creationId xmlns:p14="http://schemas.microsoft.com/office/powerpoint/2010/main" val="41014161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1" name="TextBox 10">
            <a:extLst>
              <a:ext uri="{FF2B5EF4-FFF2-40B4-BE49-F238E27FC236}">
                <a16:creationId xmlns:a16="http://schemas.microsoft.com/office/drawing/2014/main" id="{A321DCA3-A769-C049-BA95-5D4CF043B697}"/>
              </a:ext>
            </a:extLst>
          </p:cNvPr>
          <p:cNvSpPr txBox="1"/>
          <p:nvPr/>
        </p:nvSpPr>
        <p:spPr>
          <a:xfrm>
            <a:off x="1047290" y="1286514"/>
            <a:ext cx="7049420" cy="4555093"/>
          </a:xfrm>
          <a:prstGeom prst="rect">
            <a:avLst/>
          </a:prstGeom>
          <a:noFill/>
        </p:spPr>
        <p:txBody>
          <a:bodyPr wrap="square" rtlCol="0">
            <a:spAutoFit/>
          </a:bodyPr>
          <a:lstStyle/>
          <a:p>
            <a:r>
              <a:rPr lang="en-US" sz="1400" b="1" dirty="0"/>
              <a:t>References</a:t>
            </a:r>
          </a:p>
          <a:p>
            <a:r>
              <a:rPr lang="en-US" sz="1200" dirty="0"/>
              <a:t>Gottman, J. M., &amp; Silver, N. (2015). </a:t>
            </a:r>
            <a:r>
              <a:rPr lang="en-US" sz="1200" i="1" dirty="0"/>
              <a:t>Seven Principles for Making Marriage Work</a:t>
            </a:r>
            <a:r>
              <a:rPr lang="en-US" sz="1200" dirty="0"/>
              <a:t>. New York, NY: Harmony 	Books.</a:t>
            </a:r>
          </a:p>
          <a:p>
            <a:r>
              <a:rPr lang="en-US" sz="1200" dirty="0" err="1"/>
              <a:t>Hasel</a:t>
            </a:r>
            <a:r>
              <a:rPr lang="en-US" sz="1200" dirty="0"/>
              <a:t>, F. M. (2015). The Biblical Concept of Marriage in the Bible. In E. Mueller &amp; E. B. De Souza (Eds.), 	</a:t>
            </a:r>
            <a:r>
              <a:rPr lang="en-US" sz="1200" i="1" dirty="0"/>
              <a:t>Marriage: Biblical and Theological Aspects</a:t>
            </a:r>
            <a:r>
              <a:rPr lang="en-US" sz="1200" dirty="0"/>
              <a:t> (Vol. 1). Silver Spring, MD: Review and Herald Publishing 	Association.</a:t>
            </a:r>
          </a:p>
          <a:p>
            <a:r>
              <a:rPr lang="en-US" sz="1200" dirty="0"/>
              <a:t>Holman, T. B. (2001). </a:t>
            </a:r>
            <a:r>
              <a:rPr lang="en-US" sz="1200" i="1" dirty="0"/>
              <a:t>Premarital Prediction of Marital Quality or Breakup: Research, Theory, and Practice</a:t>
            </a:r>
            <a:r>
              <a:rPr lang="en-US" sz="1200" dirty="0"/>
              <a:t>. 	New York, NY: Kluwer Academic/Plenum Publishers.</a:t>
            </a:r>
          </a:p>
          <a:p>
            <a:r>
              <a:rPr lang="en-US" sz="1200" dirty="0"/>
              <a:t>Larson, J. H., </a:t>
            </a:r>
            <a:r>
              <a:rPr lang="en-US" sz="1200" dirty="0" err="1"/>
              <a:t>Blick</a:t>
            </a:r>
            <a:r>
              <a:rPr lang="en-US" sz="1200" dirty="0"/>
              <a:t>, R. W., Jackson, J. B., &amp; Holman, T. B. (2010). Partner Traits That Predict Relationship 	Satisfaction for Neurotic Individuals in Premarital Relationships. </a:t>
            </a:r>
            <a:r>
              <a:rPr lang="en-US" sz="1200" i="1" dirty="0"/>
              <a:t>Journal of Sex &amp; Marital Therapy, 	36</a:t>
            </a:r>
            <a:r>
              <a:rPr lang="en-US" sz="1200" dirty="0"/>
              <a:t>(5), 430-444. doi:10.1080/0092623X.2010.510778</a:t>
            </a:r>
          </a:p>
          <a:p>
            <a:r>
              <a:rPr lang="en-US" sz="1200" dirty="0"/>
              <a:t>Oliver, W., &amp; Oliver, E. (2015). An Introduction: The Beauty of Marriage. In E. Mueller &amp; E. B. De Souza (Eds.), 	</a:t>
            </a:r>
            <a:r>
              <a:rPr lang="en-US" sz="1200" i="1" dirty="0"/>
              <a:t>Marriage: Biblical and Theological Aspects</a:t>
            </a:r>
            <a:r>
              <a:rPr lang="en-US" sz="1200" dirty="0"/>
              <a:t> (Vol. 1). Silver Spring, MD: Review and Herald Publishing 	Association.</a:t>
            </a:r>
          </a:p>
          <a:p>
            <a:r>
              <a:rPr lang="en-US" sz="1200" dirty="0"/>
              <a:t>Oliver, W. H. (2008). </a:t>
            </a:r>
            <a:r>
              <a:rPr lang="en-US" sz="1200" i="1" dirty="0"/>
              <a:t>The relationship of religious homogamy and practices and marital satisfaction and  	stability: A case study of the Seventh-day Adventist </a:t>
            </a:r>
            <a:r>
              <a:rPr lang="en-US" sz="1200" dirty="0"/>
              <a:t>(PhD Dissertation). American University, Washington 	DC. Available from ProQuest UMI Dissertation Abstracts database. </a:t>
            </a:r>
          </a:p>
          <a:p>
            <a:r>
              <a:rPr lang="en-US" sz="1200" dirty="0"/>
              <a:t>Olson, D., Larson, P., &amp; Olson-</a:t>
            </a:r>
            <a:r>
              <a:rPr lang="en-US" sz="1200" dirty="0" err="1"/>
              <a:t>Sigg</a:t>
            </a:r>
            <a:r>
              <a:rPr lang="en-US" sz="1200" dirty="0"/>
              <a:t>, A. (2009). Couple Checkup: Tuning Up Relationships. </a:t>
            </a:r>
            <a:r>
              <a:rPr lang="en-US" sz="1200" i="1" dirty="0"/>
              <a:t>Journal of Couple &amp; 	Relationship Therapy, 8</a:t>
            </a:r>
            <a:r>
              <a:rPr lang="en-US" sz="1200" dirty="0"/>
              <a:t>(2), 129-142. doi:10.1080/15332690902813810</a:t>
            </a:r>
          </a:p>
          <a:p>
            <a:r>
              <a:rPr lang="en-US" sz="1200" dirty="0"/>
              <a:t>Stanley, S., &amp; Rhoades, G. (2018). Cohabitation is pervasive. Retrieved from 	</a:t>
            </a:r>
            <a:r>
              <a:rPr lang="en-US" sz="1200" u="sng" dirty="0">
                <a:hlinkClick r:id="rId3"/>
              </a:rPr>
              <a:t>https://ifstudies.org/blog/cohabitation-is-pervasive</a:t>
            </a:r>
            <a:endParaRPr lang="en-US" sz="1200" dirty="0"/>
          </a:p>
          <a:p>
            <a:r>
              <a:rPr lang="en-US" sz="1200" dirty="0"/>
              <a:t>Stanley, S. M., </a:t>
            </a:r>
            <a:r>
              <a:rPr lang="en-US" sz="1200" dirty="0" err="1"/>
              <a:t>Trathen</a:t>
            </a:r>
            <a:r>
              <a:rPr lang="en-US" sz="1200" dirty="0"/>
              <a:t>, D., McCain, S., &amp; Bryan, B. M. (2013). </a:t>
            </a:r>
            <a:r>
              <a:rPr lang="en-US" sz="1200" i="1" dirty="0"/>
              <a:t>A Lasting Promise: The Christian Guide to 	Fighting for Your Marriage</a:t>
            </a:r>
            <a:r>
              <a:rPr lang="en-US" sz="1200" dirty="0"/>
              <a:t>: John Wiley &amp; Sons.</a:t>
            </a:r>
          </a:p>
          <a:p>
            <a:r>
              <a:rPr lang="en-US" sz="1200" dirty="0"/>
              <a:t>Wright, H. H. (1992). </a:t>
            </a:r>
            <a:r>
              <a:rPr lang="en-US" sz="1200" i="1" dirty="0"/>
              <a:t>The Premarital Counseling Handbook</a:t>
            </a:r>
            <a:r>
              <a:rPr lang="en-US" sz="1200" dirty="0"/>
              <a:t>. Chicago, IL: Moody Press.</a:t>
            </a:r>
          </a:p>
        </p:txBody>
      </p:sp>
    </p:spTree>
    <p:extLst>
      <p:ext uri="{BB962C8B-B14F-4D97-AF65-F5344CB8AC3E}">
        <p14:creationId xmlns:p14="http://schemas.microsoft.com/office/powerpoint/2010/main" val="31018779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Tree>
    <p:extLst>
      <p:ext uri="{BB962C8B-B14F-4D97-AF65-F5344CB8AC3E}">
        <p14:creationId xmlns:p14="http://schemas.microsoft.com/office/powerpoint/2010/main" val="1985433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5" name="Rectangle 4">
            <a:extLst>
              <a:ext uri="{FF2B5EF4-FFF2-40B4-BE49-F238E27FC236}">
                <a16:creationId xmlns:a16="http://schemas.microsoft.com/office/drawing/2014/main" id="{5B0173CD-DC23-D341-A478-25D9C25F4895}"/>
              </a:ext>
            </a:extLst>
          </p:cNvPr>
          <p:cNvSpPr/>
          <p:nvPr/>
        </p:nvSpPr>
        <p:spPr>
          <a:xfrm>
            <a:off x="3916402" y="1671246"/>
            <a:ext cx="4672794" cy="4467057"/>
          </a:xfrm>
          <a:prstGeom prst="rect">
            <a:avLst/>
          </a:prstGeom>
        </p:spPr>
        <p:txBody>
          <a:bodyPr wrap="square">
            <a:spAutoFit/>
          </a:bodyPr>
          <a:lstStyle/>
          <a:p>
            <a:pPr marL="285750" indent="-285750">
              <a:lnSpc>
                <a:spcPct val="150000"/>
              </a:lnSpc>
              <a:buClr>
                <a:srgbClr val="E18F39"/>
              </a:buClr>
              <a:buFont typeface="Arial" panose="020B0604020202020204" pitchFamily="34" charset="0"/>
              <a:buChar char="•"/>
            </a:pPr>
            <a:r>
              <a:rPr lang="en-US" sz="2400" dirty="0"/>
              <a:t>Will I have my dream wedding?</a:t>
            </a:r>
          </a:p>
          <a:p>
            <a:pPr marL="285750" indent="-285750">
              <a:lnSpc>
                <a:spcPct val="150000"/>
              </a:lnSpc>
              <a:buClr>
                <a:srgbClr val="E18F39"/>
              </a:buClr>
              <a:buFont typeface="Arial" panose="020B0604020202020204" pitchFamily="34" charset="0"/>
              <a:buChar char="•"/>
            </a:pPr>
            <a:r>
              <a:rPr lang="en-US" sz="2400" dirty="0"/>
              <a:t>Will he or she meet all my needs?</a:t>
            </a:r>
          </a:p>
          <a:p>
            <a:pPr marL="285750" indent="-285750">
              <a:lnSpc>
                <a:spcPct val="150000"/>
              </a:lnSpc>
              <a:buClr>
                <a:srgbClr val="E18F39"/>
              </a:buClr>
              <a:buFont typeface="Arial" panose="020B0604020202020204" pitchFamily="34" charset="0"/>
              <a:buChar char="•"/>
            </a:pPr>
            <a:r>
              <a:rPr lang="en-US" sz="2400" dirty="0"/>
              <a:t>Do they have the right hair or eye color?</a:t>
            </a:r>
          </a:p>
          <a:p>
            <a:pPr marL="285750" indent="-285750">
              <a:lnSpc>
                <a:spcPct val="150000"/>
              </a:lnSpc>
              <a:buClr>
                <a:srgbClr val="E18F39"/>
              </a:buClr>
              <a:buFont typeface="Arial" panose="020B0604020202020204" pitchFamily="34" charset="0"/>
              <a:buChar char="•"/>
            </a:pPr>
            <a:r>
              <a:rPr lang="en-US" sz="2400" dirty="0"/>
              <a:t>Do they have the finances to meet my needs?</a:t>
            </a:r>
          </a:p>
          <a:p>
            <a:pPr marL="285750" indent="-285750">
              <a:lnSpc>
                <a:spcPct val="150000"/>
              </a:lnSpc>
              <a:buClr>
                <a:srgbClr val="E18F39"/>
              </a:buClr>
              <a:buFont typeface="Arial" panose="020B0604020202020204" pitchFamily="34" charset="0"/>
              <a:buChar char="•"/>
            </a:pPr>
            <a:r>
              <a:rPr lang="en-US" sz="2400" dirty="0"/>
              <a:t>Will I find my true soulmate to complete me?</a:t>
            </a:r>
          </a:p>
        </p:txBody>
      </p:sp>
      <p:grpSp>
        <p:nvGrpSpPr>
          <p:cNvPr id="26" name="Group 25">
            <a:extLst>
              <a:ext uri="{FF2B5EF4-FFF2-40B4-BE49-F238E27FC236}">
                <a16:creationId xmlns:a16="http://schemas.microsoft.com/office/drawing/2014/main" id="{A09273FE-BE83-414A-B65A-87C4DAEF2D20}"/>
              </a:ext>
            </a:extLst>
          </p:cNvPr>
          <p:cNvGrpSpPr/>
          <p:nvPr/>
        </p:nvGrpSpPr>
        <p:grpSpPr>
          <a:xfrm>
            <a:off x="369870" y="1429203"/>
            <a:ext cx="3494148" cy="4709100"/>
            <a:chOff x="906575" y="2112301"/>
            <a:chExt cx="2733715" cy="3684256"/>
          </a:xfrm>
        </p:grpSpPr>
        <p:pic>
          <p:nvPicPr>
            <p:cNvPr id="19" name="Picture 18" descr="A picture containing clothing, dress&#10;&#10;Description automatically generated">
              <a:extLst>
                <a:ext uri="{FF2B5EF4-FFF2-40B4-BE49-F238E27FC236}">
                  <a16:creationId xmlns:a16="http://schemas.microsoft.com/office/drawing/2014/main" id="{A6647334-1394-2746-91FE-0BEB75413465}"/>
                </a:ext>
              </a:extLst>
            </p:cNvPr>
            <p:cNvPicPr>
              <a:picLocks noChangeAspect="1"/>
            </p:cNvPicPr>
            <p:nvPr/>
          </p:nvPicPr>
          <p:blipFill>
            <a:blip r:embed="rId3"/>
            <a:stretch>
              <a:fillRect/>
            </a:stretch>
          </p:blipFill>
          <p:spPr>
            <a:xfrm>
              <a:off x="2252070" y="2112301"/>
              <a:ext cx="1022243" cy="1267301"/>
            </a:xfrm>
            <a:prstGeom prst="rect">
              <a:avLst/>
            </a:prstGeom>
          </p:spPr>
        </p:pic>
        <p:pic>
          <p:nvPicPr>
            <p:cNvPr id="12" name="Picture 11" descr="A picture containing text, newspaper&#10;&#10;Description automatically generated">
              <a:extLst>
                <a:ext uri="{FF2B5EF4-FFF2-40B4-BE49-F238E27FC236}">
                  <a16:creationId xmlns:a16="http://schemas.microsoft.com/office/drawing/2014/main" id="{C2E8AA30-B9A4-1B4E-8341-562FD904AB9F}"/>
                </a:ext>
              </a:extLst>
            </p:cNvPr>
            <p:cNvPicPr>
              <a:picLocks noChangeAspect="1"/>
            </p:cNvPicPr>
            <p:nvPr/>
          </p:nvPicPr>
          <p:blipFill>
            <a:blip r:embed="rId4"/>
            <a:stretch>
              <a:fillRect/>
            </a:stretch>
          </p:blipFill>
          <p:spPr>
            <a:xfrm>
              <a:off x="1215286" y="2252782"/>
              <a:ext cx="960222" cy="905495"/>
            </a:xfrm>
            <a:prstGeom prst="rect">
              <a:avLst/>
            </a:prstGeom>
          </p:spPr>
        </p:pic>
        <p:pic>
          <p:nvPicPr>
            <p:cNvPr id="15" name="Picture 14" descr="A person posing for the camera&#10;&#10;Description automatically generated">
              <a:extLst>
                <a:ext uri="{FF2B5EF4-FFF2-40B4-BE49-F238E27FC236}">
                  <a16:creationId xmlns:a16="http://schemas.microsoft.com/office/drawing/2014/main" id="{0708FB53-DE49-EE44-969D-72A27CE1E2EE}"/>
                </a:ext>
              </a:extLst>
            </p:cNvPr>
            <p:cNvPicPr>
              <a:picLocks noChangeAspect="1"/>
            </p:cNvPicPr>
            <p:nvPr/>
          </p:nvPicPr>
          <p:blipFill>
            <a:blip r:embed="rId5"/>
            <a:stretch>
              <a:fillRect/>
            </a:stretch>
          </p:blipFill>
          <p:spPr>
            <a:xfrm>
              <a:off x="906575" y="3117841"/>
              <a:ext cx="946150" cy="1143000"/>
            </a:xfrm>
            <a:prstGeom prst="rect">
              <a:avLst/>
            </a:prstGeom>
          </p:spPr>
        </p:pic>
        <p:pic>
          <p:nvPicPr>
            <p:cNvPr id="3" name="Picture 2" descr="A picture containing text, photo, newspaper, person&#10;&#10;Description automatically generated">
              <a:extLst>
                <a:ext uri="{FF2B5EF4-FFF2-40B4-BE49-F238E27FC236}">
                  <a16:creationId xmlns:a16="http://schemas.microsoft.com/office/drawing/2014/main" id="{B767E02B-D5EB-E54A-89AB-DC8AE9793E35}"/>
                </a:ext>
              </a:extLst>
            </p:cNvPr>
            <p:cNvPicPr>
              <a:picLocks noChangeAspect="1"/>
            </p:cNvPicPr>
            <p:nvPr/>
          </p:nvPicPr>
          <p:blipFill>
            <a:blip r:embed="rId6"/>
            <a:stretch>
              <a:fillRect/>
            </a:stretch>
          </p:blipFill>
          <p:spPr>
            <a:xfrm>
              <a:off x="2572860" y="4251943"/>
              <a:ext cx="952500" cy="1149350"/>
            </a:xfrm>
            <a:prstGeom prst="rect">
              <a:avLst/>
            </a:prstGeom>
          </p:spPr>
        </p:pic>
        <p:pic>
          <p:nvPicPr>
            <p:cNvPr id="6" name="Picture 5" descr="A person standing in front of a newspaper&#10;&#10;Description automatically generated">
              <a:extLst>
                <a:ext uri="{FF2B5EF4-FFF2-40B4-BE49-F238E27FC236}">
                  <a16:creationId xmlns:a16="http://schemas.microsoft.com/office/drawing/2014/main" id="{E3477B9A-E8CC-F44B-A25C-ABC27A9999D5}"/>
                </a:ext>
              </a:extLst>
            </p:cNvPr>
            <p:cNvPicPr>
              <a:picLocks noChangeAspect="1"/>
            </p:cNvPicPr>
            <p:nvPr/>
          </p:nvPicPr>
          <p:blipFill>
            <a:blip r:embed="rId7"/>
            <a:stretch>
              <a:fillRect/>
            </a:stretch>
          </p:blipFill>
          <p:spPr>
            <a:xfrm>
              <a:off x="2812430" y="3076235"/>
              <a:ext cx="827860" cy="1003300"/>
            </a:xfrm>
            <a:prstGeom prst="rect">
              <a:avLst/>
            </a:prstGeom>
          </p:spPr>
        </p:pic>
        <p:pic>
          <p:nvPicPr>
            <p:cNvPr id="10" name="Picture 9" descr="A person posing for the camera&#10;&#10;Description automatically generated">
              <a:extLst>
                <a:ext uri="{FF2B5EF4-FFF2-40B4-BE49-F238E27FC236}">
                  <a16:creationId xmlns:a16="http://schemas.microsoft.com/office/drawing/2014/main" id="{60809BA6-5C59-0E41-8050-8D6AFCB9278E}"/>
                </a:ext>
              </a:extLst>
            </p:cNvPr>
            <p:cNvPicPr>
              <a:picLocks noChangeAspect="1"/>
            </p:cNvPicPr>
            <p:nvPr/>
          </p:nvPicPr>
          <p:blipFill>
            <a:blip r:embed="rId8"/>
            <a:stretch>
              <a:fillRect/>
            </a:stretch>
          </p:blipFill>
          <p:spPr>
            <a:xfrm>
              <a:off x="2116386" y="4945979"/>
              <a:ext cx="662555" cy="850578"/>
            </a:xfrm>
            <a:prstGeom prst="rect">
              <a:avLst/>
            </a:prstGeom>
          </p:spPr>
        </p:pic>
        <p:pic>
          <p:nvPicPr>
            <p:cNvPr id="25" name="Picture 24" descr="A close up of a person&#10;&#10;Description automatically generated">
              <a:extLst>
                <a:ext uri="{FF2B5EF4-FFF2-40B4-BE49-F238E27FC236}">
                  <a16:creationId xmlns:a16="http://schemas.microsoft.com/office/drawing/2014/main" id="{5DC47899-4DC3-4D43-9356-87C0B2789252}"/>
                </a:ext>
              </a:extLst>
            </p:cNvPr>
            <p:cNvPicPr>
              <a:picLocks noChangeAspect="1"/>
            </p:cNvPicPr>
            <p:nvPr/>
          </p:nvPicPr>
          <p:blipFill>
            <a:blip r:embed="rId9"/>
            <a:stretch>
              <a:fillRect/>
            </a:stretch>
          </p:blipFill>
          <p:spPr>
            <a:xfrm>
              <a:off x="1336023" y="4324679"/>
              <a:ext cx="860559" cy="1143000"/>
            </a:xfrm>
            <a:prstGeom prst="rect">
              <a:avLst/>
            </a:prstGeom>
          </p:spPr>
        </p:pic>
        <p:pic>
          <p:nvPicPr>
            <p:cNvPr id="17" name="Picture 16" descr="A close up of a newspaper&#10;&#10;Description automatically generated">
              <a:extLst>
                <a:ext uri="{FF2B5EF4-FFF2-40B4-BE49-F238E27FC236}">
                  <a16:creationId xmlns:a16="http://schemas.microsoft.com/office/drawing/2014/main" id="{A5842162-F05F-394F-B507-F259F6B6338B}"/>
                </a:ext>
              </a:extLst>
            </p:cNvPr>
            <p:cNvPicPr>
              <a:picLocks noChangeAspect="1"/>
            </p:cNvPicPr>
            <p:nvPr/>
          </p:nvPicPr>
          <p:blipFill>
            <a:blip r:embed="rId10"/>
            <a:stretch>
              <a:fillRect/>
            </a:stretch>
          </p:blipFill>
          <p:spPr>
            <a:xfrm>
              <a:off x="1706794" y="3028117"/>
              <a:ext cx="1113769" cy="1454343"/>
            </a:xfrm>
            <a:prstGeom prst="rect">
              <a:avLst/>
            </a:prstGeom>
          </p:spPr>
        </p:pic>
      </p:grpSp>
    </p:spTree>
    <p:extLst>
      <p:ext uri="{BB962C8B-B14F-4D97-AF65-F5344CB8AC3E}">
        <p14:creationId xmlns:p14="http://schemas.microsoft.com/office/powerpoint/2010/main" val="3210261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71F999EE-7696-0E45-A004-5D4164AC50AE}"/>
              </a:ext>
            </a:extLst>
          </p:cNvPr>
          <p:cNvSpPr txBox="1"/>
          <p:nvPr/>
        </p:nvSpPr>
        <p:spPr>
          <a:xfrm>
            <a:off x="3620529" y="3314822"/>
            <a:ext cx="2225877" cy="584775"/>
          </a:xfrm>
          <a:prstGeom prst="rect">
            <a:avLst/>
          </a:prstGeom>
          <a:noFill/>
        </p:spPr>
        <p:txBody>
          <a:bodyPr wrap="square" rtlCol="0">
            <a:spAutoFit/>
          </a:bodyPr>
          <a:lstStyle/>
          <a:p>
            <a:pPr algn="ctr"/>
            <a:r>
              <a:rPr lang="en-US" sz="3200" b="1" dirty="0"/>
              <a:t>Marriage</a:t>
            </a:r>
          </a:p>
        </p:txBody>
      </p:sp>
      <p:sp>
        <p:nvSpPr>
          <p:cNvPr id="11" name="Rectangle 10">
            <a:extLst>
              <a:ext uri="{FF2B5EF4-FFF2-40B4-BE49-F238E27FC236}">
                <a16:creationId xmlns:a16="http://schemas.microsoft.com/office/drawing/2014/main" id="{0613CFDC-45E9-0645-B684-EB660CF7CF3D}"/>
              </a:ext>
            </a:extLst>
          </p:cNvPr>
          <p:cNvSpPr/>
          <p:nvPr/>
        </p:nvSpPr>
        <p:spPr>
          <a:xfrm>
            <a:off x="1406163" y="3382620"/>
            <a:ext cx="2042546" cy="584775"/>
          </a:xfrm>
          <a:prstGeom prst="rect">
            <a:avLst/>
          </a:prstGeom>
        </p:spPr>
        <p:txBody>
          <a:bodyPr wrap="square">
            <a:spAutoFit/>
          </a:bodyPr>
          <a:lstStyle/>
          <a:p>
            <a:pPr algn="ctr"/>
            <a:r>
              <a:rPr lang="en-US" sz="3200" dirty="0"/>
              <a:t>His Needs</a:t>
            </a:r>
          </a:p>
        </p:txBody>
      </p:sp>
      <p:sp>
        <p:nvSpPr>
          <p:cNvPr id="13" name="Rectangle 12">
            <a:extLst>
              <a:ext uri="{FF2B5EF4-FFF2-40B4-BE49-F238E27FC236}">
                <a16:creationId xmlns:a16="http://schemas.microsoft.com/office/drawing/2014/main" id="{5CC99DE2-B414-2948-8951-14F311FF57B0}"/>
              </a:ext>
            </a:extLst>
          </p:cNvPr>
          <p:cNvSpPr/>
          <p:nvPr/>
        </p:nvSpPr>
        <p:spPr>
          <a:xfrm>
            <a:off x="5846406" y="3382620"/>
            <a:ext cx="1928733" cy="584775"/>
          </a:xfrm>
          <a:prstGeom prst="rect">
            <a:avLst/>
          </a:prstGeom>
        </p:spPr>
        <p:txBody>
          <a:bodyPr wrap="none">
            <a:spAutoFit/>
          </a:bodyPr>
          <a:lstStyle/>
          <a:p>
            <a:pPr algn="ctr"/>
            <a:r>
              <a:rPr lang="en-US" sz="3200" dirty="0"/>
              <a:t>Her Needs</a:t>
            </a:r>
          </a:p>
        </p:txBody>
      </p:sp>
      <p:sp>
        <p:nvSpPr>
          <p:cNvPr id="2" name="Oval 1">
            <a:extLst>
              <a:ext uri="{FF2B5EF4-FFF2-40B4-BE49-F238E27FC236}">
                <a16:creationId xmlns:a16="http://schemas.microsoft.com/office/drawing/2014/main" id="{9E7FA7EB-D5A7-C14F-BAC6-47393FB554BF}"/>
              </a:ext>
            </a:extLst>
          </p:cNvPr>
          <p:cNvSpPr/>
          <p:nvPr/>
        </p:nvSpPr>
        <p:spPr>
          <a:xfrm>
            <a:off x="1420784" y="1554929"/>
            <a:ext cx="4227671" cy="4227671"/>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b="1" dirty="0">
              <a:ln w="22225">
                <a:solidFill>
                  <a:schemeClr val="accent2"/>
                </a:solidFill>
                <a:prstDash val="solid"/>
              </a:ln>
              <a:solidFill>
                <a:schemeClr val="accent2">
                  <a:lumMod val="40000"/>
                  <a:lumOff val="60000"/>
                </a:schemeClr>
              </a:solidFill>
            </a:endParaRPr>
          </a:p>
        </p:txBody>
      </p:sp>
      <p:sp>
        <p:nvSpPr>
          <p:cNvPr id="9" name="Oval 8">
            <a:extLst>
              <a:ext uri="{FF2B5EF4-FFF2-40B4-BE49-F238E27FC236}">
                <a16:creationId xmlns:a16="http://schemas.microsoft.com/office/drawing/2014/main" id="{267E9930-A263-2E41-93FA-47D94A1355AA}"/>
              </a:ext>
            </a:extLst>
          </p:cNvPr>
          <p:cNvSpPr/>
          <p:nvPr/>
        </p:nvSpPr>
        <p:spPr>
          <a:xfrm>
            <a:off x="3781996" y="1554928"/>
            <a:ext cx="4227671" cy="4227671"/>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659298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1284013" y="2658931"/>
            <a:ext cx="6252210" cy="338554"/>
          </a:xfrm>
          <a:prstGeom prst="rect">
            <a:avLst/>
          </a:prstGeom>
        </p:spPr>
        <p:txBody>
          <a:bodyPr wrap="square" anchor="b">
            <a:spAutoFit/>
          </a:bodyPr>
          <a:lstStyle/>
          <a:p>
            <a:pPr algn="r"/>
            <a:r>
              <a:rPr lang="en-US" sz="1600" dirty="0">
                <a:solidFill>
                  <a:schemeClr val="bg1"/>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3000053" y="2997485"/>
            <a:ext cx="4536170" cy="1754326"/>
          </a:xfrm>
          <a:prstGeom prst="rect">
            <a:avLst/>
          </a:prstGeom>
          <a:noFill/>
        </p:spPr>
        <p:txBody>
          <a:bodyPr wrap="square" rtlCol="0" anchor="t" anchorCtr="0">
            <a:spAutoFit/>
          </a:bodyPr>
          <a:lstStyle/>
          <a:p>
            <a:pPr algn="r"/>
            <a:r>
              <a:rPr lang="en-US" sz="5400" b="1" dirty="0">
                <a:solidFill>
                  <a:schemeClr val="bg1"/>
                </a:solidFill>
                <a:latin typeface="Avenir Next Condensed" panose="020B0506020202020204" pitchFamily="34" charset="0"/>
              </a:rPr>
              <a:t>GOD CREATED MARRIAGE</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3531525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15592"/>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GOD CREATED MARRIAGE</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3878746" y="1430844"/>
            <a:ext cx="4618495" cy="2251065"/>
          </a:xfrm>
          <a:prstGeom prst="rect">
            <a:avLst/>
          </a:prstGeom>
          <a:noFill/>
        </p:spPr>
        <p:txBody>
          <a:bodyPr wrap="square" lIns="91440" tIns="45720" rIns="91440" bIns="45720" rtlCol="0" anchor="t">
            <a:spAutoFit/>
          </a:bodyPr>
          <a:lstStyle/>
          <a:p>
            <a:pPr algn="ctr">
              <a:lnSpc>
                <a:spcPct val="150000"/>
              </a:lnSpc>
              <a:buClr>
                <a:srgbClr val="E18F39"/>
              </a:buClr>
            </a:pPr>
            <a:r>
              <a:rPr lang="en-US" sz="2400" dirty="0"/>
              <a:t>Two become one - Genesis 2:18.</a:t>
            </a:r>
            <a:endParaRPr lang="en-US"/>
          </a:p>
          <a:p>
            <a:pPr algn="ctr">
              <a:lnSpc>
                <a:spcPct val="150000"/>
              </a:lnSpc>
              <a:buClr>
                <a:srgbClr val="E18F39"/>
              </a:buClr>
            </a:pPr>
            <a:r>
              <a:rPr lang="en-US" sz="2400" b="1" i="1" dirty="0">
                <a:solidFill>
                  <a:schemeClr val="accent4">
                    <a:lumMod val="50000"/>
                  </a:schemeClr>
                </a:solidFill>
              </a:rPr>
              <a:t>“It is not good for the man to be alone, I will make a helper comparable to him.”</a:t>
            </a:r>
            <a:endParaRPr lang="en-US" sz="2400" b="1" i="1" dirty="0">
              <a:solidFill>
                <a:schemeClr val="accent4">
                  <a:lumMod val="50000"/>
                </a:schemeClr>
              </a:solidFill>
              <a:cs typeface="Calibri"/>
            </a:endParaRPr>
          </a:p>
        </p:txBody>
      </p:sp>
      <p:pic>
        <p:nvPicPr>
          <p:cNvPr id="6" name="Picture 5" descr="A group of people posing for a photo&#10;&#10;Description automatically generated">
            <a:extLst>
              <a:ext uri="{FF2B5EF4-FFF2-40B4-BE49-F238E27FC236}">
                <a16:creationId xmlns:a16="http://schemas.microsoft.com/office/drawing/2014/main" id="{A3D1E3A5-8844-724E-B91A-CDCFC5E3BB67}"/>
              </a:ext>
            </a:extLst>
          </p:cNvPr>
          <p:cNvPicPr>
            <a:picLocks noChangeAspect="1"/>
          </p:cNvPicPr>
          <p:nvPr/>
        </p:nvPicPr>
        <p:blipFill>
          <a:blip r:embed="rId3"/>
          <a:stretch>
            <a:fillRect/>
          </a:stretch>
        </p:blipFill>
        <p:spPr>
          <a:xfrm>
            <a:off x="406343" y="1513583"/>
            <a:ext cx="3528788" cy="2352292"/>
          </a:xfrm>
          <a:prstGeom prst="rect">
            <a:avLst/>
          </a:prstGeom>
        </p:spPr>
      </p:pic>
      <p:sp>
        <p:nvSpPr>
          <p:cNvPr id="2" name="Rectangle 1">
            <a:extLst>
              <a:ext uri="{FF2B5EF4-FFF2-40B4-BE49-F238E27FC236}">
                <a16:creationId xmlns:a16="http://schemas.microsoft.com/office/drawing/2014/main" id="{C876BAED-2922-F849-BC16-A19B0348C513}"/>
              </a:ext>
            </a:extLst>
          </p:cNvPr>
          <p:cNvSpPr/>
          <p:nvPr/>
        </p:nvSpPr>
        <p:spPr>
          <a:xfrm>
            <a:off x="870284" y="4149100"/>
            <a:ext cx="7403432" cy="1697068"/>
          </a:xfrm>
          <a:prstGeom prst="rect">
            <a:avLst/>
          </a:prstGeom>
        </p:spPr>
        <p:txBody>
          <a:bodyPr wrap="square" lIns="91440" tIns="45720" rIns="91440" bIns="45720" anchor="t">
            <a:spAutoFit/>
          </a:bodyPr>
          <a:lstStyle/>
          <a:p>
            <a:pPr marL="285750" indent="-285750">
              <a:lnSpc>
                <a:spcPct val="150000"/>
              </a:lnSpc>
              <a:buClr>
                <a:srgbClr val="E18F39"/>
              </a:buClr>
              <a:buFont typeface="Arial" panose="020B0604020202020204" pitchFamily="34" charset="0"/>
              <a:buChar char="•"/>
            </a:pPr>
            <a:r>
              <a:rPr lang="en-US" sz="2400" dirty="0"/>
              <a:t>God created marriage before all other social conventions and presents marriage as the foundational structure of community for human beings </a:t>
            </a:r>
            <a:r>
              <a:rPr lang="en-US" sz="2000" dirty="0"/>
              <a:t>(</a:t>
            </a:r>
            <a:r>
              <a:rPr lang="en-US" sz="2000" err="1"/>
              <a:t>Hasel</a:t>
            </a:r>
            <a:r>
              <a:rPr lang="en-US" sz="2000" dirty="0"/>
              <a:t>, 2015)</a:t>
            </a:r>
            <a:r>
              <a:rPr lang="en-US" sz="2400" dirty="0"/>
              <a:t>.</a:t>
            </a:r>
          </a:p>
        </p:txBody>
      </p:sp>
    </p:spTree>
    <p:extLst>
      <p:ext uri="{BB962C8B-B14F-4D97-AF65-F5344CB8AC3E}">
        <p14:creationId xmlns:p14="http://schemas.microsoft.com/office/powerpoint/2010/main" val="122961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GOD CREATED MARRIAGE</a:t>
            </a:r>
            <a:endParaRPr lang="en-US" sz="14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798930" y="1472470"/>
            <a:ext cx="7237544" cy="3913059"/>
          </a:xfrm>
          <a:prstGeom prst="rect">
            <a:avLst/>
          </a:prstGeom>
          <a:noFill/>
        </p:spPr>
        <p:txBody>
          <a:bodyPr wrap="square" lIns="91440" tIns="45720" rIns="91440" bIns="45720" rtlCol="0" anchor="t">
            <a:spAutoFit/>
          </a:bodyPr>
          <a:lstStyle/>
          <a:p>
            <a:pPr marL="285750" indent="-285750">
              <a:lnSpc>
                <a:spcPct val="150000"/>
              </a:lnSpc>
              <a:buClr>
                <a:srgbClr val="E18F39"/>
              </a:buClr>
              <a:buFont typeface="Arial" panose="020B0604020202020204" pitchFamily="34" charset="0"/>
              <a:buChar char="•"/>
            </a:pPr>
            <a:r>
              <a:rPr lang="en-US" sz="2400" dirty="0"/>
              <a:t>Marriage is designed by God not humans—it is God’s gift to humankind. </a:t>
            </a:r>
            <a:endParaRPr lang="en-US">
              <a:cs typeface="Calibri"/>
            </a:endParaRPr>
          </a:p>
          <a:p>
            <a:pPr marL="285750" indent="-285750">
              <a:lnSpc>
                <a:spcPct val="150000"/>
              </a:lnSpc>
              <a:buClr>
                <a:srgbClr val="E18F39"/>
              </a:buClr>
              <a:buFont typeface="Arial" panose="020B0604020202020204" pitchFamily="34" charset="0"/>
              <a:buChar char="•"/>
            </a:pPr>
            <a:r>
              <a:rPr lang="en-US" sz="2400" dirty="0"/>
              <a:t>As the covenant is made, priorities shift from one’s </a:t>
            </a:r>
          </a:p>
          <a:p>
            <a:pPr>
              <a:lnSpc>
                <a:spcPct val="150000"/>
              </a:lnSpc>
              <a:buClr>
                <a:srgbClr val="E18F39"/>
              </a:buClr>
            </a:pPr>
            <a:r>
              <a:rPr lang="en-US" sz="2400" dirty="0"/>
              <a:t>     parents to one’s spouse.  </a:t>
            </a:r>
            <a:endParaRPr lang="en-US" sz="2400" dirty="0">
              <a:cs typeface="Calibri"/>
            </a:endParaRPr>
          </a:p>
          <a:p>
            <a:pPr marL="285750" indent="-285750">
              <a:lnSpc>
                <a:spcPct val="150000"/>
              </a:lnSpc>
              <a:buClr>
                <a:srgbClr val="E18F39"/>
              </a:buClr>
              <a:buFont typeface="Arial" panose="020B0604020202020204" pitchFamily="34" charset="0"/>
              <a:buChar char="•"/>
            </a:pPr>
            <a:r>
              <a:rPr lang="en-US" sz="2400" dirty="0"/>
              <a:t>The marriage ceremony is a public statement before witnesses that testifies to the significance, permanence and sacred nature of marriage.</a:t>
            </a:r>
            <a:endParaRPr lang="en-US" sz="1600" dirty="0"/>
          </a:p>
        </p:txBody>
      </p:sp>
    </p:spTree>
    <p:extLst>
      <p:ext uri="{BB962C8B-B14F-4D97-AF65-F5344CB8AC3E}">
        <p14:creationId xmlns:p14="http://schemas.microsoft.com/office/powerpoint/2010/main" val="86992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chemeClr val="accent2">
                    <a:lumMod val="75000"/>
                  </a:schemeClr>
                </a:solidFill>
                <a:latin typeface="Avenir Next Condensed" panose="020B0506020202020204" pitchFamily="34" charset="0"/>
              </a:rPr>
              <a:t>WHAT EVERY PERSON NEEDS TO KNOW BEFORE GETTING MARRIED</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266281"/>
            <a:ext cx="8186365"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GROUP DISCUSSION </a:t>
            </a:r>
            <a:r>
              <a:rPr lang="en-US" sz="2400" b="1" dirty="0">
                <a:solidFill>
                  <a:schemeClr val="bg1">
                    <a:lumMod val="85000"/>
                  </a:schemeClr>
                </a:solidFill>
                <a:latin typeface="Avenir Next Condensed" panose="020B0506020202020204" pitchFamily="34" charset="0"/>
              </a:rPr>
              <a:t>(4 to 6 Participants)</a:t>
            </a:r>
            <a:endParaRPr lang="en-US" sz="1400" b="1" dirty="0">
              <a:solidFill>
                <a:schemeClr val="bg1">
                  <a:lumMod val="85000"/>
                </a:schemeClr>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716296" y="1140692"/>
            <a:ext cx="8030138" cy="5492273"/>
          </a:xfrm>
          <a:prstGeom prst="rect">
            <a:avLst/>
          </a:prstGeom>
          <a:noFill/>
        </p:spPr>
        <p:txBody>
          <a:bodyPr wrap="square" lIns="91440" tIns="45720" rIns="91440" bIns="45720" rtlCol="0" anchor="t">
            <a:spAutoFit/>
          </a:bodyPr>
          <a:lstStyle/>
          <a:p>
            <a:pPr>
              <a:lnSpc>
                <a:spcPct val="150000"/>
              </a:lnSpc>
              <a:buClr>
                <a:srgbClr val="E18F39"/>
              </a:buClr>
            </a:pPr>
            <a:endParaRPr lang="en-US" sz="1000" b="1" dirty="0"/>
          </a:p>
          <a:p>
            <a:pPr marL="457200" indent="-457200">
              <a:lnSpc>
                <a:spcPct val="150000"/>
              </a:lnSpc>
              <a:buClr>
                <a:srgbClr val="E18F39"/>
              </a:buClr>
              <a:buFont typeface="+mj-lt"/>
              <a:buAutoNum type="arabicPeriod"/>
            </a:pPr>
            <a:r>
              <a:rPr lang="en-US" sz="2800" b="1" dirty="0"/>
              <a:t>Read and reflect on the scripture texts below </a:t>
            </a:r>
            <a:endParaRPr lang="en-US" sz="2800" b="1" dirty="0">
              <a:cs typeface="Calibri"/>
            </a:endParaRPr>
          </a:p>
          <a:p>
            <a:pPr marL="457200" indent="-457200">
              <a:lnSpc>
                <a:spcPct val="150000"/>
              </a:lnSpc>
              <a:buClr>
                <a:srgbClr val="E18F39"/>
              </a:buClr>
              <a:buFont typeface="+mj-lt"/>
              <a:buAutoNum type="arabicPeriod"/>
            </a:pPr>
            <a:endParaRPr lang="en-US" sz="1000" dirty="0"/>
          </a:p>
          <a:p>
            <a:pPr marL="914400" lvl="1" indent="-457200">
              <a:lnSpc>
                <a:spcPct val="150000"/>
              </a:lnSpc>
              <a:buClr>
                <a:srgbClr val="E18F39"/>
              </a:buClr>
              <a:buFont typeface="Arial" panose="020B0604020202020204" pitchFamily="34" charset="0"/>
              <a:buChar char="•"/>
            </a:pPr>
            <a:r>
              <a:rPr lang="en-US" sz="3200" dirty="0"/>
              <a:t>Genesis 2:18</a:t>
            </a:r>
            <a:endParaRPr lang="en-US" sz="3200" i="1" dirty="0">
              <a:cs typeface="Calibri"/>
            </a:endParaRPr>
          </a:p>
          <a:p>
            <a:pPr marL="914400" lvl="1" indent="-457200">
              <a:lnSpc>
                <a:spcPct val="150000"/>
              </a:lnSpc>
              <a:buClr>
                <a:srgbClr val="E18F39"/>
              </a:buClr>
              <a:buFont typeface="Arial" panose="020B0604020202020204" pitchFamily="34" charset="0"/>
              <a:buChar char="•"/>
            </a:pPr>
            <a:r>
              <a:rPr lang="en-US" sz="3200" dirty="0"/>
              <a:t>Genesis 1:27-28a</a:t>
            </a:r>
            <a:endParaRPr lang="en-US" sz="3200" dirty="0">
              <a:cs typeface="Calibri"/>
            </a:endParaRPr>
          </a:p>
          <a:p>
            <a:pPr marL="914400" lvl="1" indent="-457200">
              <a:lnSpc>
                <a:spcPct val="150000"/>
              </a:lnSpc>
              <a:buClr>
                <a:srgbClr val="E18F39"/>
              </a:buClr>
              <a:buFont typeface="Arial" panose="020B0604020202020204" pitchFamily="34" charset="0"/>
              <a:buChar char="•"/>
            </a:pPr>
            <a:r>
              <a:rPr lang="en-US" sz="3200" dirty="0">
                <a:ea typeface="+mn-lt"/>
                <a:cs typeface="+mn-lt"/>
              </a:rPr>
              <a:t>Genesis 2:24</a:t>
            </a:r>
            <a:endParaRPr lang="en-US" sz="3200" dirty="0">
              <a:cs typeface="Calibri"/>
            </a:endParaRPr>
          </a:p>
          <a:p>
            <a:pPr marL="914400" lvl="1" indent="-457200">
              <a:lnSpc>
                <a:spcPct val="150000"/>
              </a:lnSpc>
              <a:buClr>
                <a:srgbClr val="E18F39"/>
              </a:buClr>
              <a:buFont typeface="Arial" panose="020B0604020202020204" pitchFamily="34" charset="0"/>
              <a:buChar char="•"/>
            </a:pPr>
            <a:r>
              <a:rPr lang="en-US" sz="3200" dirty="0">
                <a:ea typeface="+mn-lt"/>
                <a:cs typeface="+mn-lt"/>
              </a:rPr>
              <a:t>Matthew 19:6</a:t>
            </a:r>
            <a:endParaRPr lang="en-US" sz="3200" dirty="0">
              <a:cs typeface="Calibri"/>
            </a:endParaRPr>
          </a:p>
          <a:p>
            <a:pPr marL="914400" lvl="1" indent="-457200">
              <a:lnSpc>
                <a:spcPct val="150000"/>
              </a:lnSpc>
              <a:buClr>
                <a:srgbClr val="E18F39"/>
              </a:buClr>
              <a:buFont typeface="Arial" panose="020B0604020202020204" pitchFamily="34" charset="0"/>
              <a:buChar char="•"/>
            </a:pPr>
            <a:endParaRPr lang="en-US" sz="2000" dirty="0">
              <a:cs typeface="Calibri"/>
            </a:endParaRPr>
          </a:p>
          <a:p>
            <a:pPr marL="914400" lvl="1" indent="-457200">
              <a:lnSpc>
                <a:spcPct val="150000"/>
              </a:lnSpc>
              <a:buClr>
                <a:srgbClr val="E18F39"/>
              </a:buClr>
              <a:buFont typeface="Arial" panose="020B0604020202020204" pitchFamily="34" charset="0"/>
              <a:buChar char="•"/>
            </a:pPr>
            <a:endParaRPr lang="en-US" sz="2000" dirty="0">
              <a:cs typeface="Calibri"/>
            </a:endParaRPr>
          </a:p>
          <a:p>
            <a:pPr marL="914400" lvl="1" indent="-457200">
              <a:lnSpc>
                <a:spcPct val="150000"/>
              </a:lnSpc>
              <a:buClr>
                <a:srgbClr val="E18F39"/>
              </a:buClr>
              <a:buFont typeface="Arial" panose="020B0604020202020204" pitchFamily="34" charset="0"/>
              <a:buChar char="•"/>
            </a:pPr>
            <a:endParaRPr lang="en-US" sz="2000" dirty="0">
              <a:cs typeface="Calibri"/>
            </a:endParaRPr>
          </a:p>
        </p:txBody>
      </p:sp>
    </p:spTree>
    <p:extLst>
      <p:ext uri="{BB962C8B-B14F-4D97-AF65-F5344CB8AC3E}">
        <p14:creationId xmlns:p14="http://schemas.microsoft.com/office/powerpoint/2010/main" val="28622965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4814</TotalTime>
  <Words>2177</Words>
  <Application>Microsoft Macintosh PowerPoint</Application>
  <PresentationFormat>On-screen Show (4:3)</PresentationFormat>
  <Paragraphs>221</Paragraphs>
  <Slides>31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Arial,Sans-Serif</vt:lpstr>
      <vt:lpstr>Avenir Next Condensed</vt:lpstr>
      <vt:lpstr>Avenir Next Condensed Medium</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rosemay</dc:creator>
  <cp:lastModifiedBy>Microsoft Office User</cp:lastModifiedBy>
  <cp:revision>237</cp:revision>
  <dcterms:created xsi:type="dcterms:W3CDTF">2015-08-17T22:20:08Z</dcterms:created>
  <dcterms:modified xsi:type="dcterms:W3CDTF">2020-09-17T08:21:43Z</dcterms:modified>
</cp:coreProperties>
</file>