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Roboto" panose="020B060402020202020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bYCIG23qgDmDHE05Zgsn6/+eA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
        <p:cNvGrpSpPr/>
        <p:nvPr/>
      </p:nvGrpSpPr>
      <p:grpSpPr>
        <a:xfrm>
          <a:off x="0" y="0"/>
          <a:ext cx="0" cy="0"/>
          <a:chOff x="0" y="0"/>
          <a:chExt cx="0" cy="0"/>
        </a:xfrm>
      </p:grpSpPr>
      <p:sp>
        <p:nvSpPr>
          <p:cNvPr id="17" name="Google Shape;17;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0"/>
              <a:buFont typeface="Arial"/>
              <a:buNone/>
            </a:pPr>
            <a:r>
              <a:rPr lang="en-NZ" sz="1400" b="1">
                <a:solidFill>
                  <a:schemeClr val="dk1"/>
                </a:solidFill>
                <a:latin typeface="Roboto"/>
                <a:ea typeface="Roboto"/>
                <a:cs typeface="Roboto"/>
                <a:sym typeface="Roboto"/>
              </a:rPr>
              <a:t>Welcome to the Empowered Life series devotional. Today we will be discussing the understanding of having gratitude.</a:t>
            </a:r>
            <a:endParaRPr sz="1400">
              <a:solidFill>
                <a:schemeClr val="dk1"/>
              </a:solidFill>
            </a:endParaRPr>
          </a:p>
          <a:p>
            <a:pPr marL="0" lvl="0" indent="0" algn="l" rtl="0">
              <a:lnSpc>
                <a:spcPct val="100000"/>
              </a:lnSpc>
              <a:spcBef>
                <a:spcPts val="0"/>
              </a:spcBef>
              <a:spcAft>
                <a:spcPts val="0"/>
              </a:spcAft>
              <a:buSzPts val="1400"/>
              <a:buNone/>
            </a:pPr>
            <a:endParaRPr sz="1400"/>
          </a:p>
        </p:txBody>
      </p:sp>
      <p:sp>
        <p:nvSpPr>
          <p:cNvPr id="18" name="Google Shape;1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123e1390c26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 name="Google Shape;54;g123e1390c26_0_16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100"/>
              <a:buFont typeface="Arial"/>
              <a:buNone/>
            </a:pPr>
            <a:r>
              <a:rPr lang="en-NZ" sz="1400" b="1">
                <a:solidFill>
                  <a:schemeClr val="dk1"/>
                </a:solidFill>
              </a:rPr>
              <a:t>The more we practice gratitude, we develop endurance and deeper trust in God.</a:t>
            </a:r>
            <a:endParaRPr sz="1400" b="1">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We can choose to be thankful for the gift of life no matter how difficult our path is because we are assured that </a:t>
            </a:r>
            <a:endParaRPr sz="14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God is with us. </a:t>
            </a:r>
            <a:endParaRPr sz="14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We know that He continues to bring blessings to our lives, even in our most painful moments. </a:t>
            </a:r>
            <a:endParaRPr sz="14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Gratitude helps to remind and reinforce in us God’s goodness and God’s power. </a:t>
            </a:r>
            <a:endParaRPr sz="14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23e1390c26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 name="Google Shape;58;g123e1390c26_0_17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When we come to God, we can approach Him with a sense of gratitude. That’s an act of faith. </a:t>
            </a:r>
            <a:endParaRPr sz="14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As we grow in gratitude we learn to be thankful not only for the good gifts but for everything in our lives, including the trials and sufferings. </a:t>
            </a:r>
            <a:endParaRPr sz="1400">
              <a:solidFill>
                <a:schemeClr val="dk1"/>
              </a:solidFill>
            </a:endParaRPr>
          </a:p>
          <a:p>
            <a:pPr marL="0" lvl="0" indent="0" algn="l" rtl="0">
              <a:lnSpc>
                <a:spcPct val="90000"/>
              </a:lnSpc>
              <a:spcBef>
                <a:spcPts val="1000"/>
              </a:spcBef>
              <a:spcAft>
                <a:spcPts val="0"/>
              </a:spcAft>
              <a:buClr>
                <a:schemeClr val="dk1"/>
              </a:buClr>
              <a:buSzPts val="1100"/>
              <a:buFont typeface="Arial"/>
              <a:buNone/>
            </a:pPr>
            <a:r>
              <a:rPr lang="en-NZ" sz="1400">
                <a:solidFill>
                  <a:schemeClr val="dk1"/>
                </a:solidFill>
              </a:rPr>
              <a:t>Paul reinforces the importance of this when in his letter to the Philippians he says:</a:t>
            </a:r>
            <a:endParaRPr sz="1400">
              <a:solidFill>
                <a:schemeClr val="dk1"/>
              </a:solidFill>
            </a:endParaRPr>
          </a:p>
          <a:p>
            <a:pPr marL="0" lvl="0" indent="0" algn="l" rtl="0">
              <a:lnSpc>
                <a:spcPct val="90000"/>
              </a:lnSpc>
              <a:spcBef>
                <a:spcPts val="1000"/>
              </a:spcBef>
              <a:spcAft>
                <a:spcPts val="0"/>
              </a:spcAft>
              <a:buSzPts val="1100"/>
              <a:buNone/>
            </a:pPr>
            <a:r>
              <a:rPr lang="en-NZ" sz="1400">
                <a:solidFill>
                  <a:schemeClr val="dk1"/>
                </a:solidFill>
              </a:rPr>
              <a:t>“Do not be anxious about anything, but in every situation, by prayer and petition, with thanksgiving, present your requests to God.“ (Philippians 4:6, NIV)</a:t>
            </a:r>
            <a:endParaRPr sz="14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23e1390c26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 name="Google Shape;62;g123e1390c26_0_18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100"/>
              <a:buNone/>
            </a:pPr>
            <a:r>
              <a:rPr lang="en-NZ" sz="1400">
                <a:solidFill>
                  <a:schemeClr val="dk1"/>
                </a:solidFill>
              </a:rPr>
              <a:t>God desires us to be grateful.</a:t>
            </a:r>
            <a:endParaRPr sz="1400">
              <a:solidFill>
                <a:schemeClr val="dk1"/>
              </a:solidFill>
            </a:endParaRPr>
          </a:p>
          <a:p>
            <a:pPr marL="0" lvl="0" indent="0" algn="l" rtl="0">
              <a:lnSpc>
                <a:spcPct val="90000"/>
              </a:lnSpc>
              <a:spcBef>
                <a:spcPts val="0"/>
              </a:spcBef>
              <a:spcAft>
                <a:spcPts val="0"/>
              </a:spcAft>
              <a:buNone/>
            </a:pPr>
            <a:r>
              <a:rPr lang="en-NZ" sz="1400">
                <a:solidFill>
                  <a:schemeClr val="dk1"/>
                </a:solidFill>
              </a:rPr>
              <a:t>It is good to thank God for what He has given us, as it’s actually God’s will for us to be grateful and therefore thankful.</a:t>
            </a:r>
            <a:endParaRPr sz="1400">
              <a:solidFill>
                <a:schemeClr val="dk1"/>
              </a:solidFill>
            </a:endParaRPr>
          </a:p>
          <a:p>
            <a:pPr marL="0" lvl="0" indent="0" algn="l" rtl="0">
              <a:lnSpc>
                <a:spcPct val="90000"/>
              </a:lnSpc>
              <a:spcBef>
                <a:spcPts val="1000"/>
              </a:spcBef>
              <a:spcAft>
                <a:spcPts val="0"/>
              </a:spcAft>
              <a:buNone/>
            </a:pPr>
            <a:r>
              <a:rPr lang="en-NZ" sz="1400">
                <a:solidFill>
                  <a:schemeClr val="dk1"/>
                </a:solidFill>
              </a:rPr>
              <a:t>Paul tells us to:</a:t>
            </a:r>
            <a:endParaRPr sz="1400">
              <a:solidFill>
                <a:schemeClr val="dk1"/>
              </a:solidFill>
            </a:endParaRPr>
          </a:p>
          <a:p>
            <a:pPr marL="0" lvl="0" indent="0" algn="l" rtl="0">
              <a:lnSpc>
                <a:spcPct val="90000"/>
              </a:lnSpc>
              <a:spcBef>
                <a:spcPts val="1000"/>
              </a:spcBef>
              <a:spcAft>
                <a:spcPts val="0"/>
              </a:spcAft>
              <a:buNone/>
            </a:pPr>
            <a:r>
              <a:rPr lang="en-NZ" sz="1400" i="1">
                <a:solidFill>
                  <a:schemeClr val="dk1"/>
                </a:solidFill>
              </a:rPr>
              <a:t>“Give thanks in all circumstances; for this is God’s will for you in Christ Jesus.” (1 Thessalonians 5:18, NIV)</a:t>
            </a:r>
            <a:endParaRPr sz="14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24ff65be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 name="Google Shape;66;g124ff65be5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NZ" sz="1400">
                <a:solidFill>
                  <a:schemeClr val="dk1"/>
                </a:solidFill>
              </a:rPr>
              <a:t>Prayers reflect our gratitude to God. When we pray we should pour out our hearts in thanks for the many blessings we have received. We should be specific in thanking God for His goodness; for our family; for friends; and for his son Jesus. We can even keep a list of things to be grateful for, so we can thank God for specific things each day.</a:t>
            </a:r>
            <a:endParaRPr sz="1400">
              <a:solidFill>
                <a:schemeClr val="dk1"/>
              </a:solidFill>
            </a:endParaRPr>
          </a:p>
          <a:p>
            <a:pPr marL="0" lvl="0" indent="0" algn="l" rtl="0">
              <a:lnSpc>
                <a:spcPct val="90000"/>
              </a:lnSpc>
              <a:spcBef>
                <a:spcPts val="1000"/>
              </a:spcBef>
              <a:spcAft>
                <a:spcPts val="0"/>
              </a:spcAft>
              <a:buNone/>
            </a:pPr>
            <a:r>
              <a:rPr lang="en-NZ" sz="1400">
                <a:solidFill>
                  <a:schemeClr val="dk1"/>
                </a:solidFill>
              </a:rPr>
              <a:t>Cultivating gratitude should be one of our core strategies in growing in our Christian life. We should encourage each other to be thankful.</a:t>
            </a:r>
            <a:endParaRPr sz="1400">
              <a:solidFill>
                <a:schemeClr val="dk1"/>
              </a:solidFill>
            </a:endParaRPr>
          </a:p>
          <a:p>
            <a:pPr marL="0" lvl="0" indent="0" algn="l" rtl="0">
              <a:lnSpc>
                <a:spcPct val="90000"/>
              </a:lnSpc>
              <a:spcBef>
                <a:spcPts val="1000"/>
              </a:spcBef>
              <a:spcAft>
                <a:spcPts val="0"/>
              </a:spcAft>
              <a:buNone/>
            </a:pPr>
            <a:r>
              <a:rPr lang="en-NZ" sz="1400" i="1">
                <a:solidFill>
                  <a:schemeClr val="dk1"/>
                </a:solidFill>
              </a:rPr>
              <a:t>“Let the peace of Christ rule in your hearts, since as members of one body you were called to peace. And be thankful.” (Colossians 3:15, NIV)</a:t>
            </a:r>
            <a:endParaRPr sz="14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24ff65be5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g124ff65be51_0_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NZ" sz="1400">
                <a:solidFill>
                  <a:schemeClr val="dk1"/>
                </a:solidFill>
              </a:rPr>
              <a:t>Gratitude makes us take notice of what God has given us. When we think about what we should be grateful for, our eyes are opened to the generosity of God. We realise how much we are given. We see how much we owe God. And it’s not just about the big stuff. When we train our hearts to look for God’s grace we see it in the small things as well.</a:t>
            </a:r>
            <a:endParaRPr sz="14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 name="Google Shape;74;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b="1" i="1"/>
              <a:t>As a speaker: </a:t>
            </a:r>
            <a:endParaRPr sz="1400" b="1" i="1"/>
          </a:p>
          <a:p>
            <a:pPr marL="0" lvl="0" indent="0" algn="l" rtl="0">
              <a:lnSpc>
                <a:spcPct val="100000"/>
              </a:lnSpc>
              <a:spcBef>
                <a:spcPts val="0"/>
              </a:spcBef>
              <a:spcAft>
                <a:spcPts val="0"/>
              </a:spcAft>
              <a:buSzPts val="1400"/>
              <a:buNone/>
            </a:pPr>
            <a:r>
              <a:rPr lang="en-NZ" sz="1400" b="1" i="1"/>
              <a:t>Invite the guests to list the things they are grateful for Today as a point of engagement</a:t>
            </a:r>
            <a:endParaRPr sz="1400" b="1" i="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24ff65be5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 name="Google Shape;78;g124ff65be51_0_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400"/>
              <a:buNone/>
            </a:pPr>
            <a:r>
              <a:rPr lang="en-NZ" sz="1400" b="1">
                <a:solidFill>
                  <a:schemeClr val="dk1"/>
                </a:solidFill>
              </a:rPr>
              <a:t>In conclusion: </a:t>
            </a:r>
            <a:endParaRPr sz="1400" b="1">
              <a:solidFill>
                <a:schemeClr val="dk1"/>
              </a:solidFill>
            </a:endParaRPr>
          </a:p>
          <a:p>
            <a:pPr marL="457200" lvl="0" indent="-317500" algn="l" rtl="0">
              <a:lnSpc>
                <a:spcPct val="90000"/>
              </a:lnSpc>
              <a:spcBef>
                <a:spcPts val="0"/>
              </a:spcBef>
              <a:spcAft>
                <a:spcPts val="0"/>
              </a:spcAft>
              <a:buClr>
                <a:schemeClr val="dk1"/>
              </a:buClr>
              <a:buSzPts val="1400"/>
              <a:buChar char="●"/>
            </a:pPr>
            <a:r>
              <a:rPr lang="en-NZ" sz="1400">
                <a:solidFill>
                  <a:schemeClr val="dk1"/>
                </a:solidFill>
              </a:rPr>
              <a:t>We all have the ability to bring more focus to the people and things in our life that we are grateful for</a:t>
            </a:r>
            <a:endParaRPr sz="1400">
              <a:solidFill>
                <a:schemeClr val="dk1"/>
              </a:solidFill>
            </a:endParaRPr>
          </a:p>
          <a:p>
            <a:pPr marL="457200" lvl="0" indent="0" algn="l" rtl="0">
              <a:lnSpc>
                <a:spcPct val="90000"/>
              </a:lnSpc>
              <a:spcBef>
                <a:spcPts val="0"/>
              </a:spcBef>
              <a:spcAft>
                <a:spcPts val="0"/>
              </a:spcAft>
              <a:buNone/>
            </a:pPr>
            <a:endParaRPr sz="1400">
              <a:solidFill>
                <a:schemeClr val="dk1"/>
              </a:solidFill>
            </a:endParaRPr>
          </a:p>
          <a:p>
            <a:pPr marL="457200" lvl="0" indent="-317500" algn="l" rtl="0">
              <a:lnSpc>
                <a:spcPct val="90000"/>
              </a:lnSpc>
              <a:spcBef>
                <a:spcPts val="0"/>
              </a:spcBef>
              <a:spcAft>
                <a:spcPts val="0"/>
              </a:spcAft>
              <a:buClr>
                <a:schemeClr val="dk1"/>
              </a:buClr>
              <a:buSzPts val="1400"/>
              <a:buChar char="●"/>
            </a:pPr>
            <a:r>
              <a:rPr lang="en-NZ" sz="1400">
                <a:solidFill>
                  <a:schemeClr val="dk1"/>
                </a:solidFill>
              </a:rPr>
              <a:t>By putting gratitude into practice, we can cultivate an ‘attitude of gratitude’ </a:t>
            </a:r>
            <a:endParaRPr sz="1400">
              <a:solidFill>
                <a:schemeClr val="dk1"/>
              </a:solidFill>
            </a:endParaRPr>
          </a:p>
          <a:p>
            <a:pPr marL="457200" lvl="0" indent="0" algn="l" rtl="0">
              <a:lnSpc>
                <a:spcPct val="90000"/>
              </a:lnSpc>
              <a:spcBef>
                <a:spcPts val="0"/>
              </a:spcBef>
              <a:spcAft>
                <a:spcPts val="0"/>
              </a:spcAft>
              <a:buNone/>
            </a:pPr>
            <a:endParaRPr sz="1400">
              <a:solidFill>
                <a:schemeClr val="dk1"/>
              </a:solidFill>
            </a:endParaRPr>
          </a:p>
          <a:p>
            <a:pPr marL="457200" lvl="0" indent="-317500" algn="l" rtl="0">
              <a:lnSpc>
                <a:spcPct val="90000"/>
              </a:lnSpc>
              <a:spcBef>
                <a:spcPts val="0"/>
              </a:spcBef>
              <a:spcAft>
                <a:spcPts val="0"/>
              </a:spcAft>
              <a:buClr>
                <a:schemeClr val="dk1"/>
              </a:buClr>
              <a:buSzPts val="1400"/>
              <a:buChar char="●"/>
            </a:pPr>
            <a:r>
              <a:rPr lang="en-NZ" sz="1400">
                <a:solidFill>
                  <a:schemeClr val="dk1"/>
                </a:solidFill>
              </a:rPr>
              <a:t>Practice reviewing, listing and sharing gratitude to benefit others and also ourselves with happiness, relationships, health and wellbeing and more.  </a:t>
            </a:r>
            <a:endParaRPr sz="1400"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123e1390c2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 name="Google Shape;22;g123e1390c26_0_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000"/>
              <a:buNone/>
            </a:pPr>
            <a:r>
              <a:rPr lang="en-NZ" sz="1400">
                <a:solidFill>
                  <a:schemeClr val="dk1"/>
                </a:solidFill>
              </a:rPr>
              <a:t>One of the Pacific islands has been the friendly island. It started from Captain Cook experiencing the warm hospitality. </a:t>
            </a:r>
            <a:endParaRPr sz="1400">
              <a:solidFill>
                <a:schemeClr val="dk1"/>
              </a:solidFill>
            </a:endParaRPr>
          </a:p>
          <a:p>
            <a:pPr marL="0" lvl="0" indent="0" algn="l" rtl="0">
              <a:lnSpc>
                <a:spcPct val="90000"/>
              </a:lnSpc>
              <a:spcBef>
                <a:spcPts val="0"/>
              </a:spcBef>
              <a:spcAft>
                <a:spcPts val="0"/>
              </a:spcAft>
              <a:buSzPts val="2000"/>
              <a:buNone/>
            </a:pPr>
            <a:endParaRPr sz="1400">
              <a:solidFill>
                <a:schemeClr val="dk1"/>
              </a:solidFill>
            </a:endParaRPr>
          </a:p>
          <a:p>
            <a:pPr marL="0" lvl="0" indent="0" algn="l" rtl="0">
              <a:lnSpc>
                <a:spcPct val="90000"/>
              </a:lnSpc>
              <a:spcBef>
                <a:spcPts val="0"/>
              </a:spcBef>
              <a:spcAft>
                <a:spcPts val="0"/>
              </a:spcAft>
              <a:buClr>
                <a:schemeClr val="dk1"/>
              </a:buClr>
              <a:buSzPts val="2000"/>
              <a:buFont typeface="Calibri"/>
              <a:buNone/>
            </a:pPr>
            <a:r>
              <a:rPr lang="en-NZ" sz="1400">
                <a:solidFill>
                  <a:schemeClr val="dk1"/>
                </a:solidFill>
              </a:rPr>
              <a:t>Captain Cook first landed in the Tongan islands on 2 October 1773, during his second Pacific voyage. </a:t>
            </a:r>
            <a:endParaRPr sz="1400">
              <a:solidFill>
                <a:schemeClr val="dk1"/>
              </a:solidFill>
            </a:endParaRPr>
          </a:p>
          <a:p>
            <a:pPr marL="0" lvl="0" indent="0" algn="l" rtl="0">
              <a:lnSpc>
                <a:spcPct val="90000"/>
              </a:lnSpc>
              <a:spcBef>
                <a:spcPts val="0"/>
              </a:spcBef>
              <a:spcAft>
                <a:spcPts val="0"/>
              </a:spcAft>
              <a:buClr>
                <a:schemeClr val="dk1"/>
              </a:buClr>
              <a:buSzPts val="2000"/>
              <a:buFont typeface="Calibri"/>
              <a:buNone/>
            </a:pPr>
            <a:endParaRPr sz="1400">
              <a:solidFill>
                <a:schemeClr val="dk1"/>
              </a:solidFill>
            </a:endParaRPr>
          </a:p>
          <a:p>
            <a:pPr marL="0" lvl="0" indent="0" algn="l" rtl="0">
              <a:lnSpc>
                <a:spcPct val="90000"/>
              </a:lnSpc>
              <a:spcBef>
                <a:spcPts val="0"/>
              </a:spcBef>
              <a:spcAft>
                <a:spcPts val="0"/>
              </a:spcAft>
              <a:buClr>
                <a:schemeClr val="dk1"/>
              </a:buClr>
              <a:buSzPts val="2000"/>
              <a:buFont typeface="Calibri"/>
              <a:buNone/>
            </a:pPr>
            <a:r>
              <a:rPr lang="en-NZ" sz="1400">
                <a:solidFill>
                  <a:schemeClr val="dk1"/>
                </a:solidFill>
              </a:rPr>
              <a:t>In 1774 he returned for four days and received such a warm welcome that he named Tonga the “Friendly Islands”. He penned that the people of these South Sea Islands were always kind, appreciative and “full of </a:t>
            </a:r>
            <a:r>
              <a:rPr lang="en-NZ" sz="1400" i="1">
                <a:solidFill>
                  <a:schemeClr val="dk1"/>
                </a:solidFill>
              </a:rPr>
              <a:t>gratitude</a:t>
            </a:r>
            <a:r>
              <a:rPr lang="en-NZ" sz="1400">
                <a:solidFill>
                  <a:schemeClr val="dk1"/>
                </a:solidFill>
              </a:rPr>
              <a:t>”.</a:t>
            </a:r>
            <a:endParaRPr sz="1400">
              <a:solidFill>
                <a:schemeClr val="dk1"/>
              </a:solidFill>
            </a:endParaRPr>
          </a:p>
          <a:p>
            <a:pPr marL="0" lvl="0" indent="0" algn="l" rtl="0">
              <a:lnSpc>
                <a:spcPct val="100000"/>
              </a:lnSpc>
              <a:spcBef>
                <a:spcPts val="0"/>
              </a:spcBef>
              <a:spcAft>
                <a:spcPts val="0"/>
              </a:spcAft>
              <a:buSzPts val="1400"/>
              <a:buNone/>
            </a:pPr>
            <a:endParaRPr sz="14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g123e1390c2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 name="Google Shape;26;g123e1390c26_0_4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a:solidFill>
                  <a:schemeClr val="dk1"/>
                </a:solidFill>
              </a:rPr>
              <a:t>But it seems it’s not only The Tongans who are friendly. </a:t>
            </a:r>
            <a:endParaRPr sz="14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n-NZ" sz="1400">
                <a:solidFill>
                  <a:schemeClr val="dk1"/>
                </a:solidFill>
              </a:rPr>
              <a:t>Like the friendly Tongans their neighbours the Fijians are also known to be the “happiest people on the planet”. After speaking to 66,000 people globally, with 1000 representatives from each country, the results of a Gallup study found Fijians to have the happiest index, placing them in the number one spot.</a:t>
            </a:r>
            <a:endParaRPr sz="1400">
              <a:solidFill>
                <a:schemeClr val="dk1"/>
              </a:solidFill>
            </a:endParaRPr>
          </a:p>
          <a:p>
            <a:pPr marL="0" lvl="0" indent="0" algn="l" rtl="0">
              <a:lnSpc>
                <a:spcPct val="100000"/>
              </a:lnSpc>
              <a:spcBef>
                <a:spcPts val="0"/>
              </a:spcBef>
              <a:spcAft>
                <a:spcPts val="0"/>
              </a:spcAft>
              <a:buSzPts val="1400"/>
              <a:buNone/>
            </a:pPr>
            <a:endParaRPr sz="14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123e1390c2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 name="Google Shape;30;g123e1390c26_0_5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100"/>
              <a:buFont typeface="Arial"/>
              <a:buNone/>
            </a:pPr>
            <a:r>
              <a:rPr lang="en-NZ" sz="1400">
                <a:solidFill>
                  <a:schemeClr val="dk1"/>
                </a:solidFill>
              </a:rPr>
              <a:t>In the context of Pacific Island culture, “gratefulness” is evident in the traditional weddings, cultural feasts, church gatherings, family feasts, gift exchanging and even in funerals.</a:t>
            </a:r>
            <a:endParaRPr sz="14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123e1390c26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g123e1390c26_0_6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a:solidFill>
                  <a:schemeClr val="dk1"/>
                </a:solidFill>
              </a:rPr>
              <a:t>Here is some research that suggests that gratitude inspires people to be more generous, kind, and helpful (or “prosocial”). </a:t>
            </a:r>
            <a:endParaRPr sz="1400">
              <a:solidFill>
                <a:schemeClr val="dk1"/>
              </a:solidFill>
            </a:endParaRPr>
          </a:p>
          <a:p>
            <a:pPr marL="457200" lvl="0" indent="0" algn="l" rtl="0">
              <a:lnSpc>
                <a:spcPct val="90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90000"/>
              </a:lnSpc>
              <a:spcBef>
                <a:spcPts val="0"/>
              </a:spcBef>
              <a:spcAft>
                <a:spcPts val="0"/>
              </a:spcAft>
              <a:buClr>
                <a:schemeClr val="dk1"/>
              </a:buClr>
              <a:buSzPts val="1100"/>
              <a:buFont typeface="Arial"/>
              <a:buNone/>
            </a:pPr>
            <a:r>
              <a:rPr lang="en-NZ" sz="1400">
                <a:solidFill>
                  <a:schemeClr val="dk1"/>
                </a:solidFill>
              </a:rPr>
              <a:t>Several studies have supported the link between gratitude and prosocial behaviour.  Studies have found that more grateful people are more helpful, friendly, happy and generous. </a:t>
            </a:r>
            <a:endParaRPr sz="1400">
              <a:solidFill>
                <a:schemeClr val="dk1"/>
              </a:solidFill>
            </a:endParaRPr>
          </a:p>
          <a:p>
            <a:pPr marL="0" lvl="0" indent="0" algn="l" rtl="0">
              <a:lnSpc>
                <a:spcPct val="100000"/>
              </a:lnSpc>
              <a:spcBef>
                <a:spcPts val="0"/>
              </a:spcBef>
              <a:spcAft>
                <a:spcPts val="0"/>
              </a:spcAft>
              <a:buSzPts val="1400"/>
              <a:buNone/>
            </a:pPr>
            <a:endParaRPr sz="14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g123e1390c26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 name="Google Shape;38;g123e1390c26_0_9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a:t>Here are what philosophers and some statesmen said about gratitude</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123e1390c26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 name="Google Shape;42;g123e1390c26_0_1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a:t>Here are 5 scientifically backed reasons to be grateful. </a:t>
            </a:r>
            <a:endParaRPr sz="1400"/>
          </a:p>
          <a:p>
            <a:pPr marL="0" lvl="0" indent="0" algn="l" rtl="0">
              <a:lnSpc>
                <a:spcPct val="100000"/>
              </a:lnSpc>
              <a:spcBef>
                <a:spcPts val="0"/>
              </a:spcBef>
              <a:spcAft>
                <a:spcPts val="0"/>
              </a:spcAft>
              <a:buSzPts val="1400"/>
              <a:buNone/>
            </a:pPr>
            <a:r>
              <a:rPr lang="en-NZ" sz="1400" b="1" i="1"/>
              <a:t>(go through the list)</a:t>
            </a:r>
            <a:endParaRPr sz="1400" b="1" i="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123e1390c26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 name="Google Shape;46;g123e1390c26_0_1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NZ" sz="1400">
                <a:solidFill>
                  <a:schemeClr val="dk1"/>
                </a:solidFill>
              </a:rPr>
              <a:t>So how can we put gratitude practically into practice?</a:t>
            </a:r>
            <a:endParaRPr sz="1400">
              <a:solidFill>
                <a:schemeClr val="dk1"/>
              </a:solidFill>
            </a:endParaRPr>
          </a:p>
          <a:p>
            <a:pPr marL="0" lvl="0" indent="0" algn="l" rtl="0">
              <a:lnSpc>
                <a:spcPct val="100000"/>
              </a:lnSpc>
              <a:spcBef>
                <a:spcPts val="0"/>
              </a:spcBef>
              <a:spcAft>
                <a:spcPts val="0"/>
              </a:spcAft>
              <a:buSzPts val="1400"/>
              <a:buNone/>
            </a:pPr>
            <a:r>
              <a:rPr lang="en-NZ" sz="1400">
                <a:solidFill>
                  <a:schemeClr val="dk1"/>
                </a:solidFill>
              </a:rPr>
              <a:t>Here are 3 steps to consider:</a:t>
            </a:r>
            <a:endParaRPr sz="1400">
              <a:solidFill>
                <a:schemeClr val="dk1"/>
              </a:solidFill>
            </a:endParaRPr>
          </a:p>
          <a:p>
            <a:pPr marL="457200" lvl="0" indent="-330200" algn="l" rtl="0">
              <a:lnSpc>
                <a:spcPct val="100000"/>
              </a:lnSpc>
              <a:spcBef>
                <a:spcPts val="0"/>
              </a:spcBef>
              <a:spcAft>
                <a:spcPts val="0"/>
              </a:spcAft>
              <a:buClr>
                <a:schemeClr val="dk1"/>
              </a:buClr>
              <a:buSzPts val="1600"/>
              <a:buChar char="-"/>
            </a:pPr>
            <a:r>
              <a:rPr lang="en-NZ" sz="1400">
                <a:solidFill>
                  <a:schemeClr val="dk1"/>
                </a:solidFill>
              </a:rPr>
              <a:t>Write a list of gratitude daily</a:t>
            </a:r>
            <a:endParaRPr sz="1400">
              <a:solidFill>
                <a:schemeClr val="dk1"/>
              </a:solidFill>
            </a:endParaRPr>
          </a:p>
          <a:p>
            <a:pPr marL="457200" lvl="0" indent="-330200" algn="l" rtl="0">
              <a:lnSpc>
                <a:spcPct val="100000"/>
              </a:lnSpc>
              <a:spcBef>
                <a:spcPts val="0"/>
              </a:spcBef>
              <a:spcAft>
                <a:spcPts val="0"/>
              </a:spcAft>
              <a:buClr>
                <a:schemeClr val="dk1"/>
              </a:buClr>
              <a:buSzPts val="1600"/>
              <a:buChar char="-"/>
            </a:pPr>
            <a:r>
              <a:rPr lang="en-NZ" sz="1400">
                <a:solidFill>
                  <a:schemeClr val="dk1"/>
                </a:solidFill>
              </a:rPr>
              <a:t>Count your blessings</a:t>
            </a:r>
            <a:endParaRPr sz="1400">
              <a:solidFill>
                <a:schemeClr val="dk1"/>
              </a:solidFill>
            </a:endParaRPr>
          </a:p>
          <a:p>
            <a:pPr marL="457200" lvl="0" indent="-330200" algn="l" rtl="0">
              <a:lnSpc>
                <a:spcPct val="100000"/>
              </a:lnSpc>
              <a:spcBef>
                <a:spcPts val="0"/>
              </a:spcBef>
              <a:spcAft>
                <a:spcPts val="0"/>
              </a:spcAft>
              <a:buClr>
                <a:schemeClr val="dk1"/>
              </a:buClr>
              <a:buSzPts val="1600"/>
              <a:buChar char="-"/>
            </a:pPr>
            <a:r>
              <a:rPr lang="en-NZ" sz="1400">
                <a:solidFill>
                  <a:schemeClr val="dk1"/>
                </a:solidFill>
              </a:rPr>
              <a:t>Acknowledge the contribution others make</a:t>
            </a:r>
            <a:endParaRPr sz="14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23e1390c26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 name="Google Shape;50;g123e1390c26_0_1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r>
              <a:rPr lang="en-NZ" sz="1400">
                <a:solidFill>
                  <a:schemeClr val="dk1"/>
                </a:solidFill>
              </a:rPr>
              <a:t>Never miss this. Set aside time daily to be quiet, reflect and be thankful to God:</a:t>
            </a:r>
            <a:endParaRPr sz="1400">
              <a:solidFill>
                <a:schemeClr val="dk1"/>
              </a:solidFill>
            </a:endParaRPr>
          </a:p>
          <a:p>
            <a:pPr marL="0" lvl="0" indent="0" algn="ctr" rtl="0">
              <a:lnSpc>
                <a:spcPct val="90000"/>
              </a:lnSpc>
              <a:spcBef>
                <a:spcPts val="1000"/>
              </a:spcBef>
              <a:spcAft>
                <a:spcPts val="0"/>
              </a:spcAft>
              <a:buClr>
                <a:schemeClr val="dk1"/>
              </a:buClr>
              <a:buSzPts val="2800"/>
              <a:buFont typeface="Calibri"/>
              <a:buNone/>
            </a:pPr>
            <a:r>
              <a:rPr lang="en-NZ" sz="1400" b="1" i="1">
                <a:solidFill>
                  <a:schemeClr val="dk1"/>
                </a:solidFill>
              </a:rPr>
              <a:t> “Be filled with the Spirit, speaking to one another with psalms, hymns, and songs from the Spirit. Sing and make music from your heart to the Lord, always giving thanks to God the Father for everything, in the name of our Lord Jesus Christ.” (Ephesians 5:18–20, NIV)</a:t>
            </a:r>
            <a:endParaRPr sz="1400" b="1">
              <a:solidFill>
                <a:schemeClr val="dk1"/>
              </a:solidFill>
            </a:endParaRPr>
          </a:p>
          <a:p>
            <a:pPr marL="0" lvl="0" indent="0" algn="l" rtl="0">
              <a:lnSpc>
                <a:spcPct val="100000"/>
              </a:lnSpc>
              <a:spcBef>
                <a:spcPts val="0"/>
              </a:spcBef>
              <a:spcAft>
                <a:spcPts val="0"/>
              </a:spcAft>
              <a:buSzPts val="1400"/>
              <a:buNone/>
            </a:pPr>
            <a:endParaRPr sz="14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2"/>
        <p:cNvGrpSpPr/>
        <p:nvPr/>
      </p:nvGrpSpPr>
      <p:grpSpPr>
        <a:xfrm>
          <a:off x="0" y="0"/>
          <a:ext cx="0" cy="0"/>
          <a:chOff x="0" y="0"/>
          <a:chExt cx="0" cy="0"/>
        </a:xfrm>
      </p:grpSpPr>
      <p:sp>
        <p:nvSpPr>
          <p:cNvPr id="13" name="Google Shape;13;p19"/>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4" name="Google Shape;14;p19"/>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5" name="Google Shape;15;p19"/>
          <p:cNvSpPr txBox="1">
            <a:spLocks noGrp="1"/>
          </p:cNvSpPr>
          <p:nvPr>
            <p:ph type="sldNum" idx="12"/>
          </p:nvPr>
        </p:nvSpPr>
        <p:spPr>
          <a:xfrm>
            <a:off x="11095176" y="6404292"/>
            <a:ext cx="258624" cy="26924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N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8"/>
          <p:cNvSpPr/>
          <p:nvPr/>
        </p:nvSpPr>
        <p:spPr>
          <a:xfrm>
            <a:off x="-107950" y="-38100"/>
            <a:ext cx="10497220" cy="6934200"/>
          </a:xfrm>
          <a:prstGeom prst="rect">
            <a:avLst/>
          </a:prstGeom>
          <a:solidFill>
            <a:srgbClr val="33BCBD"/>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7" name="Google Shape;7;p18" descr="SDA Logo 10K.ai"/>
          <p:cNvPicPr preferRelativeResize="0"/>
          <p:nvPr/>
        </p:nvPicPr>
        <p:blipFill rotWithShape="1">
          <a:blip r:embed="rId3">
            <a:alphaModFix/>
          </a:blip>
          <a:srcRect/>
          <a:stretch/>
        </p:blipFill>
        <p:spPr>
          <a:xfrm>
            <a:off x="10742129" y="5487792"/>
            <a:ext cx="1095846" cy="1006717"/>
          </a:xfrm>
          <a:prstGeom prst="rect">
            <a:avLst/>
          </a:prstGeom>
          <a:noFill/>
          <a:ln>
            <a:noFill/>
          </a:ln>
        </p:spPr>
      </p:pic>
      <p:pic>
        <p:nvPicPr>
          <p:cNvPr id="8" name="Google Shape;8;p18" descr="10K White Foot.psd"/>
          <p:cNvPicPr preferRelativeResize="0"/>
          <p:nvPr/>
        </p:nvPicPr>
        <p:blipFill rotWithShape="1">
          <a:blip r:embed="rId4">
            <a:alphaModFix/>
          </a:blip>
          <a:srcRect/>
          <a:stretch/>
        </p:blipFill>
        <p:spPr>
          <a:xfrm rot="-7090833">
            <a:off x="80597" y="-984352"/>
            <a:ext cx="2058397" cy="1809015"/>
          </a:xfrm>
          <a:prstGeom prst="rect">
            <a:avLst/>
          </a:prstGeom>
          <a:noFill/>
          <a:ln>
            <a:noFill/>
          </a:ln>
        </p:spPr>
      </p:pic>
      <p:sp>
        <p:nvSpPr>
          <p:cNvPr id="9" name="Google Shape;9;p18"/>
          <p:cNvSpPr txBox="1">
            <a:spLocks noGrp="1"/>
          </p:cNvSpPr>
          <p:nvPr>
            <p:ph type="title"/>
          </p:nvPr>
        </p:nvSpPr>
        <p:spPr>
          <a:xfrm>
            <a:off x="609600" y="92074"/>
            <a:ext cx="10972800" cy="1508126"/>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10" name="Google Shape;10;p18"/>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11" name="Google Shape;11;p18"/>
          <p:cNvSpPr txBox="1">
            <a:spLocks noGrp="1"/>
          </p:cNvSpPr>
          <p:nvPr>
            <p:ph type="sldNum" idx="12"/>
          </p:nvPr>
        </p:nvSpPr>
        <p:spPr>
          <a:xfrm>
            <a:off x="11095176" y="6404292"/>
            <a:ext cx="258624" cy="26924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NZ"/>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930</Words>
  <Application>Microsoft Office PowerPoint</Application>
  <PresentationFormat>Widescreen</PresentationFormat>
  <Paragraphs>47</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Roboto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Pamela Townend</cp:lastModifiedBy>
  <cp:revision>1</cp:revision>
  <dcterms:modified xsi:type="dcterms:W3CDTF">2022-04-29T03:44:42Z</dcterms:modified>
</cp:coreProperties>
</file>