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57" r:id="rId2"/>
    <p:sldId id="260" r:id="rId3"/>
    <p:sldId id="315" r:id="rId4"/>
    <p:sldId id="264" r:id="rId5"/>
    <p:sldId id="265" r:id="rId6"/>
    <p:sldId id="316" r:id="rId7"/>
    <p:sldId id="317" r:id="rId8"/>
    <p:sldId id="318" r:id="rId9"/>
    <p:sldId id="320" r:id="rId10"/>
    <p:sldId id="319" r:id="rId11"/>
    <p:sldId id="263" r:id="rId12"/>
    <p:sldId id="266" r:id="rId13"/>
    <p:sldId id="275" r:id="rId14"/>
    <p:sldId id="321" r:id="rId15"/>
    <p:sldId id="322" r:id="rId16"/>
    <p:sldId id="325" r:id="rId17"/>
    <p:sldId id="327" r:id="rId18"/>
    <p:sldId id="328" r:id="rId19"/>
    <p:sldId id="330" r:id="rId20"/>
    <p:sldId id="331" r:id="rId21"/>
    <p:sldId id="332" r:id="rId22"/>
    <p:sldId id="333" r:id="rId23"/>
    <p:sldId id="334" r:id="rId24"/>
    <p:sldId id="335" r:id="rId25"/>
    <p:sldId id="336" r:id="rId26"/>
    <p:sldId id="324" r:id="rId27"/>
    <p:sldId id="299" r:id="rId28"/>
    <p:sldId id="337" r:id="rId29"/>
    <p:sldId id="339" r:id="rId30"/>
    <p:sldId id="338" r:id="rId31"/>
    <p:sldId id="340" r:id="rId32"/>
    <p:sldId id="341" r:id="rId33"/>
    <p:sldId id="342" r:id="rId34"/>
    <p:sldId id="261"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A400"/>
    <a:srgbClr val="F7AA00"/>
    <a:srgbClr val="454B59"/>
    <a:srgbClr val="FDD71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87"/>
    <p:restoredTop sz="94694"/>
  </p:normalViewPr>
  <p:slideViewPr>
    <p:cSldViewPr snapToGrid="0" snapToObjects="1">
      <p:cViewPr varScale="1">
        <p:scale>
          <a:sx n="121" d="100"/>
          <a:sy n="121" d="100"/>
        </p:scale>
        <p:origin x="736"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FEC05-6604-984C-BC0C-5126241BF795}" type="datetimeFigureOut">
              <a:rPr lang="en-US" smtClean="0"/>
              <a:t>11/8/23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559D1-0F43-E249-A8F6-7C6E7A0EBC38}" type="slidenum">
              <a:rPr lang="en-US" smtClean="0"/>
              <a:t>‹#›</a:t>
            </a:fld>
            <a:endParaRPr lang="en-US"/>
          </a:p>
        </p:txBody>
      </p:sp>
    </p:spTree>
    <p:extLst>
      <p:ext uri="{BB962C8B-B14F-4D97-AF65-F5344CB8AC3E}">
        <p14:creationId xmlns:p14="http://schemas.microsoft.com/office/powerpoint/2010/main" val="1816747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F559D1-0F43-E249-A8F6-7C6E7A0EBC38}" type="slidenum">
              <a:rPr lang="en-US" smtClean="0"/>
              <a:t>1</a:t>
            </a:fld>
            <a:endParaRPr lang="en-US"/>
          </a:p>
        </p:txBody>
      </p:sp>
    </p:spTree>
    <p:extLst>
      <p:ext uri="{BB962C8B-B14F-4D97-AF65-F5344CB8AC3E}">
        <p14:creationId xmlns:p14="http://schemas.microsoft.com/office/powerpoint/2010/main" val="594764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6360444-D0A7-974E-B483-81E0C00C4638}"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33835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353844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641360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215714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360444-D0A7-974E-B483-81E0C00C4638}" type="datetimeFigureOut">
              <a:rPr lang="en-US" smtClean="0"/>
              <a:t>11/8/23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593166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6360444-D0A7-974E-B483-81E0C00C4638}" type="datetimeFigureOut">
              <a:rPr lang="en-US" smtClean="0"/>
              <a:t>11/8/23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548529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360444-D0A7-974E-B483-81E0C00C4638}" type="datetimeFigureOut">
              <a:rPr lang="en-US" smtClean="0"/>
              <a:t>11/8/23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568713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6360444-D0A7-974E-B483-81E0C00C4638}" type="datetimeFigureOut">
              <a:rPr lang="en-US" smtClean="0"/>
              <a:t>11/8/23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56799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360444-D0A7-974E-B483-81E0C00C4638}" type="datetimeFigureOut">
              <a:rPr lang="en-US" smtClean="0"/>
              <a:t>11/8/23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700363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11/8/23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80629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11/8/23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707859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60444-D0A7-974E-B483-81E0C00C4638}" type="datetimeFigureOut">
              <a:rPr lang="en-US" smtClean="0"/>
              <a:t>11/8/23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A780A-563C-0046-B457-B0B9E957C029}" type="slidenum">
              <a:rPr lang="en-US" smtClean="0"/>
              <a:t>‹#›</a:t>
            </a:fld>
            <a:endParaRPr lang="en-US"/>
          </a:p>
        </p:txBody>
      </p:sp>
    </p:spTree>
    <p:extLst>
      <p:ext uri="{BB962C8B-B14F-4D97-AF65-F5344CB8AC3E}">
        <p14:creationId xmlns:p14="http://schemas.microsoft.com/office/powerpoint/2010/main" val="130192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rcRect/>
          <a:stretch/>
        </p:blipFill>
        <p:spPr>
          <a:xfrm>
            <a:off x="-1505" y="2190"/>
            <a:ext cx="9145505" cy="6853619"/>
          </a:xfrm>
          <a:prstGeom prst="rect">
            <a:avLst/>
          </a:prstGeom>
        </p:spPr>
      </p:pic>
      <p:sp>
        <p:nvSpPr>
          <p:cNvPr id="4" name="TextBox 3"/>
          <p:cNvSpPr txBox="1"/>
          <p:nvPr/>
        </p:nvSpPr>
        <p:spPr>
          <a:xfrm>
            <a:off x="109731" y="3016470"/>
            <a:ext cx="5431858" cy="2338982"/>
          </a:xfrm>
          <a:prstGeom prst="rect">
            <a:avLst/>
          </a:prstGeom>
          <a:noFill/>
        </p:spPr>
        <p:txBody>
          <a:bodyPr wrap="square" rtlCol="0" anchor="b">
            <a:noAutofit/>
          </a:bodyPr>
          <a:lstStyle/>
          <a:p>
            <a:r>
              <a:rPr lang="en-US" sz="4400" b="1" dirty="0">
                <a:solidFill>
                  <a:schemeClr val="bg1"/>
                </a:solidFill>
                <a:latin typeface="Avenir Next Condensed" panose="020B0506020202020204" pitchFamily="34" charset="0"/>
              </a:rPr>
              <a:t>MANAGING DIFFERENCES IN THE FAMILY</a:t>
            </a:r>
          </a:p>
        </p:txBody>
      </p:sp>
      <p:sp>
        <p:nvSpPr>
          <p:cNvPr id="5" name="TextBox 4"/>
          <p:cNvSpPr txBox="1"/>
          <p:nvPr/>
        </p:nvSpPr>
        <p:spPr>
          <a:xfrm>
            <a:off x="109732" y="6226857"/>
            <a:ext cx="7543799" cy="615553"/>
          </a:xfrm>
          <a:prstGeom prst="rect">
            <a:avLst/>
          </a:prstGeom>
          <a:noFill/>
        </p:spPr>
        <p:txBody>
          <a:bodyPr wrap="square" rtlCol="0">
            <a:spAutoFit/>
          </a:bodyPr>
          <a:lstStyle/>
          <a:p>
            <a:r>
              <a:rPr lang="en-US" sz="1200" dirty="0">
                <a:ln w="18415" cmpd="sng">
                  <a:noFill/>
                  <a:prstDash val="solid"/>
                </a:ln>
                <a:solidFill>
                  <a:schemeClr val="bg1">
                    <a:lumMod val="85000"/>
                  </a:schemeClr>
                </a:solidFill>
                <a:latin typeface="Avenir Next Condensed" panose="020B0506020202020204" pitchFamily="34" charset="0"/>
              </a:rPr>
              <a:t>Written by: </a:t>
            </a:r>
            <a:r>
              <a:rPr lang="en-US" sz="1100" b="1" dirty="0">
                <a:solidFill>
                  <a:schemeClr val="bg1">
                    <a:lumMod val="85000"/>
                  </a:schemeClr>
                </a:solidFill>
                <a:effectLst/>
                <a:latin typeface="Avenir Next Condensed" panose="020B0506020202020204" pitchFamily="34" charset="0"/>
                <a:ea typeface="Times New Roman" panose="02020603050405020304" pitchFamily="18" charset="0"/>
              </a:rPr>
              <a:t>Alina Baltazar</a:t>
            </a:r>
            <a:r>
              <a:rPr lang="en-US" sz="1100" dirty="0">
                <a:solidFill>
                  <a:schemeClr val="bg1">
                    <a:lumMod val="85000"/>
                  </a:schemeClr>
                </a:solidFill>
                <a:effectLst/>
                <a:latin typeface="Avenir Next Condensed" panose="020B0506020202020204" pitchFamily="34" charset="0"/>
                <a:ea typeface="Times New Roman" panose="02020603050405020304" pitchFamily="18" charset="0"/>
              </a:rPr>
              <a:t>, PhD, MSW, LMSW, CFLE, CCTP-I, CCTP-F is the MSW Program Director &amp; Professor in the School of Social Work and Co-Associate Director for the Institute for the Prevention of Addictions at Andrews University, and also a psychotherapist who treats mental illness in children/adolescents and families in Berrien Springs, MI, USA.</a:t>
            </a:r>
          </a:p>
        </p:txBody>
      </p:sp>
      <p:sp>
        <p:nvSpPr>
          <p:cNvPr id="6" name="TextBox 5"/>
          <p:cNvSpPr txBox="1"/>
          <p:nvPr/>
        </p:nvSpPr>
        <p:spPr>
          <a:xfrm>
            <a:off x="109731" y="5897054"/>
            <a:ext cx="7543800" cy="369332"/>
          </a:xfrm>
          <a:prstGeom prst="rect">
            <a:avLst/>
          </a:prstGeom>
          <a:noFill/>
        </p:spPr>
        <p:txBody>
          <a:bodyPr wrap="square" rtlCol="0">
            <a:spAutoFit/>
          </a:bodyPr>
          <a:lstStyle/>
          <a:p>
            <a:r>
              <a:rPr lang="en-US" spc="50" dirty="0">
                <a:ln w="13500">
                  <a:noFill/>
                  <a:prstDash val="solid"/>
                </a:ln>
                <a:solidFill>
                  <a:srgbClr val="FDA400"/>
                </a:solidFill>
                <a:latin typeface="Avenir Next Condensed Medium" panose="020B0506020202020204" pitchFamily="34" charset="0"/>
                <a:cs typeface="Georgia"/>
              </a:rPr>
              <a:t>Presented by: (add presenter’s name here)</a:t>
            </a:r>
          </a:p>
        </p:txBody>
      </p:sp>
    </p:spTree>
    <p:extLst>
      <p:ext uri="{BB962C8B-B14F-4D97-AF65-F5344CB8AC3E}">
        <p14:creationId xmlns:p14="http://schemas.microsoft.com/office/powerpoint/2010/main" val="1734015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IMPROVE EMPATHY CONT.</a:t>
            </a:r>
          </a:p>
        </p:txBody>
      </p:sp>
      <p:sp>
        <p:nvSpPr>
          <p:cNvPr id="3" name="TextBox 2">
            <a:extLst>
              <a:ext uri="{FF2B5EF4-FFF2-40B4-BE49-F238E27FC236}">
                <a16:creationId xmlns:a16="http://schemas.microsoft.com/office/drawing/2014/main" id="{2AD033DF-7967-C798-0B3A-5C790AB80DCE}"/>
              </a:ext>
            </a:extLst>
          </p:cNvPr>
          <p:cNvSpPr txBox="1"/>
          <p:nvPr/>
        </p:nvSpPr>
        <p:spPr>
          <a:xfrm>
            <a:off x="839250" y="1484663"/>
            <a:ext cx="7457090" cy="4268284"/>
          </a:xfrm>
          <a:prstGeom prst="rect">
            <a:avLst/>
          </a:prstGeom>
          <a:noFill/>
        </p:spPr>
        <p:txBody>
          <a:bodyPr wrap="square">
            <a:spAutoFit/>
          </a:bodyPr>
          <a:lstStyle/>
          <a:p>
            <a:pPr marL="0" marR="0" indent="228600">
              <a:lnSpc>
                <a:spcPct val="107000"/>
              </a:lnSpc>
              <a:spcBef>
                <a:spcPts val="0"/>
              </a:spcBef>
              <a:spcAft>
                <a:spcPts val="800"/>
              </a:spcAft>
            </a:pPr>
            <a:r>
              <a:rPr lang="en-US" sz="3200" b="1" dirty="0">
                <a:effectLst/>
                <a:latin typeface="Avenir Next Condensed" panose="020B0506020202020204" pitchFamily="34" charset="0"/>
                <a:ea typeface="Calibri" panose="020F0502020204030204" pitchFamily="34" charset="0"/>
                <a:cs typeface="Calibri" panose="020F0502020204030204" pitchFamily="34" charset="0"/>
              </a:rPr>
              <a:t>Tips To Cultivate Empathy In Children:</a:t>
            </a:r>
          </a:p>
          <a:p>
            <a:pPr marL="0" marR="0" indent="228600">
              <a:lnSpc>
                <a:spcPct val="107000"/>
              </a:lnSpc>
              <a:spcBef>
                <a:spcPts val="0"/>
              </a:spcBef>
              <a:spcAft>
                <a:spcPts val="800"/>
              </a:spcAft>
            </a:pPr>
            <a:endParaRPr lang="en-US" sz="800" b="1" dirty="0">
              <a:effectLst/>
              <a:latin typeface="Avenir Next Condensed" panose="020B0506020202020204" pitchFamily="34" charset="0"/>
              <a:ea typeface="Calibri" panose="020F0502020204030204" pitchFamily="34" charset="0"/>
              <a:cs typeface="Calibri" panose="020F0502020204030204" pitchFamily="34" charset="0"/>
            </a:endParaRPr>
          </a:p>
          <a:p>
            <a:pPr marL="457200" marR="0" indent="-457200">
              <a:lnSpc>
                <a:spcPct val="107000"/>
              </a:lnSpc>
              <a:spcBef>
                <a:spcPts val="0"/>
              </a:spcBef>
              <a:spcAft>
                <a:spcPts val="800"/>
              </a:spcAft>
              <a:buFont typeface="+mj-lt"/>
              <a:buAutoNum type="arabicPeriod" startAt="5"/>
            </a:pPr>
            <a:r>
              <a:rPr lang="en-US" sz="2400" dirty="0">
                <a:effectLst/>
                <a:latin typeface="Avenir Next Condensed" panose="020B0506020202020204" pitchFamily="34" charset="0"/>
                <a:ea typeface="Calibri" panose="020F0502020204030204" pitchFamily="34" charset="0"/>
              </a:rPr>
              <a:t>Help children develop self-control and manage feelings effectively</a:t>
            </a:r>
            <a:r>
              <a:rPr lang="en-US" sz="2400" dirty="0">
                <a:effectLst/>
                <a:latin typeface="Avenir Next Condensed" panose="020B0506020202020204" pitchFamily="34" charset="0"/>
              </a:rPr>
              <a:t> </a:t>
            </a:r>
          </a:p>
          <a:p>
            <a:pPr marL="800100" lvl="1" indent="-342900">
              <a:lnSpc>
                <a:spcPct val="107000"/>
              </a:lnSpc>
              <a:spcAft>
                <a:spcPts val="800"/>
              </a:spcAft>
              <a:buFont typeface="Arial" panose="020B0604020202020204" pitchFamily="34" charset="0"/>
              <a:buChar char="•"/>
            </a:pPr>
            <a:r>
              <a:rPr lang="en-US" sz="2400" dirty="0">
                <a:latin typeface="Avenir Next Condensed" panose="020B0506020202020204" pitchFamily="34" charset="0"/>
              </a:rPr>
              <a:t>Help child be aware of and identify problematic emotions</a:t>
            </a:r>
          </a:p>
          <a:p>
            <a:pPr marL="800100" lvl="1" indent="-342900">
              <a:lnSpc>
                <a:spcPct val="107000"/>
              </a:lnSpc>
              <a:spcAft>
                <a:spcPts val="800"/>
              </a:spcAft>
              <a:buFont typeface="Arial" panose="020B0604020202020204" pitchFamily="34" charset="0"/>
              <a:buChar char="•"/>
            </a:pPr>
            <a:r>
              <a:rPr lang="en-US" sz="2400" dirty="0">
                <a:effectLst/>
                <a:latin typeface="Avenir Next Condensed" panose="020B0506020202020204" pitchFamily="34" charset="0"/>
              </a:rPr>
              <a:t>Show child how to slow down breathing to increase calm</a:t>
            </a:r>
            <a:endParaRPr lang="en-US" sz="2400" dirty="0">
              <a:latin typeface="Avenir Next Condensed" panose="020B0506020202020204" pitchFamily="34" charset="0"/>
            </a:endParaRPr>
          </a:p>
          <a:p>
            <a:pPr marL="800100" lvl="1" indent="-342900">
              <a:lnSpc>
                <a:spcPct val="107000"/>
              </a:lnSpc>
              <a:spcAft>
                <a:spcPts val="800"/>
              </a:spcAft>
              <a:buFont typeface="Arial" panose="020B0604020202020204" pitchFamily="34" charset="0"/>
              <a:buChar char="•"/>
            </a:pPr>
            <a:r>
              <a:rPr lang="en-US" sz="2400" dirty="0">
                <a:effectLst/>
                <a:latin typeface="Avenir Next Condensed" panose="020B0506020202020204" pitchFamily="34" charset="0"/>
              </a:rPr>
              <a:t>Demonstrate the “pizza breathing” exercise</a:t>
            </a:r>
          </a:p>
          <a:p>
            <a:pPr marL="342900" marR="0" indent="-342900">
              <a:lnSpc>
                <a:spcPct val="107000"/>
              </a:lnSpc>
              <a:spcBef>
                <a:spcPts val="0"/>
              </a:spcBef>
              <a:spcAft>
                <a:spcPts val="800"/>
              </a:spcAft>
              <a:buFont typeface="+mj-lt"/>
              <a:buAutoNum type="arabicPeriod" startAt="5"/>
            </a:pPr>
            <a:endParaRPr lang="en-US" sz="3200" dirty="0">
              <a:latin typeface="Avenir Next Condensed" panose="020B050602020202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dirty="0">
                <a:latin typeface="Avenir Next Condensed" panose="020B0506020202020204" pitchFamily="34" charset="0"/>
              </a:rPr>
              <a:t>Harvard University (2023)</a:t>
            </a:r>
            <a:endParaRPr lang="en-US" dirty="0">
              <a:effectLst/>
              <a:latin typeface="Avenir Next Condensed" panose="020B0506020202020204" pitchFamily="34" charset="0"/>
            </a:endParaRPr>
          </a:p>
        </p:txBody>
      </p:sp>
    </p:spTree>
    <p:extLst>
      <p:ext uri="{BB962C8B-B14F-4D97-AF65-F5344CB8AC3E}">
        <p14:creationId xmlns:p14="http://schemas.microsoft.com/office/powerpoint/2010/main" val="215121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5322" y="320472"/>
            <a:ext cx="6252210" cy="307777"/>
          </a:xfrm>
          <a:prstGeom prst="rect">
            <a:avLst/>
          </a:prstGeom>
        </p:spPr>
        <p:txBody>
          <a:bodyPr wrap="square" anchor="b">
            <a:spAutoFit/>
          </a:bodyPr>
          <a:lstStyle/>
          <a:p>
            <a:r>
              <a:rPr lang="en-US" sz="1400" dirty="0">
                <a:solidFill>
                  <a:srgbClr val="FFFF00"/>
                </a:solidFill>
                <a:latin typeface="Avenir Next Condensed" panose="020B0506020202020204" pitchFamily="34" charset="0"/>
              </a:rPr>
              <a:t>MANAGING DIFFERENCES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2" y="1277509"/>
            <a:ext cx="4536170" cy="1754326"/>
          </a:xfrm>
          <a:prstGeom prst="rect">
            <a:avLst/>
          </a:prstGeom>
          <a:noFill/>
        </p:spPr>
        <p:txBody>
          <a:bodyPr wrap="square" rtlCol="0" anchor="t" anchorCtr="0">
            <a:spAutoFit/>
          </a:bodyPr>
          <a:lstStyle/>
          <a:p>
            <a:r>
              <a:rPr lang="en-US" sz="5400" b="1" dirty="0">
                <a:solidFill>
                  <a:schemeClr val="bg1"/>
                </a:solidFill>
                <a:latin typeface="Avenir Next Condensed" panose="020B0506020202020204" pitchFamily="34" charset="0"/>
              </a:rPr>
              <a:t>GROUP EXERCISE</a:t>
            </a:r>
            <a:endParaRPr lang="en-US" sz="2400" b="1"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3531525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GROUP EXERCISE</a:t>
            </a:r>
          </a:p>
        </p:txBody>
      </p:sp>
      <p:sp>
        <p:nvSpPr>
          <p:cNvPr id="3" name="TextBox 2">
            <a:extLst>
              <a:ext uri="{FF2B5EF4-FFF2-40B4-BE49-F238E27FC236}">
                <a16:creationId xmlns:a16="http://schemas.microsoft.com/office/drawing/2014/main" id="{2AD033DF-7967-C798-0B3A-5C790AB80DCE}"/>
              </a:ext>
            </a:extLst>
          </p:cNvPr>
          <p:cNvSpPr txBox="1"/>
          <p:nvPr/>
        </p:nvSpPr>
        <p:spPr>
          <a:xfrm>
            <a:off x="789326" y="1540961"/>
            <a:ext cx="7556938" cy="4461991"/>
          </a:xfrm>
          <a:prstGeom prst="rect">
            <a:avLst/>
          </a:prstGeom>
          <a:noFill/>
        </p:spPr>
        <p:txBody>
          <a:bodyPr wrap="square">
            <a:spAutoFit/>
          </a:bodyPr>
          <a:lstStyle/>
          <a:p>
            <a:pPr marL="0" marR="0">
              <a:lnSpc>
                <a:spcPct val="107000"/>
              </a:lnSpc>
              <a:spcBef>
                <a:spcPts val="0"/>
              </a:spcBef>
              <a:spcAft>
                <a:spcPts val="800"/>
              </a:spcAft>
            </a:pPr>
            <a:r>
              <a:rPr lang="en-US" sz="3200" b="1" dirty="0">
                <a:effectLst/>
                <a:latin typeface="Avenir Next Condensed" panose="020B0506020202020204" pitchFamily="34" charset="0"/>
                <a:ea typeface="Calibri" panose="020F0502020204030204" pitchFamily="34" charset="0"/>
                <a:cs typeface="Calibri" panose="020F0502020204030204" pitchFamily="34" charset="0"/>
              </a:rPr>
              <a:t>Discussion Questions</a:t>
            </a:r>
          </a:p>
          <a:p>
            <a:pPr marL="0" marR="0">
              <a:lnSpc>
                <a:spcPct val="107000"/>
              </a:lnSpc>
              <a:spcBef>
                <a:spcPts val="0"/>
              </a:spcBef>
              <a:spcAft>
                <a:spcPts val="800"/>
              </a:spcAft>
            </a:pPr>
            <a:endParaRPr lang="en-US" sz="8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457200" marR="0" indent="-457200">
              <a:lnSpc>
                <a:spcPct val="107000"/>
              </a:lnSpc>
              <a:spcBef>
                <a:spcPts val="0"/>
              </a:spcBef>
              <a:spcAft>
                <a:spcPts val="800"/>
              </a:spcAft>
              <a:buFont typeface="Arial" panose="020B0604020202020204" pitchFamily="34" charset="0"/>
              <a:buChar char="•"/>
            </a:pPr>
            <a:r>
              <a:rPr lang="en-US" sz="2800" i="1" dirty="0">
                <a:effectLst/>
                <a:latin typeface="Avenir Next Condensed" panose="020B0506020202020204" pitchFamily="34" charset="0"/>
                <a:ea typeface="Calibri" panose="020F0502020204030204" pitchFamily="34" charset="0"/>
                <a:cs typeface="Calibri" panose="020F0502020204030204" pitchFamily="34" charset="0"/>
              </a:rPr>
              <a:t>Think back to when you were a teen. What was the best part about that time in your life?</a:t>
            </a:r>
          </a:p>
          <a:p>
            <a:pPr marR="0">
              <a:lnSpc>
                <a:spcPct val="107000"/>
              </a:lnSpc>
              <a:spcBef>
                <a:spcPts val="0"/>
              </a:spcBef>
              <a:spcAft>
                <a:spcPts val="800"/>
              </a:spcAft>
            </a:pPr>
            <a:endParaRPr lang="en-US" sz="1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457200" marR="0" indent="-457200">
              <a:lnSpc>
                <a:spcPct val="107000"/>
              </a:lnSpc>
              <a:spcBef>
                <a:spcPts val="0"/>
              </a:spcBef>
              <a:spcAft>
                <a:spcPts val="800"/>
              </a:spcAft>
              <a:buFont typeface="Arial" panose="020B0604020202020204" pitchFamily="34" charset="0"/>
              <a:buChar char="•"/>
            </a:pPr>
            <a:r>
              <a:rPr lang="en-US" sz="2800" i="1" dirty="0">
                <a:effectLst/>
                <a:latin typeface="Avenir Next Condensed" panose="020B0506020202020204" pitchFamily="34" charset="0"/>
                <a:ea typeface="Calibri" panose="020F0502020204030204" pitchFamily="34" charset="0"/>
                <a:cs typeface="Calibri" panose="020F0502020204030204" pitchFamily="34" charset="0"/>
              </a:rPr>
              <a:t>What were some of the challenges you faced during that time?</a:t>
            </a:r>
          </a:p>
          <a:p>
            <a:pPr marR="0">
              <a:lnSpc>
                <a:spcPct val="107000"/>
              </a:lnSpc>
              <a:spcBef>
                <a:spcPts val="0"/>
              </a:spcBef>
              <a:spcAft>
                <a:spcPts val="800"/>
              </a:spcAft>
            </a:pPr>
            <a:endParaRPr lang="en-US" sz="1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457200" marR="0" indent="-457200">
              <a:lnSpc>
                <a:spcPct val="107000"/>
              </a:lnSpc>
              <a:spcBef>
                <a:spcPts val="0"/>
              </a:spcBef>
              <a:spcAft>
                <a:spcPts val="800"/>
              </a:spcAft>
              <a:buFont typeface="Arial" panose="020B0604020202020204" pitchFamily="34" charset="0"/>
              <a:buChar char="•"/>
            </a:pPr>
            <a:r>
              <a:rPr lang="en-US" sz="2800" i="1" dirty="0">
                <a:effectLst/>
                <a:latin typeface="Avenir Next Condensed" panose="020B0506020202020204" pitchFamily="34" charset="0"/>
                <a:ea typeface="Calibri" panose="020F0502020204030204" pitchFamily="34" charset="0"/>
                <a:cs typeface="Calibri" panose="020F0502020204030204" pitchFamily="34" charset="0"/>
              </a:rPr>
              <a:t>Was there anything your parents did or said to you that was helpful during your teen years?</a:t>
            </a:r>
            <a:endParaRPr lang="en-US" sz="28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2831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3" name="TextBox 2">
            <a:extLst>
              <a:ext uri="{FF2B5EF4-FFF2-40B4-BE49-F238E27FC236}">
                <a16:creationId xmlns:a16="http://schemas.microsoft.com/office/drawing/2014/main" id="{2AD033DF-7967-C798-0B3A-5C790AB80DCE}"/>
              </a:ext>
            </a:extLst>
          </p:cNvPr>
          <p:cNvSpPr txBox="1"/>
          <p:nvPr/>
        </p:nvSpPr>
        <p:spPr>
          <a:xfrm>
            <a:off x="825392" y="1474076"/>
            <a:ext cx="7484806" cy="3462679"/>
          </a:xfrm>
          <a:prstGeom prst="rect">
            <a:avLst/>
          </a:prstGeom>
          <a:noFill/>
        </p:spPr>
        <p:txBody>
          <a:bodyPr wrap="square">
            <a:spAutoFit/>
          </a:bodyPr>
          <a:lstStyle/>
          <a:p>
            <a:pPr marL="0" marR="0" algn="ctr">
              <a:lnSpc>
                <a:spcPct val="107000"/>
              </a:lnSpc>
              <a:spcBef>
                <a:spcPts val="0"/>
              </a:spcBef>
              <a:spcAft>
                <a:spcPts val="800"/>
              </a:spcAft>
            </a:pPr>
            <a:r>
              <a:rPr lang="en-US" sz="2800" b="1" dirty="0">
                <a:effectLst/>
                <a:latin typeface="Avenir Next Condensed" panose="020B0506020202020204" pitchFamily="34" charset="0"/>
                <a:ea typeface="Calibri" panose="020F0502020204030204" pitchFamily="34" charset="0"/>
                <a:cs typeface="Calibri" panose="020F0502020204030204" pitchFamily="34" charset="0"/>
              </a:rPr>
              <a:t>How to talk so your teen will listen and </a:t>
            </a:r>
          </a:p>
          <a:p>
            <a:pPr marL="0" marR="0" algn="ctr">
              <a:lnSpc>
                <a:spcPct val="107000"/>
              </a:lnSpc>
              <a:spcBef>
                <a:spcPts val="0"/>
              </a:spcBef>
              <a:spcAft>
                <a:spcPts val="800"/>
              </a:spcAft>
            </a:pPr>
            <a:r>
              <a:rPr lang="en-US" sz="2800" b="1" dirty="0">
                <a:effectLst/>
                <a:latin typeface="Avenir Next Condensed" panose="020B0506020202020204" pitchFamily="34" charset="0"/>
                <a:ea typeface="Calibri" panose="020F0502020204030204" pitchFamily="34" charset="0"/>
                <a:cs typeface="Calibri" panose="020F0502020204030204" pitchFamily="34" charset="0"/>
              </a:rPr>
              <a:t>listen so your teen will talk</a:t>
            </a:r>
          </a:p>
          <a:p>
            <a:pPr marL="0" marR="0" algn="ctr">
              <a:lnSpc>
                <a:spcPct val="107000"/>
              </a:lnSpc>
              <a:spcBef>
                <a:spcPts val="0"/>
              </a:spcBef>
              <a:spcAft>
                <a:spcPts val="800"/>
              </a:spcAft>
            </a:pPr>
            <a:endParaRPr lang="en-US" sz="1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0" marR="0" indent="457200">
              <a:lnSpc>
                <a:spcPct val="107000"/>
              </a:lnSpc>
              <a:spcBef>
                <a:spcPts val="0"/>
              </a:spcBef>
              <a:spcAft>
                <a:spcPts val="800"/>
              </a:spcAft>
            </a:pPr>
            <a:r>
              <a:rPr lang="en-US" sz="2400" dirty="0">
                <a:effectLst/>
                <a:latin typeface="Avenir Next Condensed" panose="020B0506020202020204" pitchFamily="34" charset="0"/>
                <a:ea typeface="Calibri" panose="020F0502020204030204" pitchFamily="34" charset="0"/>
                <a:cs typeface="Calibri" panose="020F0502020204030204" pitchFamily="34" charset="0"/>
              </a:rPr>
              <a:t>Adolescence can be a challenging time for many parents because this is a time when teens are working on developing their identity. They are deciding what parts of your teachings they will internalize, fitting them into their unique personality in a world different from the ones their parents grew up in. </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4243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3" name="TextBox 2">
            <a:extLst>
              <a:ext uri="{FF2B5EF4-FFF2-40B4-BE49-F238E27FC236}">
                <a16:creationId xmlns:a16="http://schemas.microsoft.com/office/drawing/2014/main" id="{2AD033DF-7967-C798-0B3A-5C790AB80DCE}"/>
              </a:ext>
            </a:extLst>
          </p:cNvPr>
          <p:cNvSpPr txBox="1"/>
          <p:nvPr/>
        </p:nvSpPr>
        <p:spPr>
          <a:xfrm>
            <a:off x="825392" y="1295400"/>
            <a:ext cx="7484806" cy="4648196"/>
          </a:xfrm>
          <a:prstGeom prst="rect">
            <a:avLst/>
          </a:prstGeom>
          <a:noFill/>
        </p:spPr>
        <p:txBody>
          <a:bodyPr wrap="square">
            <a:spAutoFit/>
          </a:bodyPr>
          <a:lstStyle/>
          <a:p>
            <a:pPr marL="0" marR="0" algn="ctr">
              <a:lnSpc>
                <a:spcPct val="107000"/>
              </a:lnSpc>
              <a:spcBef>
                <a:spcPts val="0"/>
              </a:spcBef>
              <a:spcAft>
                <a:spcPts val="800"/>
              </a:spcAft>
            </a:pPr>
            <a:r>
              <a:rPr lang="en-US" sz="2800" b="1" dirty="0">
                <a:effectLst/>
                <a:latin typeface="Avenir Next Condensed" panose="020B0506020202020204" pitchFamily="34" charset="0"/>
                <a:ea typeface="Calibri" panose="020F0502020204030204" pitchFamily="34" charset="0"/>
                <a:cs typeface="Calibri" panose="020F0502020204030204" pitchFamily="34" charset="0"/>
              </a:rPr>
              <a:t>How to talk so your teen will listen and </a:t>
            </a:r>
          </a:p>
          <a:p>
            <a:pPr marL="0" marR="0" algn="ctr">
              <a:lnSpc>
                <a:spcPct val="107000"/>
              </a:lnSpc>
              <a:spcBef>
                <a:spcPts val="0"/>
              </a:spcBef>
              <a:spcAft>
                <a:spcPts val="800"/>
              </a:spcAft>
            </a:pPr>
            <a:r>
              <a:rPr lang="en-US" sz="2800" b="1" dirty="0">
                <a:effectLst/>
                <a:latin typeface="Avenir Next Condensed" panose="020B0506020202020204" pitchFamily="34" charset="0"/>
                <a:ea typeface="Calibri" panose="020F0502020204030204" pitchFamily="34" charset="0"/>
                <a:cs typeface="Calibri" panose="020F0502020204030204" pitchFamily="34" charset="0"/>
              </a:rPr>
              <a:t>listen so your teen will talk cont.</a:t>
            </a:r>
          </a:p>
          <a:p>
            <a:pPr marL="0" marR="0" algn="ctr">
              <a:lnSpc>
                <a:spcPct val="107000"/>
              </a:lnSpc>
              <a:spcBef>
                <a:spcPts val="0"/>
              </a:spcBef>
              <a:spcAft>
                <a:spcPts val="800"/>
              </a:spcAft>
            </a:pPr>
            <a:endParaRPr lang="en-US" sz="1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0" marR="0" indent="457200">
              <a:lnSpc>
                <a:spcPct val="107000"/>
              </a:lnSpc>
              <a:spcBef>
                <a:spcPts val="0"/>
              </a:spcBef>
              <a:spcAft>
                <a:spcPts val="800"/>
              </a:spcAft>
            </a:pPr>
            <a:r>
              <a:rPr lang="en-US" sz="2400" dirty="0">
                <a:effectLst/>
                <a:latin typeface="Avenir Next Condensed" panose="020B0506020202020204" pitchFamily="34" charset="0"/>
                <a:ea typeface="Calibri" panose="020F0502020204030204" pitchFamily="34" charset="0"/>
                <a:cs typeface="Calibri" panose="020F0502020204030204" pitchFamily="34" charset="0"/>
              </a:rPr>
              <a:t>This can lead to conflict between parents and teens when a teen starts to experiment with or take on an identity the parent(s) disagree with and are afraid it may lead to a path of destruction physically and/or spiritually. Though teens are increasingly turning to their peers and media for guidance, parents still play a powerful role. Parents often don’t know how to approach their teen, who seems resistant to any guidance, or how to avoid a teen thinking they are being judged or disrespected.</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26061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5322" y="320472"/>
            <a:ext cx="6252210" cy="307777"/>
          </a:xfrm>
          <a:prstGeom prst="rect">
            <a:avLst/>
          </a:prstGeom>
        </p:spPr>
        <p:txBody>
          <a:bodyPr wrap="square" anchor="b">
            <a:spAutoFit/>
          </a:bodyPr>
          <a:lstStyle/>
          <a:p>
            <a:r>
              <a:rPr lang="en-US" sz="1400" dirty="0">
                <a:solidFill>
                  <a:srgbClr val="FFFF00"/>
                </a:solidFill>
                <a:latin typeface="Avenir Next Condensed" panose="020B0506020202020204" pitchFamily="34" charset="0"/>
              </a:rPr>
              <a:t>MANAGING DIFFERENCES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2" y="1277509"/>
            <a:ext cx="4536170" cy="1754326"/>
          </a:xfrm>
          <a:prstGeom prst="rect">
            <a:avLst/>
          </a:prstGeom>
          <a:noFill/>
        </p:spPr>
        <p:txBody>
          <a:bodyPr wrap="square" rtlCol="0" anchor="t" anchorCtr="0">
            <a:spAutoFit/>
          </a:bodyPr>
          <a:lstStyle/>
          <a:p>
            <a:r>
              <a:rPr lang="en-US" sz="5400" b="1" dirty="0">
                <a:solidFill>
                  <a:schemeClr val="bg1"/>
                </a:solidFill>
                <a:latin typeface="Avenir Next Condensed" panose="020B0506020202020204" pitchFamily="34" charset="0"/>
              </a:rPr>
              <a:t>GROUP EXERCISE</a:t>
            </a:r>
            <a:endParaRPr lang="en-US" sz="2400" b="1"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1311734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4956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GROUP EXERCISE</a:t>
            </a:r>
          </a:p>
        </p:txBody>
      </p:sp>
      <p:sp>
        <p:nvSpPr>
          <p:cNvPr id="3" name="TextBox 2">
            <a:extLst>
              <a:ext uri="{FF2B5EF4-FFF2-40B4-BE49-F238E27FC236}">
                <a16:creationId xmlns:a16="http://schemas.microsoft.com/office/drawing/2014/main" id="{2AD033DF-7967-C798-0B3A-5C790AB80DCE}"/>
              </a:ext>
            </a:extLst>
          </p:cNvPr>
          <p:cNvSpPr txBox="1"/>
          <p:nvPr/>
        </p:nvSpPr>
        <p:spPr>
          <a:xfrm>
            <a:off x="789326" y="1540961"/>
            <a:ext cx="7556938" cy="3459152"/>
          </a:xfrm>
          <a:prstGeom prst="rect">
            <a:avLst/>
          </a:prstGeom>
          <a:noFill/>
        </p:spPr>
        <p:txBody>
          <a:bodyPr wrap="square">
            <a:spAutoFit/>
          </a:bodyPr>
          <a:lstStyle/>
          <a:p>
            <a:pPr marL="457200" marR="0" indent="-457200">
              <a:lnSpc>
                <a:spcPct val="107000"/>
              </a:lnSpc>
              <a:spcBef>
                <a:spcPts val="0"/>
              </a:spcBef>
              <a:spcAft>
                <a:spcPts val="800"/>
              </a:spcAft>
              <a:buFont typeface="Arial" panose="020B0604020202020204" pitchFamily="34" charset="0"/>
              <a:buChar char="•"/>
            </a:pPr>
            <a:r>
              <a:rPr lang="en-US" sz="3200" i="1" dirty="0">
                <a:latin typeface="Avenir Next Condensed" panose="020B0506020202020204" pitchFamily="34" charset="0"/>
                <a:ea typeface="Calibri" panose="020F0502020204030204" pitchFamily="34" charset="0"/>
              </a:rPr>
              <a:t>E</a:t>
            </a:r>
            <a:r>
              <a:rPr lang="en-US" sz="3200" i="1" dirty="0">
                <a:effectLst/>
                <a:latin typeface="Avenir Next Condensed" panose="020B0506020202020204" pitchFamily="34" charset="0"/>
                <a:ea typeface="Calibri" panose="020F0502020204030204" pitchFamily="34" charset="0"/>
              </a:rPr>
              <a:t>xplore and discuss in your groups ways we are almost guaranteed to turn most kids off. </a:t>
            </a:r>
          </a:p>
          <a:p>
            <a:pPr marL="457200" marR="0" indent="-457200">
              <a:lnSpc>
                <a:spcPct val="107000"/>
              </a:lnSpc>
              <a:spcBef>
                <a:spcPts val="0"/>
              </a:spcBef>
              <a:spcAft>
                <a:spcPts val="800"/>
              </a:spcAft>
              <a:buFont typeface="Arial" panose="020B0604020202020204" pitchFamily="34" charset="0"/>
              <a:buChar char="•"/>
            </a:pPr>
            <a:endParaRPr lang="en-US" sz="3200" i="1" dirty="0">
              <a:effectLst/>
              <a:latin typeface="Avenir Next Condensed" panose="020B0506020202020204" pitchFamily="34" charset="0"/>
              <a:ea typeface="Calibri" panose="020F0502020204030204" pitchFamily="34" charset="0"/>
            </a:endParaRPr>
          </a:p>
          <a:p>
            <a:pPr marL="457200" marR="0" indent="-457200">
              <a:lnSpc>
                <a:spcPct val="107000"/>
              </a:lnSpc>
              <a:spcBef>
                <a:spcPts val="0"/>
              </a:spcBef>
              <a:spcAft>
                <a:spcPts val="800"/>
              </a:spcAft>
              <a:buFont typeface="Arial" panose="020B0604020202020204" pitchFamily="34" charset="0"/>
              <a:buChar char="•"/>
            </a:pPr>
            <a:r>
              <a:rPr lang="en-US" sz="3200" i="1" dirty="0">
                <a:latin typeface="Avenir Next Condensed" panose="020B0506020202020204" pitchFamily="34" charset="0"/>
                <a:ea typeface="Calibri" panose="020F0502020204030204" pitchFamily="34" charset="0"/>
              </a:rPr>
              <a:t>T</a:t>
            </a:r>
            <a:r>
              <a:rPr lang="en-US" sz="3200" i="1" dirty="0">
                <a:effectLst/>
                <a:latin typeface="Avenir Next Condensed" panose="020B0506020202020204" pitchFamily="34" charset="0"/>
                <a:ea typeface="Calibri" panose="020F0502020204030204" pitchFamily="34" charset="0"/>
              </a:rPr>
              <a:t>hink of some typical scenarios you have had with your kids and identify ways you have or think you would get a negative response.</a:t>
            </a:r>
            <a:r>
              <a:rPr lang="en-US" sz="3200" dirty="0">
                <a:effectLst/>
                <a:latin typeface="Avenir Next Condensed" panose="020B0506020202020204" pitchFamily="34" charset="0"/>
              </a:rPr>
              <a:t> </a:t>
            </a:r>
            <a:endParaRPr lang="en-US" sz="32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3535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3" name="TextBox 2">
            <a:extLst>
              <a:ext uri="{FF2B5EF4-FFF2-40B4-BE49-F238E27FC236}">
                <a16:creationId xmlns:a16="http://schemas.microsoft.com/office/drawing/2014/main" id="{2AD033DF-7967-C798-0B3A-5C790AB80DCE}"/>
              </a:ext>
            </a:extLst>
          </p:cNvPr>
          <p:cNvSpPr txBox="1"/>
          <p:nvPr/>
        </p:nvSpPr>
        <p:spPr>
          <a:xfrm>
            <a:off x="1030014" y="1372796"/>
            <a:ext cx="7316250" cy="3799823"/>
          </a:xfrm>
          <a:prstGeom prst="rect">
            <a:avLst/>
          </a:prstGeom>
          <a:noFill/>
        </p:spPr>
        <p:txBody>
          <a:bodyPr wrap="square">
            <a:spAutoFit/>
          </a:bodyPr>
          <a:lstStyle/>
          <a:p>
            <a:pPr marR="0">
              <a:lnSpc>
                <a:spcPct val="107000"/>
              </a:lnSpc>
              <a:spcBef>
                <a:spcPts val="0"/>
              </a:spcBef>
              <a:spcAft>
                <a:spcPts val="800"/>
              </a:spcAft>
            </a:pPr>
            <a:r>
              <a:rPr lang="en-US" sz="3200" b="1" dirty="0">
                <a:effectLst/>
                <a:latin typeface="Avenir Next Condensed" panose="020B0506020202020204" pitchFamily="34" charset="0"/>
                <a:ea typeface="Calibri" panose="020F0502020204030204" pitchFamily="34" charset="0"/>
                <a:cs typeface="Times New Roman" panose="02020603050405020304" pitchFamily="18" charset="0"/>
              </a:rPr>
              <a:t>Six approaches that will help parents communicate with teens.</a:t>
            </a:r>
          </a:p>
          <a:p>
            <a:pPr marR="0">
              <a:lnSpc>
                <a:spcPct val="107000"/>
              </a:lnSpc>
              <a:spcBef>
                <a:spcPts val="0"/>
              </a:spcBef>
              <a:spcAft>
                <a:spcPts val="800"/>
              </a:spcAft>
            </a:pPr>
            <a:endParaRPr lang="en-US" sz="1000" b="1"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514350" marR="0" indent="-514350">
              <a:lnSpc>
                <a:spcPct val="107000"/>
              </a:lnSpc>
              <a:spcBef>
                <a:spcPts val="0"/>
              </a:spcBef>
              <a:spcAft>
                <a:spcPts val="800"/>
              </a:spcAft>
              <a:buFont typeface="+mj-lt"/>
              <a:buAutoNum type="arabicPeriod"/>
            </a:pPr>
            <a:r>
              <a:rPr lang="en-US" sz="3200" dirty="0">
                <a:effectLst/>
                <a:latin typeface="Avenir Next Condensed" panose="020B0506020202020204" pitchFamily="34" charset="0"/>
                <a:ea typeface="Calibri" panose="020F0502020204030204" pitchFamily="34" charset="0"/>
              </a:rPr>
              <a:t>Deal with feelings</a:t>
            </a:r>
            <a:r>
              <a:rPr lang="en-US" sz="3200" dirty="0">
                <a:effectLst/>
                <a:latin typeface="Avenir Next Condensed" panose="020B0506020202020204" pitchFamily="34" charset="0"/>
              </a:rPr>
              <a:t> </a:t>
            </a:r>
            <a:endParaRPr lang="en-US" sz="3200" dirty="0">
              <a:latin typeface="Avenir Next Condensed" panose="020B0506020202020204" pitchFamily="34" charset="0"/>
              <a:cs typeface="Calibri" panose="020F0502020204030204" pitchFamily="34" charset="0"/>
            </a:endParaRPr>
          </a:p>
          <a:p>
            <a:pPr marL="514350" marR="0" indent="-514350">
              <a:lnSpc>
                <a:spcPct val="107000"/>
              </a:lnSpc>
              <a:spcBef>
                <a:spcPts val="0"/>
              </a:spcBef>
              <a:spcAft>
                <a:spcPts val="800"/>
              </a:spcAft>
              <a:buFont typeface="+mj-lt"/>
              <a:buAutoNum type="arabicPeriod"/>
            </a:pPr>
            <a:r>
              <a:rPr lang="en-US" sz="3200" dirty="0">
                <a:effectLst/>
                <a:latin typeface="Avenir Next Condensed" panose="020B0506020202020204" pitchFamily="34" charset="0"/>
                <a:ea typeface="Calibri" panose="020F0502020204030204" pitchFamily="34" charset="0"/>
              </a:rPr>
              <a:t>Getting a teenager’s cooperation</a:t>
            </a:r>
            <a:r>
              <a:rPr lang="en-US" sz="3200" dirty="0">
                <a:effectLst/>
                <a:latin typeface="Avenir Next Condensed" panose="020B0506020202020204" pitchFamily="34" charset="0"/>
              </a:rPr>
              <a:t> </a:t>
            </a:r>
            <a:endParaRPr lang="en-US" sz="3200" dirty="0">
              <a:latin typeface="Avenir Next Condensed" panose="020B0506020202020204" pitchFamily="34" charset="0"/>
              <a:cs typeface="Calibri" panose="020F0502020204030204" pitchFamily="34" charset="0"/>
            </a:endParaRPr>
          </a:p>
          <a:p>
            <a:pPr marL="514350" marR="0" indent="-514350">
              <a:lnSpc>
                <a:spcPct val="107000"/>
              </a:lnSpc>
              <a:spcBef>
                <a:spcPts val="0"/>
              </a:spcBef>
              <a:spcAft>
                <a:spcPts val="800"/>
              </a:spcAft>
              <a:buFont typeface="+mj-lt"/>
              <a:buAutoNum type="arabicPeriod"/>
            </a:pPr>
            <a:r>
              <a:rPr lang="en-US" sz="3200" dirty="0">
                <a:effectLst/>
                <a:latin typeface="Avenir Next Condensed" panose="020B0506020202020204" pitchFamily="34" charset="0"/>
                <a:ea typeface="Calibri" panose="020F0502020204030204" pitchFamily="34" charset="0"/>
              </a:rPr>
              <a:t>To punish or not to punish</a:t>
            </a:r>
            <a:r>
              <a:rPr lang="en-US" sz="3200" dirty="0">
                <a:effectLst/>
                <a:latin typeface="Avenir Next Condensed" panose="020B0506020202020204" pitchFamily="34" charset="0"/>
              </a:rPr>
              <a:t> </a:t>
            </a:r>
          </a:p>
          <a:p>
            <a:pPr marL="0" marR="0" indent="228600" algn="r">
              <a:lnSpc>
                <a:spcPct val="107000"/>
              </a:lnSpc>
              <a:spcBef>
                <a:spcPts val="0"/>
              </a:spcBef>
              <a:spcAft>
                <a:spcPts val="800"/>
              </a:spcAft>
            </a:pPr>
            <a:r>
              <a:rPr lang="en-US" sz="2400" dirty="0">
                <a:effectLst/>
                <a:latin typeface="Avenir Next Condensed" panose="020B0506020202020204" pitchFamily="34" charset="0"/>
                <a:ea typeface="Calibri" panose="020F0502020204030204" pitchFamily="34" charset="0"/>
                <a:cs typeface="Calibri" panose="020F0502020204030204" pitchFamily="34" charset="0"/>
              </a:rPr>
              <a:t>Faber &amp; </a:t>
            </a:r>
            <a:r>
              <a:rPr lang="en-US" sz="2400" dirty="0" err="1">
                <a:effectLst/>
                <a:latin typeface="Avenir Next Condensed" panose="020B0506020202020204" pitchFamily="34" charset="0"/>
                <a:ea typeface="Calibri" panose="020F0502020204030204" pitchFamily="34" charset="0"/>
                <a:cs typeface="Calibri" panose="020F0502020204030204" pitchFamily="34" charset="0"/>
              </a:rPr>
              <a:t>Mazlich</a:t>
            </a:r>
            <a:r>
              <a:rPr lang="en-US" sz="2400" dirty="0">
                <a:effectLst/>
                <a:latin typeface="Avenir Next Condensed" panose="020B0506020202020204" pitchFamily="34" charset="0"/>
                <a:ea typeface="Calibri" panose="020F0502020204030204" pitchFamily="34" charset="0"/>
                <a:cs typeface="Calibri" panose="020F0502020204030204" pitchFamily="34" charset="0"/>
              </a:rPr>
              <a:t>, 2005</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5581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3" name="TextBox 2">
            <a:extLst>
              <a:ext uri="{FF2B5EF4-FFF2-40B4-BE49-F238E27FC236}">
                <a16:creationId xmlns:a16="http://schemas.microsoft.com/office/drawing/2014/main" id="{2AD033DF-7967-C798-0B3A-5C790AB80DCE}"/>
              </a:ext>
            </a:extLst>
          </p:cNvPr>
          <p:cNvSpPr txBox="1"/>
          <p:nvPr/>
        </p:nvSpPr>
        <p:spPr>
          <a:xfrm>
            <a:off x="1093076" y="1372796"/>
            <a:ext cx="7315200" cy="3799823"/>
          </a:xfrm>
          <a:prstGeom prst="rect">
            <a:avLst/>
          </a:prstGeom>
          <a:noFill/>
        </p:spPr>
        <p:txBody>
          <a:bodyPr wrap="square">
            <a:spAutoFit/>
          </a:bodyPr>
          <a:lstStyle/>
          <a:p>
            <a:pPr marR="0">
              <a:lnSpc>
                <a:spcPct val="107000"/>
              </a:lnSpc>
              <a:spcBef>
                <a:spcPts val="0"/>
              </a:spcBef>
              <a:spcAft>
                <a:spcPts val="800"/>
              </a:spcAft>
            </a:pPr>
            <a:r>
              <a:rPr lang="en-US" sz="3200" b="1" dirty="0">
                <a:effectLst/>
                <a:latin typeface="Avenir Next Condensed" panose="020B0506020202020204" pitchFamily="34" charset="0"/>
                <a:ea typeface="Calibri" panose="020F0502020204030204" pitchFamily="34" charset="0"/>
                <a:cs typeface="Times New Roman" panose="02020603050405020304" pitchFamily="18" charset="0"/>
              </a:rPr>
              <a:t>Six approaches that will help parents communicate with teens cont.</a:t>
            </a:r>
          </a:p>
          <a:p>
            <a:pPr marR="0">
              <a:lnSpc>
                <a:spcPct val="107000"/>
              </a:lnSpc>
              <a:spcBef>
                <a:spcPts val="0"/>
              </a:spcBef>
              <a:spcAft>
                <a:spcPts val="800"/>
              </a:spcAft>
            </a:pPr>
            <a:endParaRPr lang="en-US" sz="1000" b="1"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514350" indent="-514350">
              <a:lnSpc>
                <a:spcPct val="107000"/>
              </a:lnSpc>
              <a:spcAft>
                <a:spcPts val="800"/>
              </a:spcAft>
              <a:buFont typeface="+mj-lt"/>
              <a:buAutoNum type="arabicPeriod" startAt="4"/>
            </a:pPr>
            <a:r>
              <a:rPr lang="en-US" sz="3200" dirty="0">
                <a:latin typeface="Avenir Next Condensed" panose="020B0506020202020204" pitchFamily="34" charset="0"/>
                <a:ea typeface="Calibri" panose="020F0502020204030204" pitchFamily="34" charset="0"/>
                <a:cs typeface="Calibri" panose="020F0502020204030204" pitchFamily="34" charset="0"/>
              </a:rPr>
              <a:t>Working it out together</a:t>
            </a:r>
            <a:endParaRPr lang="en-US" sz="3200" dirty="0">
              <a:effectLst/>
              <a:latin typeface="Avenir Next Condensed" panose="020B0506020202020204" pitchFamily="34" charset="0"/>
              <a:ea typeface="Calibri" panose="020F0502020204030204" pitchFamily="34" charset="0"/>
            </a:endParaRPr>
          </a:p>
          <a:p>
            <a:pPr marL="514350" marR="0" indent="-514350">
              <a:lnSpc>
                <a:spcPct val="107000"/>
              </a:lnSpc>
              <a:spcBef>
                <a:spcPts val="0"/>
              </a:spcBef>
              <a:spcAft>
                <a:spcPts val="800"/>
              </a:spcAft>
              <a:buFont typeface="+mj-lt"/>
              <a:buAutoNum type="arabicPeriod" startAt="4"/>
            </a:pPr>
            <a:r>
              <a:rPr lang="en-US" sz="3200" dirty="0">
                <a:effectLst/>
                <a:latin typeface="Avenir Next Condensed" panose="020B0506020202020204" pitchFamily="34" charset="0"/>
                <a:ea typeface="Calibri" panose="020F0502020204030204" pitchFamily="34" charset="0"/>
              </a:rPr>
              <a:t>Get to know your teen.</a:t>
            </a:r>
          </a:p>
          <a:p>
            <a:pPr marL="514350" marR="0" indent="-514350">
              <a:lnSpc>
                <a:spcPct val="107000"/>
              </a:lnSpc>
              <a:spcBef>
                <a:spcPts val="0"/>
              </a:spcBef>
              <a:spcAft>
                <a:spcPts val="800"/>
              </a:spcAft>
              <a:buFont typeface="+mj-lt"/>
              <a:buAutoNum type="arabicPeriod" startAt="4"/>
            </a:pPr>
            <a:r>
              <a:rPr lang="en-US" sz="3200" dirty="0">
                <a:latin typeface="Avenir Next Condensed" panose="020B0506020202020204" pitchFamily="34" charset="0"/>
                <a:ea typeface="Calibri" panose="020F0502020204030204" pitchFamily="34" charset="0"/>
                <a:cs typeface="Calibri" panose="020F0502020204030204" pitchFamily="34" charset="0"/>
              </a:rPr>
              <a:t>Healthy expressions.</a:t>
            </a:r>
            <a:endParaRPr lang="en-US" sz="3200" dirty="0">
              <a:effectLst/>
              <a:latin typeface="Avenir Next Condensed" panose="020B0506020202020204" pitchFamily="34" charset="0"/>
              <a:ea typeface="Calibri" panose="020F0502020204030204" pitchFamily="34" charset="0"/>
              <a:cs typeface="Calibri" panose="020F0502020204030204" pitchFamily="34" charset="0"/>
            </a:endParaRPr>
          </a:p>
          <a:p>
            <a:pPr marL="0" marR="0" indent="228600" algn="r">
              <a:lnSpc>
                <a:spcPct val="107000"/>
              </a:lnSpc>
              <a:spcBef>
                <a:spcPts val="0"/>
              </a:spcBef>
              <a:spcAft>
                <a:spcPts val="800"/>
              </a:spcAft>
            </a:pPr>
            <a:r>
              <a:rPr lang="en-US" sz="2400" dirty="0">
                <a:effectLst/>
                <a:latin typeface="Avenir Next Condensed" panose="020B0506020202020204" pitchFamily="34" charset="0"/>
                <a:ea typeface="Calibri" panose="020F0502020204030204" pitchFamily="34" charset="0"/>
                <a:cs typeface="Calibri" panose="020F0502020204030204" pitchFamily="34" charset="0"/>
              </a:rPr>
              <a:t>Faber &amp; </a:t>
            </a:r>
            <a:r>
              <a:rPr lang="en-US" sz="2400" dirty="0" err="1">
                <a:effectLst/>
                <a:latin typeface="Avenir Next Condensed" panose="020B0506020202020204" pitchFamily="34" charset="0"/>
                <a:ea typeface="Calibri" panose="020F0502020204030204" pitchFamily="34" charset="0"/>
                <a:cs typeface="Calibri" panose="020F0502020204030204" pitchFamily="34" charset="0"/>
              </a:rPr>
              <a:t>Mazlich</a:t>
            </a:r>
            <a:r>
              <a:rPr lang="en-US" sz="2400" dirty="0">
                <a:effectLst/>
                <a:latin typeface="Avenir Next Condensed" panose="020B0506020202020204" pitchFamily="34" charset="0"/>
                <a:ea typeface="Calibri" panose="020F0502020204030204" pitchFamily="34" charset="0"/>
                <a:cs typeface="Calibri" panose="020F0502020204030204" pitchFamily="34" charset="0"/>
              </a:rPr>
              <a:t>, 2005</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0944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3" name="TextBox 2">
            <a:extLst>
              <a:ext uri="{FF2B5EF4-FFF2-40B4-BE49-F238E27FC236}">
                <a16:creationId xmlns:a16="http://schemas.microsoft.com/office/drawing/2014/main" id="{2AD033DF-7967-C798-0B3A-5C790AB80DCE}"/>
              </a:ext>
            </a:extLst>
          </p:cNvPr>
          <p:cNvSpPr txBox="1"/>
          <p:nvPr/>
        </p:nvSpPr>
        <p:spPr>
          <a:xfrm>
            <a:off x="746234" y="1372796"/>
            <a:ext cx="7662042" cy="4805162"/>
          </a:xfrm>
          <a:prstGeom prst="rect">
            <a:avLst/>
          </a:prstGeom>
          <a:noFill/>
        </p:spPr>
        <p:txBody>
          <a:bodyPr wrap="square">
            <a:spAutoFit/>
          </a:bodyPr>
          <a:lstStyle/>
          <a:p>
            <a:pPr marL="457200" marR="0" indent="-457200">
              <a:lnSpc>
                <a:spcPct val="107000"/>
              </a:lnSpc>
              <a:spcBef>
                <a:spcPts val="0"/>
              </a:spcBef>
              <a:spcAft>
                <a:spcPts val="800"/>
              </a:spcAft>
              <a:buFont typeface="Arial" panose="020B0604020202020204" pitchFamily="34" charset="0"/>
              <a:buChar char="•"/>
            </a:pPr>
            <a:r>
              <a:rPr lang="en-US" sz="2800" dirty="0">
                <a:effectLst/>
                <a:latin typeface="Avenir Next Condensed" panose="020B0506020202020204" pitchFamily="34" charset="0"/>
                <a:ea typeface="Calibri" panose="020F0502020204030204" pitchFamily="34" charset="0"/>
                <a:cs typeface="Calibri" panose="020F0502020204030204" pitchFamily="34" charset="0"/>
              </a:rPr>
              <a:t>We may often think we have to choose a side that is the opposite of someone else. In reality, both sides may want the same thing, and they just have different ideas on how to get them. We have more in common than we realize. </a:t>
            </a:r>
          </a:p>
          <a:p>
            <a:pPr marL="457200" marR="0" indent="-457200">
              <a:lnSpc>
                <a:spcPct val="107000"/>
              </a:lnSpc>
              <a:spcBef>
                <a:spcPts val="0"/>
              </a:spcBef>
              <a:spcAft>
                <a:spcPts val="800"/>
              </a:spcAft>
              <a:buFont typeface="Arial" panose="020B0604020202020204" pitchFamily="34" charset="0"/>
              <a:buChar char="•"/>
            </a:pPr>
            <a:r>
              <a:rPr lang="en-US" sz="2800" dirty="0">
                <a:effectLst/>
                <a:latin typeface="Avenir Next Condensed" panose="020B0506020202020204" pitchFamily="34" charset="0"/>
                <a:ea typeface="Calibri" panose="020F0502020204030204" pitchFamily="34" charset="0"/>
                <a:cs typeface="Calibri" panose="020F0502020204030204" pitchFamily="34" charset="0"/>
              </a:rPr>
              <a:t>Generally, all humans want love, acceptance, safety, and freedom. As Christians, we want to show we love and care for others. Based on our culture and personal experience, we develop different ideas on how to get these desires met. </a:t>
            </a:r>
          </a:p>
        </p:txBody>
      </p:sp>
      <p:sp>
        <p:nvSpPr>
          <p:cNvPr id="4" name="TextBox 3">
            <a:extLst>
              <a:ext uri="{FF2B5EF4-FFF2-40B4-BE49-F238E27FC236}">
                <a16:creationId xmlns:a16="http://schemas.microsoft.com/office/drawing/2014/main" id="{CCD7E62D-F02E-F28E-0A8D-AA3E5CBCE925}"/>
              </a:ext>
            </a:extLst>
          </p:cNvPr>
          <p:cNvSpPr txBox="1"/>
          <p:nvPr/>
        </p:nvSpPr>
        <p:spPr>
          <a:xfrm>
            <a:off x="746234" y="260884"/>
            <a:ext cx="5959365" cy="619272"/>
          </a:xfrm>
          <a:prstGeom prst="rect">
            <a:avLst/>
          </a:prstGeom>
          <a:noFill/>
        </p:spPr>
        <p:txBody>
          <a:bodyPr wrap="square">
            <a:spAutoFit/>
          </a:bodyPr>
          <a:lstStyle/>
          <a:p>
            <a:pPr marR="0">
              <a:lnSpc>
                <a:spcPct val="107000"/>
              </a:lnSpc>
              <a:spcBef>
                <a:spcPts val="0"/>
              </a:spcBef>
              <a:spcAft>
                <a:spcPts val="800"/>
              </a:spcAft>
            </a:pPr>
            <a:r>
              <a:rPr lang="en-US" sz="3200" b="1" dirty="0">
                <a:solidFill>
                  <a:schemeClr val="bg1"/>
                </a:solidFill>
                <a:effectLst/>
                <a:latin typeface="Avenir Next Condensed" panose="020B0506020202020204" pitchFamily="34" charset="0"/>
                <a:ea typeface="Calibri" panose="020F0502020204030204" pitchFamily="34" charset="0"/>
                <a:cs typeface="Times New Roman" panose="02020603050405020304" pitchFamily="18" charset="0"/>
              </a:rPr>
              <a:t>How to talk about difficult issues:</a:t>
            </a:r>
          </a:p>
        </p:txBody>
      </p:sp>
    </p:spTree>
    <p:extLst>
      <p:ext uri="{BB962C8B-B14F-4D97-AF65-F5344CB8AC3E}">
        <p14:creationId xmlns:p14="http://schemas.microsoft.com/office/powerpoint/2010/main" val="1106425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728236"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TEXTS: </a:t>
            </a:r>
          </a:p>
        </p:txBody>
      </p:sp>
      <p:sp>
        <p:nvSpPr>
          <p:cNvPr id="3" name="TextBox 2">
            <a:extLst>
              <a:ext uri="{FF2B5EF4-FFF2-40B4-BE49-F238E27FC236}">
                <a16:creationId xmlns:a16="http://schemas.microsoft.com/office/drawing/2014/main" id="{2AD033DF-7967-C798-0B3A-5C790AB80DCE}"/>
              </a:ext>
            </a:extLst>
          </p:cNvPr>
          <p:cNvSpPr txBox="1"/>
          <p:nvPr/>
        </p:nvSpPr>
        <p:spPr>
          <a:xfrm>
            <a:off x="826112" y="1232368"/>
            <a:ext cx="7483365" cy="5215530"/>
          </a:xfrm>
          <a:prstGeom prst="rect">
            <a:avLst/>
          </a:prstGeom>
          <a:noFill/>
        </p:spPr>
        <p:txBody>
          <a:bodyPr wrap="square">
            <a:spAutoFit/>
          </a:bodyPr>
          <a:lstStyle/>
          <a:p>
            <a:pPr marL="342900" marR="0" indent="-342900">
              <a:lnSpc>
                <a:spcPct val="107000"/>
              </a:lnSpc>
              <a:spcBef>
                <a:spcPts val="0"/>
              </a:spcBef>
              <a:spcAft>
                <a:spcPts val="800"/>
              </a:spcAft>
              <a:buFont typeface="Arial" panose="020B0604020202020204" pitchFamily="34" charset="0"/>
              <a:buChar char="•"/>
            </a:pPr>
            <a:r>
              <a:rPr lang="en-US" sz="2800" dirty="0">
                <a:effectLst/>
                <a:latin typeface="Avenir Next Condensed" panose="020B0506020202020204" pitchFamily="34" charset="0"/>
                <a:ea typeface="Calibri" panose="020F0502020204030204" pitchFamily="34" charset="0"/>
                <a:cs typeface="Calibri" panose="020F0502020204030204" pitchFamily="34" charset="0"/>
              </a:rPr>
              <a:t>“So God created man in His own image; in the image of God He created him; male and female He created him.” </a:t>
            </a:r>
            <a:r>
              <a:rPr lang="en-US" dirty="0">
                <a:effectLst/>
                <a:latin typeface="Avenir Next Condensed" panose="020B0506020202020204" pitchFamily="34" charset="0"/>
                <a:ea typeface="Calibri" panose="020F0502020204030204" pitchFamily="34" charset="0"/>
                <a:cs typeface="Calibri" panose="020F0502020204030204" pitchFamily="34" charset="0"/>
              </a:rPr>
              <a:t>Genesis 1:27 NKJV</a:t>
            </a:r>
          </a:p>
          <a:p>
            <a:pPr marL="342900" marR="0" indent="-342900">
              <a:lnSpc>
                <a:spcPct val="107000"/>
              </a:lnSpc>
              <a:spcBef>
                <a:spcPts val="0"/>
              </a:spcBef>
              <a:spcAft>
                <a:spcPts val="800"/>
              </a:spcAft>
              <a:buFont typeface="Arial" panose="020B0604020202020204" pitchFamily="34" charset="0"/>
              <a:buChar char="•"/>
            </a:pPr>
            <a:endParaRPr lang="en-US" sz="1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800"/>
              </a:spcAft>
              <a:buFont typeface="Arial" panose="020B0604020202020204" pitchFamily="34" charset="0"/>
              <a:buChar char="•"/>
            </a:pPr>
            <a:r>
              <a:rPr lang="en-US" sz="2800" dirty="0">
                <a:effectLst/>
                <a:latin typeface="Avenir Next Condensed" panose="020B0506020202020204" pitchFamily="34" charset="0"/>
                <a:ea typeface="Calibri" panose="020F0502020204030204" pitchFamily="34" charset="0"/>
                <a:cs typeface="Calibri" panose="020F0502020204030204" pitchFamily="34" charset="0"/>
              </a:rPr>
              <a:t>“For by one Spirit we were all baptized into one body – whether Jews or Greeks, whether slaves or free – and have all been made to drink into one Spirit.”                       </a:t>
            </a:r>
            <a:r>
              <a:rPr lang="en-US" dirty="0">
                <a:effectLst/>
                <a:latin typeface="Avenir Next Condensed" panose="020B0506020202020204" pitchFamily="34" charset="0"/>
                <a:ea typeface="Calibri" panose="020F0502020204030204" pitchFamily="34" charset="0"/>
                <a:cs typeface="Calibri" panose="020F0502020204030204" pitchFamily="34" charset="0"/>
              </a:rPr>
              <a:t>I Corinthians 12:13 NKJV</a:t>
            </a:r>
          </a:p>
          <a:p>
            <a:pPr marL="342900" marR="0" indent="-342900">
              <a:lnSpc>
                <a:spcPct val="107000"/>
              </a:lnSpc>
              <a:spcBef>
                <a:spcPts val="0"/>
              </a:spcBef>
              <a:spcAft>
                <a:spcPts val="800"/>
              </a:spcAft>
              <a:buFont typeface="Arial" panose="020B0604020202020204" pitchFamily="34" charset="0"/>
              <a:buChar char="•"/>
            </a:pPr>
            <a:endParaRPr lang="en-US" sz="1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800"/>
              </a:spcAft>
              <a:buFont typeface="Arial" panose="020B0604020202020204" pitchFamily="34" charset="0"/>
              <a:buChar char="•"/>
            </a:pPr>
            <a:r>
              <a:rPr lang="en-US" sz="2800" dirty="0">
                <a:effectLst/>
                <a:latin typeface="Avenir Next Condensed" panose="020B0506020202020204" pitchFamily="34" charset="0"/>
                <a:ea typeface="Calibri" panose="020F0502020204030204" pitchFamily="34" charset="0"/>
                <a:cs typeface="Calibri" panose="020F0502020204030204" pitchFamily="34" charset="0"/>
              </a:rPr>
              <a:t>“Where there is neither Greek nor Jew, circumcised nor uncircumcised, barbarian, Scythian, slave nor free, but Christ is all and in all.” </a:t>
            </a:r>
            <a:r>
              <a:rPr lang="en-US" dirty="0">
                <a:effectLst/>
                <a:latin typeface="Avenir Next Condensed" panose="020B0506020202020204" pitchFamily="34" charset="0"/>
                <a:ea typeface="Calibri" panose="020F0502020204030204" pitchFamily="34" charset="0"/>
                <a:cs typeface="Calibri" panose="020F0502020204030204" pitchFamily="34" charset="0"/>
              </a:rPr>
              <a:t>Colossians 3:11 NKJV</a:t>
            </a:r>
            <a:endParaRPr lang="en-US"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37264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4" name="TextBox 3">
            <a:extLst>
              <a:ext uri="{FF2B5EF4-FFF2-40B4-BE49-F238E27FC236}">
                <a16:creationId xmlns:a16="http://schemas.microsoft.com/office/drawing/2014/main" id="{CCD7E62D-F02E-F28E-0A8D-AA3E5CBCE925}"/>
              </a:ext>
            </a:extLst>
          </p:cNvPr>
          <p:cNvSpPr txBox="1"/>
          <p:nvPr/>
        </p:nvSpPr>
        <p:spPr>
          <a:xfrm>
            <a:off x="746234" y="260884"/>
            <a:ext cx="5959365" cy="619272"/>
          </a:xfrm>
          <a:prstGeom prst="rect">
            <a:avLst/>
          </a:prstGeom>
          <a:noFill/>
        </p:spPr>
        <p:txBody>
          <a:bodyPr wrap="square">
            <a:spAutoFit/>
          </a:bodyPr>
          <a:lstStyle/>
          <a:p>
            <a:pPr marR="0">
              <a:lnSpc>
                <a:spcPct val="107000"/>
              </a:lnSpc>
              <a:spcBef>
                <a:spcPts val="0"/>
              </a:spcBef>
              <a:spcAft>
                <a:spcPts val="800"/>
              </a:spcAft>
            </a:pPr>
            <a:r>
              <a:rPr lang="en-US" sz="3200" b="1" dirty="0">
                <a:solidFill>
                  <a:schemeClr val="bg1"/>
                </a:solidFill>
                <a:effectLst/>
                <a:latin typeface="Avenir Next Condensed" panose="020B0506020202020204" pitchFamily="34" charset="0"/>
                <a:ea typeface="Calibri" panose="020F0502020204030204" pitchFamily="34" charset="0"/>
                <a:cs typeface="Times New Roman" panose="02020603050405020304" pitchFamily="18" charset="0"/>
              </a:rPr>
              <a:t>How to talk about difficult issues:</a:t>
            </a:r>
          </a:p>
        </p:txBody>
      </p:sp>
      <p:sp>
        <p:nvSpPr>
          <p:cNvPr id="5" name="TextBox 4">
            <a:extLst>
              <a:ext uri="{FF2B5EF4-FFF2-40B4-BE49-F238E27FC236}">
                <a16:creationId xmlns:a16="http://schemas.microsoft.com/office/drawing/2014/main" id="{900785AA-40DA-0E32-20F0-E264D923179A}"/>
              </a:ext>
            </a:extLst>
          </p:cNvPr>
          <p:cNvSpPr txBox="1"/>
          <p:nvPr/>
        </p:nvSpPr>
        <p:spPr>
          <a:xfrm>
            <a:off x="746234" y="1317431"/>
            <a:ext cx="7409793" cy="4647426"/>
          </a:xfrm>
          <a:prstGeom prst="rect">
            <a:avLst/>
          </a:prstGeom>
          <a:noFill/>
        </p:spPr>
        <p:txBody>
          <a:bodyPr wrap="square">
            <a:spAutoFit/>
          </a:bodyPr>
          <a:lstStyle/>
          <a:p>
            <a:pPr marL="285750" indent="-285750">
              <a:buFont typeface="Arial" panose="020B0604020202020204" pitchFamily="34" charset="0"/>
              <a:buChar char="•"/>
            </a:pPr>
            <a:r>
              <a:rPr lang="en-US" sz="2400" dirty="0">
                <a:effectLst/>
                <a:latin typeface="Avenir Next Condensed" panose="020B0506020202020204" pitchFamily="34" charset="0"/>
                <a:ea typeface="Calibri" panose="020F0502020204030204" pitchFamily="34" charset="0"/>
                <a:cs typeface="Calibri" panose="020F0502020204030204" pitchFamily="34" charset="0"/>
              </a:rPr>
              <a:t>When these differences lead to conflict in the family, it helps to really listen to the need or desire behind what the person is saying. Try to avoid taking offense at what is being said, be cordial instead. </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a:p>
            <a:endParaRPr lang="en-US" sz="800" dirty="0">
              <a:latin typeface="Avenir Next Condensed" panose="020B0506020202020204" pitchFamily="34" charset="0"/>
              <a:ea typeface="Calibri" panose="020F0502020204030204" pitchFamily="34" charset="0"/>
            </a:endParaRPr>
          </a:p>
          <a:p>
            <a:endParaRPr lang="en-US" sz="800" dirty="0">
              <a:latin typeface="Avenir Next Condensed" panose="020B0506020202020204" pitchFamily="34" charset="0"/>
              <a:ea typeface="Calibri" panose="020F0502020204030204" pitchFamily="34" charset="0"/>
            </a:endParaRPr>
          </a:p>
          <a:p>
            <a:pPr marL="285750" indent="-285750">
              <a:buFont typeface="Arial" panose="020B0604020202020204" pitchFamily="34" charset="0"/>
              <a:buChar char="•"/>
            </a:pPr>
            <a:r>
              <a:rPr lang="en-US" sz="2400" dirty="0">
                <a:effectLst/>
                <a:latin typeface="Avenir Next Condensed" panose="020B0506020202020204" pitchFamily="34" charset="0"/>
                <a:ea typeface="Calibri" panose="020F0502020204030204" pitchFamily="34" charset="0"/>
              </a:rPr>
              <a:t>There may be times when you genuinely believe the other person is wrong. It helps to state the facts, realizing they may disagree with the reliability of those facts. </a:t>
            </a:r>
          </a:p>
          <a:p>
            <a:pPr marL="285750" indent="-285750">
              <a:buFont typeface="Arial" panose="020B0604020202020204" pitchFamily="34" charset="0"/>
              <a:buChar char="•"/>
            </a:pPr>
            <a:endParaRPr lang="en-US" sz="800" dirty="0">
              <a:effectLst/>
              <a:latin typeface="Avenir Next Condensed" panose="020B0506020202020204" pitchFamily="34" charset="0"/>
              <a:ea typeface="Calibri" panose="020F0502020204030204" pitchFamily="34" charset="0"/>
            </a:endParaRPr>
          </a:p>
          <a:p>
            <a:pPr marL="285750" indent="-285750">
              <a:buFont typeface="Arial" panose="020B0604020202020204" pitchFamily="34" charset="0"/>
              <a:buChar char="•"/>
            </a:pPr>
            <a:endParaRPr lang="en-US" sz="800" dirty="0">
              <a:effectLst/>
              <a:latin typeface="Avenir Next Condensed" panose="020B0506020202020204" pitchFamily="34" charset="0"/>
              <a:ea typeface="Calibri" panose="020F0502020204030204" pitchFamily="34" charset="0"/>
            </a:endParaRPr>
          </a:p>
          <a:p>
            <a:pPr marL="285750" indent="-285750">
              <a:buFont typeface="Arial" panose="020B0604020202020204" pitchFamily="34" charset="0"/>
              <a:buChar char="•"/>
            </a:pPr>
            <a:r>
              <a:rPr lang="en-US" sz="2400" dirty="0">
                <a:effectLst/>
                <a:latin typeface="Avenir Next Condensed" panose="020B0506020202020204" pitchFamily="34" charset="0"/>
                <a:ea typeface="Calibri" panose="020F0502020204030204" pitchFamily="34" charset="0"/>
              </a:rPr>
              <a:t>It helps to ask questions to understand the other person’s perspective better. Doing so may help them see the error of their thinking without being embarrassed over their erroneous thinking. </a:t>
            </a:r>
            <a:endParaRPr lang="en-US" sz="2400" dirty="0">
              <a:latin typeface="Avenir Next Condensed" panose="020B0506020202020204" pitchFamily="34" charset="0"/>
              <a:ea typeface="Calibri" panose="020F0502020204030204" pitchFamily="34" charset="0"/>
            </a:endParaRPr>
          </a:p>
        </p:txBody>
      </p:sp>
    </p:spTree>
    <p:extLst>
      <p:ext uri="{BB962C8B-B14F-4D97-AF65-F5344CB8AC3E}">
        <p14:creationId xmlns:p14="http://schemas.microsoft.com/office/powerpoint/2010/main" val="843466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4" name="TextBox 3">
            <a:extLst>
              <a:ext uri="{FF2B5EF4-FFF2-40B4-BE49-F238E27FC236}">
                <a16:creationId xmlns:a16="http://schemas.microsoft.com/office/drawing/2014/main" id="{CCD7E62D-F02E-F28E-0A8D-AA3E5CBCE925}"/>
              </a:ext>
            </a:extLst>
          </p:cNvPr>
          <p:cNvSpPr txBox="1"/>
          <p:nvPr/>
        </p:nvSpPr>
        <p:spPr>
          <a:xfrm>
            <a:off x="746234" y="260884"/>
            <a:ext cx="5959365" cy="619272"/>
          </a:xfrm>
          <a:prstGeom prst="rect">
            <a:avLst/>
          </a:prstGeom>
          <a:noFill/>
        </p:spPr>
        <p:txBody>
          <a:bodyPr wrap="square">
            <a:spAutoFit/>
          </a:bodyPr>
          <a:lstStyle/>
          <a:p>
            <a:pPr marR="0">
              <a:lnSpc>
                <a:spcPct val="107000"/>
              </a:lnSpc>
              <a:spcBef>
                <a:spcPts val="0"/>
              </a:spcBef>
              <a:spcAft>
                <a:spcPts val="800"/>
              </a:spcAft>
            </a:pPr>
            <a:r>
              <a:rPr lang="en-US" sz="3200" b="1" dirty="0">
                <a:solidFill>
                  <a:schemeClr val="bg1"/>
                </a:solidFill>
                <a:effectLst/>
                <a:latin typeface="Avenir Next Condensed" panose="020B0506020202020204" pitchFamily="34" charset="0"/>
                <a:ea typeface="Calibri" panose="020F0502020204030204" pitchFamily="34" charset="0"/>
                <a:cs typeface="Times New Roman" panose="02020603050405020304" pitchFamily="18" charset="0"/>
              </a:rPr>
              <a:t>How to talk about difficult issues:</a:t>
            </a:r>
          </a:p>
        </p:txBody>
      </p:sp>
      <p:sp>
        <p:nvSpPr>
          <p:cNvPr id="5" name="TextBox 4">
            <a:extLst>
              <a:ext uri="{FF2B5EF4-FFF2-40B4-BE49-F238E27FC236}">
                <a16:creationId xmlns:a16="http://schemas.microsoft.com/office/drawing/2014/main" id="{900785AA-40DA-0E32-20F0-E264D923179A}"/>
              </a:ext>
            </a:extLst>
          </p:cNvPr>
          <p:cNvSpPr txBox="1"/>
          <p:nvPr/>
        </p:nvSpPr>
        <p:spPr>
          <a:xfrm>
            <a:off x="746234" y="1317431"/>
            <a:ext cx="7409793" cy="4832092"/>
          </a:xfrm>
          <a:prstGeom prst="rect">
            <a:avLst/>
          </a:prstGeom>
          <a:noFill/>
        </p:spPr>
        <p:txBody>
          <a:bodyPr wrap="square">
            <a:spAutoFit/>
          </a:bodyPr>
          <a:lstStyle/>
          <a:p>
            <a:pPr marL="285750" indent="-285750">
              <a:buFont typeface="Arial" panose="020B0604020202020204" pitchFamily="34" charset="0"/>
              <a:buChar char="•"/>
            </a:pPr>
            <a:r>
              <a:rPr lang="en-US" sz="2800" dirty="0">
                <a:effectLst/>
                <a:latin typeface="Avenir Next Condensed" panose="020B0506020202020204" pitchFamily="34" charset="0"/>
                <a:ea typeface="Calibri" panose="020F0502020204030204" pitchFamily="34" charset="0"/>
              </a:rPr>
              <a:t>Look for what you do agree on and build from there. If you still sincerely believe the other person is in the wrong, but they refuse to see it, you don’t need to end the relationship. Continue to pray for the other person and your relationship with them.</a:t>
            </a:r>
            <a:r>
              <a:rPr lang="en-US" sz="2800" dirty="0">
                <a:effectLst/>
                <a:latin typeface="Avenir Next Condensed" panose="020B0506020202020204" pitchFamily="34" charset="0"/>
              </a:rPr>
              <a:t> </a:t>
            </a:r>
          </a:p>
          <a:p>
            <a:pPr marL="285750" indent="-285750">
              <a:buFont typeface="Arial" panose="020B0604020202020204" pitchFamily="34" charset="0"/>
              <a:buChar char="•"/>
            </a:pPr>
            <a:endParaRPr lang="en-US" sz="2800" dirty="0">
              <a:effectLst/>
              <a:latin typeface="Avenir Next Condensed" panose="020B0506020202020204" pitchFamily="34" charset="0"/>
            </a:endParaRPr>
          </a:p>
          <a:p>
            <a:pPr marL="285750" indent="-285750">
              <a:buFont typeface="Arial" panose="020B0604020202020204" pitchFamily="34" charset="0"/>
              <a:buChar char="•"/>
            </a:pPr>
            <a:r>
              <a:rPr lang="en-US" sz="2800" dirty="0">
                <a:effectLst/>
                <a:latin typeface="Avenir Next Condensed" panose="020B0506020202020204" pitchFamily="34" charset="0"/>
                <a:ea typeface="Calibri" panose="020F0502020204030204" pitchFamily="34" charset="0"/>
              </a:rPr>
              <a:t>Resolving differences without hurting the other person’s feelings can be challenging, thus damaging the relationship. As a result, we often avoid talking about problems, or we just don’t express ourselves directly. </a:t>
            </a:r>
            <a:endParaRPr lang="en-US" sz="2800" dirty="0">
              <a:latin typeface="Avenir Next Condensed" panose="020B0506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274142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4" name="TextBox 3">
            <a:extLst>
              <a:ext uri="{FF2B5EF4-FFF2-40B4-BE49-F238E27FC236}">
                <a16:creationId xmlns:a16="http://schemas.microsoft.com/office/drawing/2014/main" id="{CCD7E62D-F02E-F28E-0A8D-AA3E5CBCE925}"/>
              </a:ext>
            </a:extLst>
          </p:cNvPr>
          <p:cNvSpPr txBox="1"/>
          <p:nvPr/>
        </p:nvSpPr>
        <p:spPr>
          <a:xfrm>
            <a:off x="746234" y="260884"/>
            <a:ext cx="5959365" cy="619272"/>
          </a:xfrm>
          <a:prstGeom prst="rect">
            <a:avLst/>
          </a:prstGeom>
          <a:noFill/>
        </p:spPr>
        <p:txBody>
          <a:bodyPr wrap="square">
            <a:spAutoFit/>
          </a:bodyPr>
          <a:lstStyle/>
          <a:p>
            <a:pPr marR="0">
              <a:lnSpc>
                <a:spcPct val="107000"/>
              </a:lnSpc>
              <a:spcBef>
                <a:spcPts val="0"/>
              </a:spcBef>
              <a:spcAft>
                <a:spcPts val="800"/>
              </a:spcAft>
            </a:pPr>
            <a:r>
              <a:rPr lang="en-US" sz="3200" b="1" dirty="0">
                <a:solidFill>
                  <a:schemeClr val="bg1"/>
                </a:solidFill>
                <a:effectLst/>
                <a:latin typeface="Avenir Next Condensed" panose="020B0506020202020204" pitchFamily="34" charset="0"/>
                <a:ea typeface="Calibri" panose="020F0502020204030204" pitchFamily="34" charset="0"/>
                <a:cs typeface="Times New Roman" panose="02020603050405020304" pitchFamily="18" charset="0"/>
              </a:rPr>
              <a:t>How to talk about difficult issues:</a:t>
            </a:r>
          </a:p>
        </p:txBody>
      </p:sp>
      <p:sp>
        <p:nvSpPr>
          <p:cNvPr id="5" name="TextBox 4">
            <a:extLst>
              <a:ext uri="{FF2B5EF4-FFF2-40B4-BE49-F238E27FC236}">
                <a16:creationId xmlns:a16="http://schemas.microsoft.com/office/drawing/2014/main" id="{900785AA-40DA-0E32-20F0-E264D923179A}"/>
              </a:ext>
            </a:extLst>
          </p:cNvPr>
          <p:cNvSpPr txBox="1"/>
          <p:nvPr/>
        </p:nvSpPr>
        <p:spPr>
          <a:xfrm>
            <a:off x="746234" y="1317431"/>
            <a:ext cx="7409793" cy="4647426"/>
          </a:xfrm>
          <a:prstGeom prst="rect">
            <a:avLst/>
          </a:prstGeom>
          <a:noFill/>
        </p:spPr>
        <p:txBody>
          <a:bodyPr wrap="square">
            <a:spAutoFit/>
          </a:bodyPr>
          <a:lstStyle/>
          <a:p>
            <a:r>
              <a:rPr lang="en-US" sz="3200" dirty="0">
                <a:effectLst/>
                <a:latin typeface="Avenir Next Condensed" panose="020B0506020202020204" pitchFamily="34" charset="0"/>
                <a:ea typeface="Calibri" panose="020F0502020204030204" pitchFamily="34" charset="0"/>
              </a:rPr>
              <a:t>There are ways to communicate our needs without making the other person defensive. </a:t>
            </a:r>
          </a:p>
          <a:p>
            <a:endParaRPr lang="en-US" sz="2800" dirty="0">
              <a:latin typeface="Avenir Next Condensed" panose="020B0506020202020204" pitchFamily="34" charset="0"/>
              <a:ea typeface="Calibri" panose="020F0502020204030204" pitchFamily="34" charset="0"/>
            </a:endParaRPr>
          </a:p>
          <a:p>
            <a:pPr marL="342900" indent="-342900">
              <a:buFont typeface="Arial" panose="020B0604020202020204" pitchFamily="34" charset="0"/>
              <a:buChar char="•"/>
            </a:pPr>
            <a:r>
              <a:rPr lang="en-US" sz="2800" i="1" dirty="0">
                <a:effectLst/>
                <a:latin typeface="Avenir Next Condensed" panose="020B0506020202020204" pitchFamily="34" charset="0"/>
                <a:ea typeface="Calibri" panose="020F0502020204030204" pitchFamily="34" charset="0"/>
              </a:rPr>
              <a:t>Aggressive communication</a:t>
            </a:r>
            <a:r>
              <a:rPr lang="en-US" sz="2800" dirty="0">
                <a:effectLst/>
                <a:latin typeface="Avenir Next Condensed" panose="020B0506020202020204" pitchFamily="34" charset="0"/>
                <a:ea typeface="Calibri" panose="020F0502020204030204" pitchFamily="34" charset="0"/>
              </a:rPr>
              <a:t> </a:t>
            </a:r>
          </a:p>
          <a:p>
            <a:pPr marL="342900" indent="-342900">
              <a:buFont typeface="Arial" panose="020B0604020202020204" pitchFamily="34" charset="0"/>
              <a:buChar char="•"/>
            </a:pPr>
            <a:endParaRPr lang="en-US" sz="2000" dirty="0">
              <a:effectLst/>
              <a:latin typeface="Avenir Next Condensed" panose="020B0506020202020204" pitchFamily="34" charset="0"/>
              <a:ea typeface="Calibri" panose="020F0502020204030204" pitchFamily="34" charset="0"/>
            </a:endParaRPr>
          </a:p>
          <a:p>
            <a:pPr marL="342900" indent="-342900">
              <a:buFont typeface="Arial" panose="020B0604020202020204" pitchFamily="34" charset="0"/>
              <a:buChar char="•"/>
            </a:pPr>
            <a:r>
              <a:rPr lang="en-US" sz="2800" i="1" dirty="0">
                <a:effectLst/>
                <a:latin typeface="Avenir Next Condensed" panose="020B0506020202020204" pitchFamily="34" charset="0"/>
                <a:ea typeface="Calibri" panose="020F0502020204030204" pitchFamily="34" charset="0"/>
              </a:rPr>
              <a:t>Passive communication</a:t>
            </a:r>
            <a:r>
              <a:rPr lang="en-US" sz="2800" dirty="0">
                <a:effectLst/>
                <a:latin typeface="Avenir Next Condensed" panose="020B0506020202020204" pitchFamily="34" charset="0"/>
                <a:ea typeface="Calibri" panose="020F0502020204030204" pitchFamily="34" charset="0"/>
              </a:rPr>
              <a:t> </a:t>
            </a:r>
          </a:p>
          <a:p>
            <a:pPr marL="342900" indent="-342900">
              <a:buFont typeface="Arial" panose="020B0604020202020204" pitchFamily="34" charset="0"/>
              <a:buChar char="•"/>
            </a:pPr>
            <a:endParaRPr lang="en-US" sz="2000" dirty="0">
              <a:latin typeface="Avenir Next Condensed" panose="020B0506020202020204" pitchFamily="34" charset="0"/>
              <a:ea typeface="Calibri" panose="020F0502020204030204" pitchFamily="34" charset="0"/>
            </a:endParaRPr>
          </a:p>
          <a:p>
            <a:pPr marL="342900" indent="-342900">
              <a:buFont typeface="Arial" panose="020B0604020202020204" pitchFamily="34" charset="0"/>
              <a:buChar char="•"/>
            </a:pPr>
            <a:r>
              <a:rPr lang="en-US" sz="2800" i="1" dirty="0">
                <a:effectLst/>
                <a:latin typeface="Avenir Next Condensed" panose="020B0506020202020204" pitchFamily="34" charset="0"/>
                <a:ea typeface="Calibri" panose="020F0502020204030204" pitchFamily="34" charset="0"/>
              </a:rPr>
              <a:t>Passive aggressive communication</a:t>
            </a:r>
            <a:r>
              <a:rPr lang="en-US" sz="2800" dirty="0">
                <a:effectLst/>
                <a:latin typeface="Avenir Next Condensed" panose="020B0506020202020204" pitchFamily="34" charset="0"/>
                <a:ea typeface="Calibri" panose="020F0502020204030204" pitchFamily="34" charset="0"/>
              </a:rPr>
              <a:t> </a:t>
            </a:r>
          </a:p>
          <a:p>
            <a:pPr marL="342900" indent="-342900">
              <a:buFont typeface="Arial" panose="020B0604020202020204" pitchFamily="34" charset="0"/>
              <a:buChar char="•"/>
            </a:pPr>
            <a:endParaRPr lang="en-US" sz="2000" dirty="0">
              <a:effectLst/>
              <a:latin typeface="Avenir Next Condensed" panose="020B0506020202020204" pitchFamily="34" charset="0"/>
              <a:ea typeface="Calibri" panose="020F0502020204030204" pitchFamily="34" charset="0"/>
            </a:endParaRPr>
          </a:p>
          <a:p>
            <a:pPr marL="342900" indent="-342900">
              <a:buFont typeface="Arial" panose="020B0604020202020204" pitchFamily="34" charset="0"/>
              <a:buChar char="•"/>
            </a:pPr>
            <a:r>
              <a:rPr lang="en-US" sz="2800" i="1" dirty="0">
                <a:effectLst/>
                <a:latin typeface="Avenir Next Condensed" panose="020B0506020202020204" pitchFamily="34" charset="0"/>
                <a:ea typeface="Calibri" panose="020F0502020204030204" pitchFamily="34" charset="0"/>
              </a:rPr>
              <a:t>Assertive communication</a:t>
            </a:r>
            <a:r>
              <a:rPr lang="en-US" sz="2800" dirty="0">
                <a:effectLst/>
                <a:latin typeface="Avenir Next Condensed" panose="020B0506020202020204" pitchFamily="34" charset="0"/>
                <a:ea typeface="Calibri" panose="020F0502020204030204" pitchFamily="34" charset="0"/>
              </a:rPr>
              <a:t> </a:t>
            </a:r>
            <a:endParaRPr lang="en-US" sz="2800" dirty="0">
              <a:latin typeface="Avenir Next Condensed" panose="020B0506020202020204" pitchFamily="34" charset="0"/>
              <a:ea typeface="Calibri" panose="020F0502020204030204" pitchFamily="34" charset="0"/>
            </a:endParaRPr>
          </a:p>
          <a:p>
            <a:pPr marL="342900" indent="-342900">
              <a:buFont typeface="Arial" panose="020B0604020202020204" pitchFamily="34" charset="0"/>
              <a:buChar char="•"/>
            </a:pPr>
            <a:endParaRPr lang="en-US" sz="2400" dirty="0">
              <a:latin typeface="Avenir Next Condensed" panose="020B0506020202020204" pitchFamily="34" charset="0"/>
              <a:ea typeface="Calibri" panose="020F0502020204030204" pitchFamily="34" charset="0"/>
            </a:endParaRPr>
          </a:p>
        </p:txBody>
      </p:sp>
    </p:spTree>
    <p:extLst>
      <p:ext uri="{BB962C8B-B14F-4D97-AF65-F5344CB8AC3E}">
        <p14:creationId xmlns:p14="http://schemas.microsoft.com/office/powerpoint/2010/main" val="2510912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4" name="TextBox 3">
            <a:extLst>
              <a:ext uri="{FF2B5EF4-FFF2-40B4-BE49-F238E27FC236}">
                <a16:creationId xmlns:a16="http://schemas.microsoft.com/office/drawing/2014/main" id="{CCD7E62D-F02E-F28E-0A8D-AA3E5CBCE925}"/>
              </a:ext>
            </a:extLst>
          </p:cNvPr>
          <p:cNvSpPr txBox="1"/>
          <p:nvPr/>
        </p:nvSpPr>
        <p:spPr>
          <a:xfrm>
            <a:off x="746234" y="260884"/>
            <a:ext cx="5959365" cy="619272"/>
          </a:xfrm>
          <a:prstGeom prst="rect">
            <a:avLst/>
          </a:prstGeom>
          <a:noFill/>
        </p:spPr>
        <p:txBody>
          <a:bodyPr wrap="square">
            <a:spAutoFit/>
          </a:bodyPr>
          <a:lstStyle/>
          <a:p>
            <a:pPr marR="0">
              <a:lnSpc>
                <a:spcPct val="107000"/>
              </a:lnSpc>
              <a:spcBef>
                <a:spcPts val="0"/>
              </a:spcBef>
              <a:spcAft>
                <a:spcPts val="800"/>
              </a:spcAft>
            </a:pPr>
            <a:r>
              <a:rPr lang="en-US" sz="3200" b="1" dirty="0">
                <a:solidFill>
                  <a:schemeClr val="bg1"/>
                </a:solidFill>
                <a:effectLst/>
                <a:latin typeface="Avenir Next Condensed" panose="020B0506020202020204" pitchFamily="34" charset="0"/>
                <a:ea typeface="Calibri" panose="020F0502020204030204" pitchFamily="34" charset="0"/>
                <a:cs typeface="Times New Roman" panose="02020603050405020304" pitchFamily="18" charset="0"/>
              </a:rPr>
              <a:t>How to talk about difficult issues:</a:t>
            </a:r>
          </a:p>
        </p:txBody>
      </p:sp>
      <p:sp>
        <p:nvSpPr>
          <p:cNvPr id="5" name="TextBox 4">
            <a:extLst>
              <a:ext uri="{FF2B5EF4-FFF2-40B4-BE49-F238E27FC236}">
                <a16:creationId xmlns:a16="http://schemas.microsoft.com/office/drawing/2014/main" id="{900785AA-40DA-0E32-20F0-E264D923179A}"/>
              </a:ext>
            </a:extLst>
          </p:cNvPr>
          <p:cNvSpPr txBox="1"/>
          <p:nvPr/>
        </p:nvSpPr>
        <p:spPr>
          <a:xfrm>
            <a:off x="746234" y="1233348"/>
            <a:ext cx="7409793" cy="4962449"/>
          </a:xfrm>
          <a:prstGeom prst="rect">
            <a:avLst/>
          </a:prstGeom>
          <a:noFill/>
        </p:spPr>
        <p:txBody>
          <a:bodyPr wrap="square">
            <a:spAutoFit/>
          </a:bodyPr>
          <a:lstStyle/>
          <a:p>
            <a:r>
              <a:rPr lang="en-US" sz="2400" dirty="0">
                <a:effectLst/>
                <a:latin typeface="Avenir Next Condensed" panose="020B0506020202020204" pitchFamily="34" charset="0"/>
                <a:ea typeface="Calibri" panose="020F0502020204030204" pitchFamily="34" charset="0"/>
              </a:rPr>
              <a:t>Here is an example of an assertive communication script:</a:t>
            </a:r>
          </a:p>
          <a:p>
            <a:endParaRPr lang="en-US" sz="1000" dirty="0">
              <a:latin typeface="Avenir Next Condensed" panose="020B0506020202020204" pitchFamily="34" charset="0"/>
              <a:ea typeface="Calibri" panose="020F0502020204030204" pitchFamily="34" charset="0"/>
            </a:endParaRPr>
          </a:p>
          <a:p>
            <a:pPr marL="742950" marR="0" lvl="1" indent="-285750">
              <a:lnSpc>
                <a:spcPct val="107000"/>
              </a:lnSpc>
              <a:spcBef>
                <a:spcPts val="0"/>
              </a:spcBef>
              <a:spcAft>
                <a:spcPts val="0"/>
              </a:spcAft>
              <a:buFont typeface="Courier New" panose="02070309020205020404" pitchFamily="49" charset="0"/>
              <a:buChar char="o"/>
            </a:pPr>
            <a:r>
              <a:rPr lang="en-US" sz="2400" dirty="0">
                <a:effectLst/>
                <a:latin typeface="Avenir Next Condensed" panose="020B0506020202020204" pitchFamily="34" charset="0"/>
                <a:ea typeface="Calibri" panose="020F0502020204030204" pitchFamily="34" charset="0"/>
                <a:cs typeface="Calibri" panose="020F0502020204030204" pitchFamily="34" charset="0"/>
              </a:rPr>
              <a:t>“I feel __________.” First, we need to know what our feelings are. Psychologists vary on what our core emotions are, but generally, when we are upset about something, we are experiencing some variation of disgust, sadness, anger, or fear.</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2400" dirty="0">
                <a:effectLst/>
                <a:latin typeface="Avenir Next Condensed" panose="020B0506020202020204" pitchFamily="34" charset="0"/>
                <a:ea typeface="Calibri" panose="020F0502020204030204" pitchFamily="34" charset="0"/>
                <a:cs typeface="Calibri" panose="020F0502020204030204" pitchFamily="34" charset="0"/>
              </a:rPr>
              <a:t>Do not say, “I feel that __________” That is an opinion, not a feeling. It can cause the person to get defensive, which can then escalate to conflict. </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2400" dirty="0">
                <a:effectLst/>
                <a:latin typeface="Avenir Next Condensed" panose="020B0506020202020204" pitchFamily="34" charset="0"/>
                <a:ea typeface="Calibri" panose="020F0502020204030204" pitchFamily="34" charset="0"/>
                <a:cs typeface="Calibri" panose="020F0502020204030204" pitchFamily="34" charset="0"/>
              </a:rPr>
              <a:t>“About______” Describe what you are concerned about without using the word “you” if possible. The other person isn’t necessarily the problem, but the situation is.</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65093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4" name="TextBox 3">
            <a:extLst>
              <a:ext uri="{FF2B5EF4-FFF2-40B4-BE49-F238E27FC236}">
                <a16:creationId xmlns:a16="http://schemas.microsoft.com/office/drawing/2014/main" id="{CCD7E62D-F02E-F28E-0A8D-AA3E5CBCE925}"/>
              </a:ext>
            </a:extLst>
          </p:cNvPr>
          <p:cNvSpPr txBox="1"/>
          <p:nvPr/>
        </p:nvSpPr>
        <p:spPr>
          <a:xfrm>
            <a:off x="746234" y="260884"/>
            <a:ext cx="5959365" cy="619272"/>
          </a:xfrm>
          <a:prstGeom prst="rect">
            <a:avLst/>
          </a:prstGeom>
          <a:noFill/>
        </p:spPr>
        <p:txBody>
          <a:bodyPr wrap="square">
            <a:spAutoFit/>
          </a:bodyPr>
          <a:lstStyle/>
          <a:p>
            <a:pPr marR="0">
              <a:lnSpc>
                <a:spcPct val="107000"/>
              </a:lnSpc>
              <a:spcBef>
                <a:spcPts val="0"/>
              </a:spcBef>
              <a:spcAft>
                <a:spcPts val="800"/>
              </a:spcAft>
            </a:pPr>
            <a:r>
              <a:rPr lang="en-US" sz="3200" b="1" dirty="0">
                <a:solidFill>
                  <a:schemeClr val="bg1"/>
                </a:solidFill>
                <a:effectLst/>
                <a:latin typeface="Avenir Next Condensed" panose="020B0506020202020204" pitchFamily="34" charset="0"/>
                <a:ea typeface="Calibri" panose="020F0502020204030204" pitchFamily="34" charset="0"/>
                <a:cs typeface="Times New Roman" panose="02020603050405020304" pitchFamily="18" charset="0"/>
              </a:rPr>
              <a:t>How to talk about difficult issues:</a:t>
            </a:r>
          </a:p>
        </p:txBody>
      </p:sp>
      <p:sp>
        <p:nvSpPr>
          <p:cNvPr id="5" name="TextBox 4">
            <a:extLst>
              <a:ext uri="{FF2B5EF4-FFF2-40B4-BE49-F238E27FC236}">
                <a16:creationId xmlns:a16="http://schemas.microsoft.com/office/drawing/2014/main" id="{900785AA-40DA-0E32-20F0-E264D923179A}"/>
              </a:ext>
            </a:extLst>
          </p:cNvPr>
          <p:cNvSpPr txBox="1"/>
          <p:nvPr/>
        </p:nvSpPr>
        <p:spPr>
          <a:xfrm>
            <a:off x="746234" y="1233348"/>
            <a:ext cx="7409793" cy="4731936"/>
          </a:xfrm>
          <a:prstGeom prst="rect">
            <a:avLst/>
          </a:prstGeom>
          <a:noFill/>
        </p:spPr>
        <p:txBody>
          <a:bodyPr wrap="square">
            <a:spAutoFit/>
          </a:bodyPr>
          <a:lstStyle/>
          <a:p>
            <a:r>
              <a:rPr lang="en-US" sz="2400" dirty="0">
                <a:effectLst/>
                <a:latin typeface="Avenir Next Condensed" panose="020B0506020202020204" pitchFamily="34" charset="0"/>
                <a:ea typeface="Calibri" panose="020F0502020204030204" pitchFamily="34" charset="0"/>
              </a:rPr>
              <a:t>Here is an example of an assertive communication script </a:t>
            </a:r>
            <a:r>
              <a:rPr lang="en-US" sz="2400" dirty="0" err="1">
                <a:effectLst/>
                <a:latin typeface="Avenir Next Condensed" panose="020B0506020202020204" pitchFamily="34" charset="0"/>
                <a:ea typeface="Calibri" panose="020F0502020204030204" pitchFamily="34" charset="0"/>
              </a:rPr>
              <a:t>cont</a:t>
            </a:r>
            <a:r>
              <a:rPr lang="en-US" sz="2400" dirty="0">
                <a:effectLst/>
                <a:latin typeface="Avenir Next Condensed" panose="020B0506020202020204" pitchFamily="34" charset="0"/>
                <a:ea typeface="Calibri" panose="020F0502020204030204" pitchFamily="34" charset="0"/>
              </a:rPr>
              <a:t>:</a:t>
            </a:r>
          </a:p>
          <a:p>
            <a:endParaRPr lang="en-US" sz="1000" dirty="0">
              <a:effectLst/>
              <a:latin typeface="Avenir Next Condensed" panose="020B0506020202020204" pitchFamily="34" charset="0"/>
              <a:ea typeface="Calibri" panose="020F0502020204030204" pitchFamily="34" charset="0"/>
            </a:endParaRPr>
          </a:p>
          <a:p>
            <a:pPr marL="742950" marR="0" lvl="1" indent="-285750">
              <a:lnSpc>
                <a:spcPct val="107000"/>
              </a:lnSpc>
              <a:spcBef>
                <a:spcPts val="0"/>
              </a:spcBef>
              <a:spcAft>
                <a:spcPts val="0"/>
              </a:spcAft>
              <a:buFont typeface="Courier New" panose="02070309020205020404" pitchFamily="49" charset="0"/>
              <a:buChar char="o"/>
            </a:pPr>
            <a:r>
              <a:rPr lang="en-US" sz="2400" dirty="0">
                <a:effectLst/>
                <a:latin typeface="Avenir Next Condensed" panose="020B0506020202020204" pitchFamily="34" charset="0"/>
                <a:ea typeface="Calibri" panose="020F0502020204030204" pitchFamily="34" charset="0"/>
                <a:cs typeface="Calibri" panose="020F0502020204030204" pitchFamily="34" charset="0"/>
              </a:rPr>
              <a:t>“Because _____________” Why is this situation causing you distress? How have childhood or past experiences led to your beliefs about the situation?</a:t>
            </a:r>
          </a:p>
          <a:p>
            <a:pPr marR="0" lvl="1">
              <a:lnSpc>
                <a:spcPct val="107000"/>
              </a:lnSpc>
              <a:spcBef>
                <a:spcPts val="0"/>
              </a:spcBef>
              <a:spcAft>
                <a:spcPts val="0"/>
              </a:spcAft>
            </a:pPr>
            <a:endParaRPr lang="en-US" sz="10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2400" dirty="0">
                <a:effectLst/>
                <a:latin typeface="Avenir Next Condensed" panose="020B0506020202020204" pitchFamily="34" charset="0"/>
                <a:ea typeface="Calibri" panose="020F0502020204030204" pitchFamily="34" charset="0"/>
                <a:cs typeface="Calibri" panose="020F0502020204030204" pitchFamily="34" charset="0"/>
              </a:rPr>
              <a:t>“I need_______” Clearly state what the other person can do to help you with the problematic situation. When you request assistance from the other person, it can lead to a more positive response. The other person may not be able to meet that need the way you are requesting, so then be willing to negotiate where both parties are more likely to get their needs met.</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48666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4" name="TextBox 3">
            <a:extLst>
              <a:ext uri="{FF2B5EF4-FFF2-40B4-BE49-F238E27FC236}">
                <a16:creationId xmlns:a16="http://schemas.microsoft.com/office/drawing/2014/main" id="{CCD7E62D-F02E-F28E-0A8D-AA3E5CBCE925}"/>
              </a:ext>
            </a:extLst>
          </p:cNvPr>
          <p:cNvSpPr txBox="1"/>
          <p:nvPr/>
        </p:nvSpPr>
        <p:spPr>
          <a:xfrm>
            <a:off x="746234" y="260884"/>
            <a:ext cx="5959365" cy="619272"/>
          </a:xfrm>
          <a:prstGeom prst="rect">
            <a:avLst/>
          </a:prstGeom>
          <a:noFill/>
        </p:spPr>
        <p:txBody>
          <a:bodyPr wrap="square">
            <a:spAutoFit/>
          </a:bodyPr>
          <a:lstStyle/>
          <a:p>
            <a:pPr marR="0">
              <a:lnSpc>
                <a:spcPct val="107000"/>
              </a:lnSpc>
              <a:spcBef>
                <a:spcPts val="0"/>
              </a:spcBef>
              <a:spcAft>
                <a:spcPts val="800"/>
              </a:spcAft>
            </a:pPr>
            <a:r>
              <a:rPr lang="en-US" sz="3200" b="1" dirty="0">
                <a:solidFill>
                  <a:schemeClr val="bg1"/>
                </a:solidFill>
                <a:effectLst/>
                <a:latin typeface="Avenir Next Condensed" panose="020B0506020202020204" pitchFamily="34" charset="0"/>
                <a:ea typeface="Calibri" panose="020F0502020204030204" pitchFamily="34" charset="0"/>
                <a:cs typeface="Times New Roman" panose="02020603050405020304" pitchFamily="18" charset="0"/>
              </a:rPr>
              <a:t>How to talk about difficult issues:</a:t>
            </a:r>
          </a:p>
        </p:txBody>
      </p:sp>
      <p:sp>
        <p:nvSpPr>
          <p:cNvPr id="5" name="TextBox 4">
            <a:extLst>
              <a:ext uri="{FF2B5EF4-FFF2-40B4-BE49-F238E27FC236}">
                <a16:creationId xmlns:a16="http://schemas.microsoft.com/office/drawing/2014/main" id="{900785AA-40DA-0E32-20F0-E264D923179A}"/>
              </a:ext>
            </a:extLst>
          </p:cNvPr>
          <p:cNvSpPr txBox="1"/>
          <p:nvPr/>
        </p:nvSpPr>
        <p:spPr>
          <a:xfrm>
            <a:off x="746234" y="1233348"/>
            <a:ext cx="7409793" cy="3597203"/>
          </a:xfrm>
          <a:prstGeom prst="rect">
            <a:avLst/>
          </a:prstGeom>
          <a:noFill/>
        </p:spPr>
        <p:txBody>
          <a:bodyPr wrap="square">
            <a:spAutoFit/>
          </a:bodyPr>
          <a:lstStyle/>
          <a:p>
            <a:r>
              <a:rPr lang="en-US" sz="2400" dirty="0">
                <a:effectLst/>
                <a:latin typeface="Avenir Next Condensed" panose="020B0506020202020204" pitchFamily="34" charset="0"/>
                <a:ea typeface="Calibri" panose="020F0502020204030204" pitchFamily="34" charset="0"/>
              </a:rPr>
              <a:t>Here is an example of an assertive communication script </a:t>
            </a:r>
            <a:r>
              <a:rPr lang="en-US" sz="2400" dirty="0" err="1">
                <a:effectLst/>
                <a:latin typeface="Avenir Next Condensed" panose="020B0506020202020204" pitchFamily="34" charset="0"/>
                <a:ea typeface="Calibri" panose="020F0502020204030204" pitchFamily="34" charset="0"/>
              </a:rPr>
              <a:t>cont</a:t>
            </a:r>
            <a:r>
              <a:rPr lang="en-US" sz="2400" dirty="0">
                <a:effectLst/>
                <a:latin typeface="Avenir Next Condensed" panose="020B0506020202020204" pitchFamily="34" charset="0"/>
                <a:ea typeface="Calibri" panose="020F0502020204030204" pitchFamily="34" charset="0"/>
              </a:rPr>
              <a:t>:</a:t>
            </a:r>
          </a:p>
          <a:p>
            <a:endParaRPr lang="en-US" sz="2400" dirty="0">
              <a:effectLst/>
              <a:latin typeface="Avenir Next Condensed" panose="020B0506020202020204" pitchFamily="34" charset="0"/>
              <a:ea typeface="Calibri" panose="020F0502020204030204" pitchFamily="34" charset="0"/>
            </a:endParaRPr>
          </a:p>
          <a:p>
            <a:pPr marL="742950" marR="0" lvl="1" indent="-285750">
              <a:lnSpc>
                <a:spcPct val="107000"/>
              </a:lnSpc>
              <a:spcBef>
                <a:spcPts val="0"/>
              </a:spcBef>
              <a:spcAft>
                <a:spcPts val="800"/>
              </a:spcAft>
              <a:buFont typeface="Courier New" panose="02070309020205020404" pitchFamily="49" charset="0"/>
              <a:buChar char="o"/>
            </a:pPr>
            <a:r>
              <a:rPr lang="en-US" sz="2400" dirty="0">
                <a:effectLst/>
                <a:latin typeface="Avenir Next Condensed" panose="020B0506020202020204" pitchFamily="34" charset="0"/>
                <a:ea typeface="Calibri" panose="020F0502020204030204" pitchFamily="34" charset="0"/>
                <a:cs typeface="Calibri" panose="020F0502020204030204" pitchFamily="34" charset="0"/>
              </a:rPr>
              <a:t>In a situation where a wife is upset at her husband for inviting friends over without checking in with her first, an assertive conversation will go like this; “I feel disregarded when friends are brought over without checking with me first because it reminds me when my parents wouldn’t listen to me when I tried telling them I didn’t want to do something. I need you to check in with me before you invite people over.”</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98377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5322" y="320472"/>
            <a:ext cx="6252210" cy="307777"/>
          </a:xfrm>
          <a:prstGeom prst="rect">
            <a:avLst/>
          </a:prstGeom>
        </p:spPr>
        <p:txBody>
          <a:bodyPr wrap="square" anchor="b">
            <a:spAutoFit/>
          </a:bodyPr>
          <a:lstStyle/>
          <a:p>
            <a:r>
              <a:rPr lang="en-US" sz="1400" dirty="0">
                <a:solidFill>
                  <a:srgbClr val="FFFF00"/>
                </a:solidFill>
                <a:latin typeface="Avenir Next Condensed" panose="020B0506020202020204" pitchFamily="34" charset="0"/>
              </a:rPr>
              <a:t>MANAGING DIFFERENCES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130729" y="2412626"/>
            <a:ext cx="4536170" cy="1754326"/>
          </a:xfrm>
          <a:prstGeom prst="rect">
            <a:avLst/>
          </a:prstGeom>
          <a:noFill/>
        </p:spPr>
        <p:txBody>
          <a:bodyPr wrap="square" rtlCol="0" anchor="t" anchorCtr="0">
            <a:spAutoFit/>
          </a:bodyPr>
          <a:lstStyle/>
          <a:p>
            <a:r>
              <a:rPr lang="en-US" sz="5400" b="1" dirty="0">
                <a:solidFill>
                  <a:schemeClr val="bg1"/>
                </a:solidFill>
                <a:latin typeface="Avenir Next Condensed" panose="020B0506020202020204" pitchFamily="34" charset="0"/>
              </a:rPr>
              <a:t>APPLICATION EXERCISE</a:t>
            </a:r>
            <a:endParaRPr lang="en-US" sz="2400" b="1"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3156296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3" name="TextBox 2">
            <a:extLst>
              <a:ext uri="{FF2B5EF4-FFF2-40B4-BE49-F238E27FC236}">
                <a16:creationId xmlns:a16="http://schemas.microsoft.com/office/drawing/2014/main" id="{2AD033DF-7967-C798-0B3A-5C790AB80DCE}"/>
              </a:ext>
            </a:extLst>
          </p:cNvPr>
          <p:cNvSpPr txBox="1"/>
          <p:nvPr/>
        </p:nvSpPr>
        <p:spPr>
          <a:xfrm>
            <a:off x="733732" y="1300517"/>
            <a:ext cx="7676535" cy="5003486"/>
          </a:xfrm>
          <a:prstGeom prst="rect">
            <a:avLst/>
          </a:prstGeom>
          <a:noFill/>
        </p:spPr>
        <p:txBody>
          <a:bodyPr wrap="square">
            <a:spAutoFit/>
          </a:bodyPr>
          <a:lstStyle/>
          <a:p>
            <a:pPr marL="0" marR="0">
              <a:spcBef>
                <a:spcPts val="0"/>
              </a:spcBef>
              <a:spcAft>
                <a:spcPts val="0"/>
              </a:spcAft>
            </a:pPr>
            <a:endParaRPr lang="en-US" sz="800" dirty="0">
              <a:effectLst/>
              <a:latin typeface="Avenir Next Condensed" panose="020B0506020202020204" pitchFamily="34" charset="0"/>
              <a:ea typeface="Times New Roman" panose="02020603050405020304" pitchFamily="18" charset="0"/>
            </a:endParaRPr>
          </a:p>
          <a:p>
            <a:pPr marL="0" marR="0" indent="457200">
              <a:lnSpc>
                <a:spcPct val="107000"/>
              </a:lnSpc>
              <a:spcBef>
                <a:spcPts val="0"/>
              </a:spcBef>
              <a:spcAft>
                <a:spcPts val="800"/>
              </a:spcAft>
            </a:pPr>
            <a:r>
              <a:rPr lang="en-US" sz="2400" i="1" dirty="0">
                <a:effectLst/>
                <a:latin typeface="Calibri" panose="020F0502020204030204" pitchFamily="34" charset="0"/>
                <a:ea typeface="Calibri" panose="020F0502020204030204" pitchFamily="34" charset="0"/>
                <a:cs typeface="Calibri" panose="020F0502020204030204" pitchFamily="34" charset="0"/>
              </a:rPr>
              <a:t>Now practice assertive communication. Think of a regular point of conflict with a family member that you would like to improve your communication around. Either write down what you would say using the script presented or practice with the person you came with or someone else you’d feel comfortable with. The other person should try to take on the role of that other person, guessing how someone would react. Work on your negotiation skills. If you aren’t comfortable talking about a personal issue, then choose a more generic point of conflict common within families.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2200" dirty="0">
                <a:effectLst/>
                <a:latin typeface="Avenir Next Condensed" panose="020B0506020202020204" pitchFamily="34" charset="0"/>
                <a:ea typeface="Times New Roman" panose="02020603050405020304" pitchFamily="18" charset="0"/>
                <a:cs typeface="Times New Roman" panose="02020603050405020304" pitchFamily="18" charset="0"/>
              </a:rPr>
              <a:t> </a:t>
            </a:r>
            <a:r>
              <a:rPr lang="en-US" sz="2200" b="1" i="1" dirty="0">
                <a:effectLst/>
                <a:latin typeface="Avenir Next Condensed" panose="020B0506020202020204" pitchFamily="34" charset="0"/>
                <a:ea typeface="Times New Roman" panose="02020603050405020304" pitchFamily="18" charset="0"/>
                <a:cs typeface="Times New Roman" panose="02020603050405020304" pitchFamily="18" charset="0"/>
              </a:rPr>
              <a:t> </a:t>
            </a:r>
            <a:endParaRPr lang="en-US" sz="2200" dirty="0">
              <a:effectLst/>
              <a:latin typeface="Avenir Next Condensed" panose="020B0506020202020204" pitchFamily="34" charset="0"/>
              <a:ea typeface="Times New Roman" panose="02020603050405020304" pitchFamily="18" charset="0"/>
            </a:endParaRPr>
          </a:p>
        </p:txBody>
      </p:sp>
      <p:sp>
        <p:nvSpPr>
          <p:cNvPr id="4" name="TextBox 3">
            <a:extLst>
              <a:ext uri="{FF2B5EF4-FFF2-40B4-BE49-F238E27FC236}">
                <a16:creationId xmlns:a16="http://schemas.microsoft.com/office/drawing/2014/main" id="{3B5FD25D-94BC-5B49-7B8E-13500F018D21}"/>
              </a:ext>
            </a:extLst>
          </p:cNvPr>
          <p:cNvSpPr txBox="1"/>
          <p:nvPr/>
        </p:nvSpPr>
        <p:spPr>
          <a:xfrm>
            <a:off x="625716" y="261609"/>
            <a:ext cx="4661338" cy="584775"/>
          </a:xfrm>
          <a:prstGeom prst="rect">
            <a:avLst/>
          </a:prstGeom>
          <a:noFill/>
        </p:spPr>
        <p:txBody>
          <a:bodyPr wrap="square">
            <a:spAutoFit/>
          </a:bodyPr>
          <a:lstStyle/>
          <a:p>
            <a:pPr marL="0" marR="0">
              <a:spcBef>
                <a:spcPts val="0"/>
              </a:spcBef>
              <a:spcAft>
                <a:spcPts val="0"/>
              </a:spcAft>
            </a:pPr>
            <a:r>
              <a:rPr lang="en-US" sz="3200" b="1" dirty="0">
                <a:solidFill>
                  <a:schemeClr val="bg1"/>
                </a:solidFill>
                <a:latin typeface="Avenir Next Condensed" panose="020B0506020202020204" pitchFamily="34" charset="0"/>
                <a:ea typeface="Times New Roman" panose="02020603050405020304" pitchFamily="18" charset="0"/>
                <a:cs typeface="Times New Roman" panose="02020603050405020304" pitchFamily="18" charset="0"/>
              </a:rPr>
              <a:t>APPLICATION</a:t>
            </a:r>
            <a:r>
              <a:rPr lang="en-US" sz="3200" b="1" dirty="0">
                <a:solidFill>
                  <a:schemeClr val="bg1"/>
                </a:solidFill>
                <a:effectLst/>
                <a:latin typeface="Avenir Next Condensed" panose="020B0506020202020204" pitchFamily="34" charset="0"/>
                <a:ea typeface="Times New Roman" panose="02020603050405020304" pitchFamily="18" charset="0"/>
                <a:cs typeface="Times New Roman" panose="02020603050405020304" pitchFamily="18" charset="0"/>
              </a:rPr>
              <a:t> EXERCISE</a:t>
            </a:r>
            <a:endParaRPr lang="en-US" sz="3200" b="1" dirty="0">
              <a:solidFill>
                <a:schemeClr val="bg1"/>
              </a:solidFill>
              <a:latin typeface="Avenir Next Condensed" panose="020B0506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42934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4" name="TextBox 3">
            <a:extLst>
              <a:ext uri="{FF2B5EF4-FFF2-40B4-BE49-F238E27FC236}">
                <a16:creationId xmlns:a16="http://schemas.microsoft.com/office/drawing/2014/main" id="{CCD7E62D-F02E-F28E-0A8D-AA3E5CBCE925}"/>
              </a:ext>
            </a:extLst>
          </p:cNvPr>
          <p:cNvSpPr txBox="1"/>
          <p:nvPr/>
        </p:nvSpPr>
        <p:spPr>
          <a:xfrm>
            <a:off x="746234" y="260884"/>
            <a:ext cx="5959365" cy="619272"/>
          </a:xfrm>
          <a:prstGeom prst="rect">
            <a:avLst/>
          </a:prstGeom>
          <a:noFill/>
        </p:spPr>
        <p:txBody>
          <a:bodyPr wrap="square">
            <a:spAutoFit/>
          </a:bodyPr>
          <a:lstStyle/>
          <a:p>
            <a:pPr marR="0">
              <a:lnSpc>
                <a:spcPct val="107000"/>
              </a:lnSpc>
              <a:spcBef>
                <a:spcPts val="0"/>
              </a:spcBef>
              <a:spcAft>
                <a:spcPts val="800"/>
              </a:spcAft>
            </a:pPr>
            <a:r>
              <a:rPr lang="en-US" sz="3200" b="1" dirty="0">
                <a:solidFill>
                  <a:schemeClr val="bg1"/>
                </a:solidFill>
                <a:effectLst/>
                <a:latin typeface="Avenir Next Condensed" panose="020B0506020202020204" pitchFamily="34" charset="0"/>
                <a:ea typeface="Calibri" panose="020F0502020204030204" pitchFamily="34" charset="0"/>
                <a:cs typeface="Times New Roman" panose="02020603050405020304" pitchFamily="18" charset="0"/>
              </a:rPr>
              <a:t>What to do when conflict escalates:</a:t>
            </a:r>
          </a:p>
        </p:txBody>
      </p:sp>
      <p:sp>
        <p:nvSpPr>
          <p:cNvPr id="5" name="TextBox 4">
            <a:extLst>
              <a:ext uri="{FF2B5EF4-FFF2-40B4-BE49-F238E27FC236}">
                <a16:creationId xmlns:a16="http://schemas.microsoft.com/office/drawing/2014/main" id="{900785AA-40DA-0E32-20F0-E264D923179A}"/>
              </a:ext>
            </a:extLst>
          </p:cNvPr>
          <p:cNvSpPr txBox="1"/>
          <p:nvPr/>
        </p:nvSpPr>
        <p:spPr>
          <a:xfrm>
            <a:off x="746234" y="1538739"/>
            <a:ext cx="7409793" cy="3780522"/>
          </a:xfrm>
          <a:prstGeom prst="rect">
            <a:avLst/>
          </a:prstGeom>
          <a:noFill/>
        </p:spPr>
        <p:txBody>
          <a:bodyPr wrap="square">
            <a:spAutoFit/>
          </a:bodyPr>
          <a:lstStyle/>
          <a:p>
            <a:pPr marL="0" marR="0" indent="457200">
              <a:lnSpc>
                <a:spcPct val="107000"/>
              </a:lnSpc>
              <a:spcBef>
                <a:spcPts val="0"/>
              </a:spcBef>
              <a:spcAft>
                <a:spcPts val="800"/>
              </a:spcAft>
            </a:pPr>
            <a:r>
              <a:rPr lang="en-US" sz="2800" dirty="0">
                <a:effectLst/>
                <a:latin typeface="Avenir Next Condensed" panose="020B0506020202020204" pitchFamily="34" charset="0"/>
                <a:ea typeface="Calibri" panose="020F0502020204030204" pitchFamily="34" charset="0"/>
                <a:cs typeface="Calibri" panose="020F0502020204030204" pitchFamily="34" charset="0"/>
              </a:rPr>
              <a:t>Sometimes, conflict escalates very quickly, and both parties are not thinking clearly enough to resolve their conflict without causing harm to the other person and/or the relationship. When individuals get flooded with strong emotions, it can be hard to think clearly enough to be able to resolve the conflict. It is important to recognize that the conflict has gotten out of hand and know when to walk away.  </a:t>
            </a:r>
            <a:endParaRPr lang="en-US" sz="28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858228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4" name="TextBox 3">
            <a:extLst>
              <a:ext uri="{FF2B5EF4-FFF2-40B4-BE49-F238E27FC236}">
                <a16:creationId xmlns:a16="http://schemas.microsoft.com/office/drawing/2014/main" id="{CCD7E62D-F02E-F28E-0A8D-AA3E5CBCE925}"/>
              </a:ext>
            </a:extLst>
          </p:cNvPr>
          <p:cNvSpPr txBox="1"/>
          <p:nvPr/>
        </p:nvSpPr>
        <p:spPr>
          <a:xfrm>
            <a:off x="746234" y="260884"/>
            <a:ext cx="5959365" cy="619272"/>
          </a:xfrm>
          <a:prstGeom prst="rect">
            <a:avLst/>
          </a:prstGeom>
          <a:noFill/>
        </p:spPr>
        <p:txBody>
          <a:bodyPr wrap="square">
            <a:spAutoFit/>
          </a:bodyPr>
          <a:lstStyle/>
          <a:p>
            <a:pPr marR="0">
              <a:lnSpc>
                <a:spcPct val="107000"/>
              </a:lnSpc>
              <a:spcBef>
                <a:spcPts val="0"/>
              </a:spcBef>
              <a:spcAft>
                <a:spcPts val="800"/>
              </a:spcAft>
            </a:pPr>
            <a:r>
              <a:rPr lang="en-US" sz="3200" b="1" dirty="0">
                <a:solidFill>
                  <a:schemeClr val="bg1"/>
                </a:solidFill>
                <a:effectLst/>
                <a:latin typeface="Avenir Next Condensed" panose="020B0506020202020204" pitchFamily="34" charset="0"/>
                <a:ea typeface="Calibri" panose="020F0502020204030204" pitchFamily="34" charset="0"/>
                <a:cs typeface="Times New Roman" panose="02020603050405020304" pitchFamily="18" charset="0"/>
              </a:rPr>
              <a:t>What to do when conflict escalates:</a:t>
            </a:r>
          </a:p>
        </p:txBody>
      </p:sp>
      <p:sp>
        <p:nvSpPr>
          <p:cNvPr id="5" name="TextBox 4">
            <a:extLst>
              <a:ext uri="{FF2B5EF4-FFF2-40B4-BE49-F238E27FC236}">
                <a16:creationId xmlns:a16="http://schemas.microsoft.com/office/drawing/2014/main" id="{900785AA-40DA-0E32-20F0-E264D923179A}"/>
              </a:ext>
            </a:extLst>
          </p:cNvPr>
          <p:cNvSpPr txBox="1"/>
          <p:nvPr/>
        </p:nvSpPr>
        <p:spPr>
          <a:xfrm>
            <a:off x="746234" y="1287678"/>
            <a:ext cx="7620000" cy="5002844"/>
          </a:xfrm>
          <a:prstGeom prst="rect">
            <a:avLst/>
          </a:prstGeom>
          <a:noFill/>
        </p:spPr>
        <p:txBody>
          <a:bodyPr wrap="square">
            <a:spAutoFit/>
          </a:bodyPr>
          <a:lstStyle/>
          <a:p>
            <a:pPr indent="457200">
              <a:lnSpc>
                <a:spcPct val="107000"/>
              </a:lnSpc>
              <a:spcAft>
                <a:spcPts val="800"/>
              </a:spcAft>
            </a:pPr>
            <a:r>
              <a:rPr lang="en-US" sz="2400" dirty="0">
                <a:effectLst/>
                <a:latin typeface="Avenir Next Condensed" panose="020B0506020202020204" pitchFamily="34" charset="0"/>
                <a:ea typeface="Calibri" panose="020F0502020204030204" pitchFamily="34" charset="0"/>
                <a:cs typeface="Calibri" panose="020F0502020204030204" pitchFamily="34" charset="0"/>
              </a:rPr>
              <a:t>Give yourself some time to calm down. Preferably at least 20 minutes, up to 24 hours, but it shouldn’t be longer than that, according to Dr. John Gottman, a well-known couple researcher (Gottman &amp; Gottman, 2014). During that time, avoid thinking about the situation because it can make you even more upset. Think ahead of time about what types of things help you calm down after a fight. Then, when in a calmer mood, come back to resolve the conflict. It helps to realize that according to Dr. Gottman’s research, 70% of couple issues are unresolvable, so most of the time, you will not be able to resolve the issue completely, but you can at least come to some sort of agreement.</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0" marR="0" indent="457200">
              <a:lnSpc>
                <a:spcPct val="107000"/>
              </a:lnSpc>
              <a:spcBef>
                <a:spcPts val="0"/>
              </a:spcBef>
              <a:spcAft>
                <a:spcPts val="800"/>
              </a:spcAft>
            </a:pPr>
            <a:endParaRPr lang="en-US" sz="28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5155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665173" y="225035"/>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TEXTS: </a:t>
            </a:r>
          </a:p>
        </p:txBody>
      </p:sp>
      <p:sp>
        <p:nvSpPr>
          <p:cNvPr id="3" name="TextBox 2">
            <a:extLst>
              <a:ext uri="{FF2B5EF4-FFF2-40B4-BE49-F238E27FC236}">
                <a16:creationId xmlns:a16="http://schemas.microsoft.com/office/drawing/2014/main" id="{2AD033DF-7967-C798-0B3A-5C790AB80DCE}"/>
              </a:ext>
            </a:extLst>
          </p:cNvPr>
          <p:cNvSpPr txBox="1"/>
          <p:nvPr/>
        </p:nvSpPr>
        <p:spPr>
          <a:xfrm>
            <a:off x="826112" y="1516428"/>
            <a:ext cx="7483365" cy="4051878"/>
          </a:xfrm>
          <a:prstGeom prst="rect">
            <a:avLst/>
          </a:prstGeom>
          <a:noFill/>
        </p:spPr>
        <p:txBody>
          <a:bodyPr wrap="square">
            <a:spAutoFit/>
          </a:bodyPr>
          <a:lstStyle/>
          <a:p>
            <a:pPr marL="342900" marR="0" indent="-342900">
              <a:lnSpc>
                <a:spcPct val="107000"/>
              </a:lnSpc>
              <a:spcBef>
                <a:spcPts val="0"/>
              </a:spcBef>
              <a:spcAft>
                <a:spcPts val="800"/>
              </a:spcAft>
              <a:buFont typeface="Arial" panose="020B0604020202020204" pitchFamily="34" charset="0"/>
              <a:buChar char="•"/>
            </a:pPr>
            <a:r>
              <a:rPr lang="en-US" sz="3200" dirty="0">
                <a:effectLst/>
                <a:latin typeface="Avenir Next Condensed" panose="020B0506020202020204" pitchFamily="34" charset="0"/>
                <a:ea typeface="Calibri" panose="020F0502020204030204" pitchFamily="34" charset="0"/>
                <a:cs typeface="Calibri" panose="020F0502020204030204" pitchFamily="34" charset="0"/>
              </a:rPr>
              <a:t>“Be of the same mind toward one another. Do not set your mind on high things, but associate with the humble. Do not be wise in your own opinion.” </a:t>
            </a:r>
            <a:r>
              <a:rPr lang="en-US" dirty="0">
                <a:effectLst/>
                <a:latin typeface="Avenir Next Condensed" panose="020B0506020202020204" pitchFamily="34" charset="0"/>
                <a:ea typeface="Calibri" panose="020F0502020204030204" pitchFamily="34" charset="0"/>
                <a:cs typeface="Calibri" panose="020F0502020204030204" pitchFamily="34" charset="0"/>
              </a:rPr>
              <a:t>Romans 12:16 NKJV</a:t>
            </a:r>
          </a:p>
          <a:p>
            <a:pPr marL="342900" marR="0" indent="-342900">
              <a:lnSpc>
                <a:spcPct val="107000"/>
              </a:lnSpc>
              <a:spcBef>
                <a:spcPts val="0"/>
              </a:spcBef>
              <a:spcAft>
                <a:spcPts val="800"/>
              </a:spcAft>
              <a:buFont typeface="Arial" panose="020B0604020202020204" pitchFamily="34" charset="0"/>
              <a:buChar char="•"/>
            </a:pPr>
            <a:endParaRPr lang="en-US"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800"/>
              </a:spcAft>
              <a:buFont typeface="Arial" panose="020B0604020202020204" pitchFamily="34" charset="0"/>
              <a:buChar char="•"/>
            </a:pPr>
            <a:r>
              <a:rPr lang="en-US" sz="3200" dirty="0">
                <a:effectLst/>
                <a:latin typeface="Avenir Next Condensed" panose="020B0506020202020204" pitchFamily="34" charset="0"/>
                <a:ea typeface="Calibri" panose="020F0502020204030204" pitchFamily="34" charset="0"/>
                <a:cs typeface="Calibri" panose="020F0502020204030204" pitchFamily="34" charset="0"/>
              </a:rPr>
              <a:t>“For all the law if fulfilled in one word, even in this: “You shall love your neighbor as yourself.” </a:t>
            </a:r>
            <a:r>
              <a:rPr lang="en-US" dirty="0">
                <a:effectLst/>
                <a:latin typeface="Avenir Next Condensed" panose="020B0506020202020204" pitchFamily="34" charset="0"/>
                <a:ea typeface="Calibri" panose="020F0502020204030204" pitchFamily="34" charset="0"/>
                <a:cs typeface="Calibri" panose="020F0502020204030204" pitchFamily="34" charset="0"/>
              </a:rPr>
              <a:t>Galatians 5:14 NKJV</a:t>
            </a:r>
            <a:endParaRPr lang="en-US"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45101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4" name="TextBox 3">
            <a:extLst>
              <a:ext uri="{FF2B5EF4-FFF2-40B4-BE49-F238E27FC236}">
                <a16:creationId xmlns:a16="http://schemas.microsoft.com/office/drawing/2014/main" id="{CCD7E62D-F02E-F28E-0A8D-AA3E5CBCE925}"/>
              </a:ext>
            </a:extLst>
          </p:cNvPr>
          <p:cNvSpPr txBox="1"/>
          <p:nvPr/>
        </p:nvSpPr>
        <p:spPr>
          <a:xfrm>
            <a:off x="746234" y="260884"/>
            <a:ext cx="5959365" cy="619272"/>
          </a:xfrm>
          <a:prstGeom prst="rect">
            <a:avLst/>
          </a:prstGeom>
          <a:noFill/>
        </p:spPr>
        <p:txBody>
          <a:bodyPr wrap="square">
            <a:spAutoFit/>
          </a:bodyPr>
          <a:lstStyle/>
          <a:p>
            <a:pPr marR="0">
              <a:lnSpc>
                <a:spcPct val="107000"/>
              </a:lnSpc>
              <a:spcBef>
                <a:spcPts val="0"/>
              </a:spcBef>
              <a:spcAft>
                <a:spcPts val="800"/>
              </a:spcAft>
            </a:pPr>
            <a:r>
              <a:rPr lang="en-US" sz="3200" b="1" dirty="0">
                <a:solidFill>
                  <a:schemeClr val="bg1"/>
                </a:solidFill>
                <a:effectLst/>
                <a:latin typeface="Avenir Next Condensed" panose="020B0506020202020204" pitchFamily="34" charset="0"/>
                <a:ea typeface="Calibri" panose="020F0502020204030204" pitchFamily="34" charset="0"/>
                <a:cs typeface="Times New Roman" panose="02020603050405020304" pitchFamily="18" charset="0"/>
              </a:rPr>
              <a:t>What to do when conflict escalates:</a:t>
            </a:r>
          </a:p>
        </p:txBody>
      </p:sp>
      <p:sp>
        <p:nvSpPr>
          <p:cNvPr id="3" name="TextBox 2">
            <a:extLst>
              <a:ext uri="{FF2B5EF4-FFF2-40B4-BE49-F238E27FC236}">
                <a16:creationId xmlns:a16="http://schemas.microsoft.com/office/drawing/2014/main" id="{56C8F8E5-EFEB-2B35-D490-28075DB536FE}"/>
              </a:ext>
            </a:extLst>
          </p:cNvPr>
          <p:cNvSpPr txBox="1"/>
          <p:nvPr/>
        </p:nvSpPr>
        <p:spPr>
          <a:xfrm>
            <a:off x="938049" y="1397875"/>
            <a:ext cx="7302061" cy="3780522"/>
          </a:xfrm>
          <a:prstGeom prst="rect">
            <a:avLst/>
          </a:prstGeom>
          <a:noFill/>
        </p:spPr>
        <p:txBody>
          <a:bodyPr wrap="square">
            <a:spAutoFit/>
          </a:bodyPr>
          <a:lstStyle/>
          <a:p>
            <a:pPr marL="0" marR="0" indent="457200">
              <a:lnSpc>
                <a:spcPct val="107000"/>
              </a:lnSpc>
              <a:spcBef>
                <a:spcPts val="0"/>
              </a:spcBef>
              <a:spcAft>
                <a:spcPts val="800"/>
              </a:spcAft>
            </a:pPr>
            <a:r>
              <a:rPr lang="en-US" sz="2800" dirty="0">
                <a:effectLst/>
                <a:latin typeface="Avenir Next Condensed" panose="020B0506020202020204" pitchFamily="34" charset="0"/>
                <a:ea typeface="Calibri" panose="020F0502020204030204" pitchFamily="34" charset="0"/>
                <a:cs typeface="Calibri" panose="020F0502020204030204" pitchFamily="34" charset="0"/>
              </a:rPr>
              <a:t>Christians often think they shouldn’t go to bed angry, so they may feel conflict has to be resolved before going to sleep. The later the fight goes into the night, the harder it will be to resolve the problem. The people involved in the conflict can agree to resolve the problem the next day after getting some rest. It may be harder to sleep, so pray for the Lord’s guidance to resolve the conflict. The main point is not to let anger continue and fester.</a:t>
            </a:r>
            <a:endParaRPr lang="en-US" sz="28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945666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4" name="TextBox 3">
            <a:extLst>
              <a:ext uri="{FF2B5EF4-FFF2-40B4-BE49-F238E27FC236}">
                <a16:creationId xmlns:a16="http://schemas.microsoft.com/office/drawing/2014/main" id="{CCD7E62D-F02E-F28E-0A8D-AA3E5CBCE925}"/>
              </a:ext>
            </a:extLst>
          </p:cNvPr>
          <p:cNvSpPr txBox="1"/>
          <p:nvPr/>
        </p:nvSpPr>
        <p:spPr>
          <a:xfrm>
            <a:off x="746234" y="260884"/>
            <a:ext cx="5959365" cy="619272"/>
          </a:xfrm>
          <a:prstGeom prst="rect">
            <a:avLst/>
          </a:prstGeom>
          <a:noFill/>
        </p:spPr>
        <p:txBody>
          <a:bodyPr wrap="square">
            <a:spAutoFit/>
          </a:bodyPr>
          <a:lstStyle/>
          <a:p>
            <a:pPr marR="0">
              <a:lnSpc>
                <a:spcPct val="107000"/>
              </a:lnSpc>
              <a:spcBef>
                <a:spcPts val="0"/>
              </a:spcBef>
              <a:spcAft>
                <a:spcPts val="800"/>
              </a:spcAft>
            </a:pPr>
            <a:r>
              <a:rPr lang="en-US" sz="3200" b="1" dirty="0">
                <a:solidFill>
                  <a:schemeClr val="bg1"/>
                </a:solidFill>
                <a:effectLst/>
                <a:latin typeface="Avenir Next Condensed" panose="020B0506020202020204" pitchFamily="34" charset="0"/>
                <a:ea typeface="Calibri" panose="020F0502020204030204" pitchFamily="34" charset="0"/>
                <a:cs typeface="Times New Roman" panose="02020603050405020304" pitchFamily="18" charset="0"/>
              </a:rPr>
              <a:t>CONCLUSION</a:t>
            </a:r>
          </a:p>
        </p:txBody>
      </p:sp>
      <p:sp>
        <p:nvSpPr>
          <p:cNvPr id="3" name="TextBox 2">
            <a:extLst>
              <a:ext uri="{FF2B5EF4-FFF2-40B4-BE49-F238E27FC236}">
                <a16:creationId xmlns:a16="http://schemas.microsoft.com/office/drawing/2014/main" id="{56C8F8E5-EFEB-2B35-D490-28075DB536FE}"/>
              </a:ext>
            </a:extLst>
          </p:cNvPr>
          <p:cNvSpPr txBox="1"/>
          <p:nvPr/>
        </p:nvSpPr>
        <p:spPr>
          <a:xfrm>
            <a:off x="916764" y="1582053"/>
            <a:ext cx="7302061" cy="4322594"/>
          </a:xfrm>
          <a:prstGeom prst="rect">
            <a:avLst/>
          </a:prstGeom>
          <a:noFill/>
        </p:spPr>
        <p:txBody>
          <a:bodyPr wrap="square">
            <a:spAutoFit/>
          </a:bodyPr>
          <a:lstStyle/>
          <a:p>
            <a:pPr marR="0" algn="ctr">
              <a:lnSpc>
                <a:spcPct val="107000"/>
              </a:lnSpc>
              <a:spcBef>
                <a:spcPts val="0"/>
              </a:spcBef>
              <a:spcAft>
                <a:spcPts val="800"/>
              </a:spcAft>
            </a:pPr>
            <a:r>
              <a:rPr lang="en-US" sz="2800" dirty="0">
                <a:effectLst/>
                <a:latin typeface="Avenir Next Condensed" panose="020B0506020202020204" pitchFamily="34" charset="0"/>
                <a:ea typeface="Calibri" panose="020F0502020204030204" pitchFamily="34" charset="0"/>
                <a:cs typeface="Calibri" panose="020F0502020204030204" pitchFamily="34" charset="0"/>
              </a:rPr>
              <a:t>God created humanity in his image. The differences we see in society are a reflection of God in us. We are all His children, part of the family of God. The Bible reminds us,</a:t>
            </a:r>
          </a:p>
          <a:p>
            <a:pPr marR="0" algn="ctr">
              <a:lnSpc>
                <a:spcPct val="107000"/>
              </a:lnSpc>
              <a:spcBef>
                <a:spcPts val="0"/>
              </a:spcBef>
              <a:spcAft>
                <a:spcPts val="800"/>
              </a:spcAft>
            </a:pPr>
            <a:r>
              <a:rPr lang="en-US" sz="2800" dirty="0">
                <a:effectLst/>
                <a:latin typeface="Avenir Next Condensed" panose="020B0506020202020204" pitchFamily="34" charset="0"/>
                <a:ea typeface="Calibri" panose="020F0502020204030204" pitchFamily="34" charset="0"/>
                <a:cs typeface="Calibri" panose="020F0502020204030204" pitchFamily="34" charset="0"/>
              </a:rPr>
              <a:t> “For by one Spirit we were all baptized into one body – whether Jews or Greeks, whether slaves or free – and have all been made to drink into one Spirit.” </a:t>
            </a:r>
          </a:p>
          <a:p>
            <a:pPr marR="0">
              <a:lnSpc>
                <a:spcPct val="107000"/>
              </a:lnSpc>
              <a:spcBef>
                <a:spcPts val="0"/>
              </a:spcBef>
              <a:spcAft>
                <a:spcPts val="800"/>
              </a:spcAft>
            </a:pPr>
            <a:endParaRPr lang="en-US" sz="2000" dirty="0">
              <a:latin typeface="Avenir Next Condensed" panose="020B0506020202020204" pitchFamily="34" charset="0"/>
              <a:ea typeface="Calibri" panose="020F0502020204030204" pitchFamily="34" charset="0"/>
              <a:cs typeface="Calibri" panose="020F0502020204030204" pitchFamily="34" charset="0"/>
            </a:endParaRPr>
          </a:p>
          <a:p>
            <a:pPr marR="0" algn="ctr">
              <a:lnSpc>
                <a:spcPct val="107000"/>
              </a:lnSpc>
              <a:spcBef>
                <a:spcPts val="0"/>
              </a:spcBef>
              <a:spcAft>
                <a:spcPts val="800"/>
              </a:spcAft>
            </a:pPr>
            <a:r>
              <a:rPr lang="en-US" dirty="0">
                <a:effectLst/>
                <a:latin typeface="Avenir Next Condensed" panose="020B0506020202020204" pitchFamily="34" charset="0"/>
                <a:ea typeface="Calibri" panose="020F0502020204030204" pitchFamily="34" charset="0"/>
                <a:cs typeface="Calibri" panose="020F0502020204030204" pitchFamily="34" charset="0"/>
              </a:rPr>
              <a:t>I Corinthians 12:13 NKJV</a:t>
            </a:r>
          </a:p>
          <a:p>
            <a:pPr marL="342900" marR="0" indent="-342900">
              <a:lnSpc>
                <a:spcPct val="107000"/>
              </a:lnSpc>
              <a:spcBef>
                <a:spcPts val="0"/>
              </a:spcBef>
              <a:spcAft>
                <a:spcPts val="800"/>
              </a:spcAft>
              <a:buFont typeface="Arial" panose="020B0604020202020204" pitchFamily="34" charset="0"/>
              <a:buChar char="•"/>
            </a:pPr>
            <a:endParaRPr lang="en-US"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22528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4" name="TextBox 3">
            <a:extLst>
              <a:ext uri="{FF2B5EF4-FFF2-40B4-BE49-F238E27FC236}">
                <a16:creationId xmlns:a16="http://schemas.microsoft.com/office/drawing/2014/main" id="{CCD7E62D-F02E-F28E-0A8D-AA3E5CBCE925}"/>
              </a:ext>
            </a:extLst>
          </p:cNvPr>
          <p:cNvSpPr txBox="1"/>
          <p:nvPr/>
        </p:nvSpPr>
        <p:spPr>
          <a:xfrm>
            <a:off x="746234" y="260884"/>
            <a:ext cx="5959365" cy="619272"/>
          </a:xfrm>
          <a:prstGeom prst="rect">
            <a:avLst/>
          </a:prstGeom>
          <a:noFill/>
        </p:spPr>
        <p:txBody>
          <a:bodyPr wrap="square">
            <a:spAutoFit/>
          </a:bodyPr>
          <a:lstStyle/>
          <a:p>
            <a:pPr marR="0">
              <a:lnSpc>
                <a:spcPct val="107000"/>
              </a:lnSpc>
              <a:spcBef>
                <a:spcPts val="0"/>
              </a:spcBef>
              <a:spcAft>
                <a:spcPts val="800"/>
              </a:spcAft>
            </a:pPr>
            <a:r>
              <a:rPr lang="en-US" sz="3200" b="1" dirty="0">
                <a:solidFill>
                  <a:schemeClr val="bg1"/>
                </a:solidFill>
                <a:effectLst/>
                <a:latin typeface="Avenir Next Condensed" panose="020B0506020202020204" pitchFamily="34" charset="0"/>
                <a:ea typeface="Calibri" panose="020F0502020204030204" pitchFamily="34" charset="0"/>
                <a:cs typeface="Times New Roman" panose="02020603050405020304" pitchFamily="18" charset="0"/>
              </a:rPr>
              <a:t>CONCLUSION</a:t>
            </a:r>
          </a:p>
        </p:txBody>
      </p:sp>
      <p:sp>
        <p:nvSpPr>
          <p:cNvPr id="3" name="TextBox 2">
            <a:extLst>
              <a:ext uri="{FF2B5EF4-FFF2-40B4-BE49-F238E27FC236}">
                <a16:creationId xmlns:a16="http://schemas.microsoft.com/office/drawing/2014/main" id="{56C8F8E5-EFEB-2B35-D490-28075DB536FE}"/>
              </a:ext>
            </a:extLst>
          </p:cNvPr>
          <p:cNvSpPr txBox="1"/>
          <p:nvPr/>
        </p:nvSpPr>
        <p:spPr>
          <a:xfrm>
            <a:off x="916764" y="1500109"/>
            <a:ext cx="7302061" cy="4282070"/>
          </a:xfrm>
          <a:prstGeom prst="rect">
            <a:avLst/>
          </a:prstGeom>
          <a:noFill/>
        </p:spPr>
        <p:txBody>
          <a:bodyPr wrap="square">
            <a:spAutoFit/>
          </a:bodyPr>
          <a:lstStyle/>
          <a:p>
            <a:pPr marL="342900" marR="0" indent="-342900">
              <a:lnSpc>
                <a:spcPct val="107000"/>
              </a:lnSpc>
              <a:spcBef>
                <a:spcPts val="0"/>
              </a:spcBef>
              <a:spcAft>
                <a:spcPts val="800"/>
              </a:spcAft>
              <a:buFont typeface="Arial" panose="020B0604020202020204" pitchFamily="34" charset="0"/>
              <a:buChar char="•"/>
            </a:pPr>
            <a:r>
              <a:rPr lang="en-US" sz="2800" dirty="0">
                <a:effectLst/>
                <a:latin typeface="Avenir Next Condensed" panose="020B0506020202020204" pitchFamily="34" charset="0"/>
                <a:ea typeface="Calibri" panose="020F0502020204030204" pitchFamily="34" charset="0"/>
                <a:cs typeface="Calibri" panose="020F0502020204030204" pitchFamily="34" charset="0"/>
              </a:rPr>
              <a:t>Conflict within the family is inevitable in a sinful world. The Lord has given us guidance in the Bible and direction through others with expertise in these areas. </a:t>
            </a:r>
          </a:p>
          <a:p>
            <a:pPr marL="342900" marR="0" indent="-342900">
              <a:lnSpc>
                <a:spcPct val="107000"/>
              </a:lnSpc>
              <a:spcBef>
                <a:spcPts val="0"/>
              </a:spcBef>
              <a:spcAft>
                <a:spcPts val="800"/>
              </a:spcAft>
              <a:buFont typeface="Arial" panose="020B0604020202020204" pitchFamily="34" charset="0"/>
              <a:buChar char="•"/>
            </a:pPr>
            <a:r>
              <a:rPr lang="en-US" sz="2800" dirty="0">
                <a:effectLst/>
                <a:latin typeface="Avenir Next Condensed" panose="020B0506020202020204" pitchFamily="34" charset="0"/>
                <a:ea typeface="Calibri" panose="020F0502020204030204" pitchFamily="34" charset="0"/>
                <a:cs typeface="Calibri" panose="020F0502020204030204" pitchFamily="34" charset="0"/>
              </a:rPr>
              <a:t>Remember, we have more in common than we </a:t>
            </a:r>
            <a:r>
              <a:rPr lang="en-US" sz="2800" dirty="0" err="1">
                <a:effectLst/>
                <a:latin typeface="Avenir Next Condensed" panose="020B0506020202020204" pitchFamily="34" charset="0"/>
                <a:ea typeface="Calibri" panose="020F0502020204030204" pitchFamily="34" charset="0"/>
                <a:cs typeface="Calibri" panose="020F0502020204030204" pitchFamily="34" charset="0"/>
              </a:rPr>
              <a:t>realize.“Where</a:t>
            </a:r>
            <a:r>
              <a:rPr lang="en-US" sz="2800" dirty="0">
                <a:effectLst/>
                <a:latin typeface="Avenir Next Condensed" panose="020B0506020202020204" pitchFamily="34" charset="0"/>
                <a:ea typeface="Calibri" panose="020F0502020204030204" pitchFamily="34" charset="0"/>
                <a:cs typeface="Calibri" panose="020F0502020204030204" pitchFamily="34" charset="0"/>
              </a:rPr>
              <a:t> there is neither Greek nor Jew, circumcised nor uncircumcised, barbarian, Scythian, slave nor free, but Christ is all and in all.” Colossians 3:11 NKJV.</a:t>
            </a:r>
            <a:endParaRPr lang="en-US" sz="2800" dirty="0">
              <a:latin typeface="Avenir Next Condensed" panose="020B050602020202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800"/>
              </a:spcAft>
            </a:pPr>
            <a:endParaRPr lang="en-US"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2724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698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4" name="TextBox 3">
            <a:extLst>
              <a:ext uri="{FF2B5EF4-FFF2-40B4-BE49-F238E27FC236}">
                <a16:creationId xmlns:a16="http://schemas.microsoft.com/office/drawing/2014/main" id="{CCD7E62D-F02E-F28E-0A8D-AA3E5CBCE925}"/>
              </a:ext>
            </a:extLst>
          </p:cNvPr>
          <p:cNvSpPr txBox="1"/>
          <p:nvPr/>
        </p:nvSpPr>
        <p:spPr>
          <a:xfrm>
            <a:off x="746234" y="260884"/>
            <a:ext cx="5959365" cy="619272"/>
          </a:xfrm>
          <a:prstGeom prst="rect">
            <a:avLst/>
          </a:prstGeom>
          <a:noFill/>
        </p:spPr>
        <p:txBody>
          <a:bodyPr wrap="square">
            <a:spAutoFit/>
          </a:bodyPr>
          <a:lstStyle/>
          <a:p>
            <a:pPr marR="0">
              <a:lnSpc>
                <a:spcPct val="107000"/>
              </a:lnSpc>
              <a:spcBef>
                <a:spcPts val="0"/>
              </a:spcBef>
              <a:spcAft>
                <a:spcPts val="800"/>
              </a:spcAft>
            </a:pPr>
            <a:r>
              <a:rPr lang="en-US" sz="3200" b="1" dirty="0">
                <a:solidFill>
                  <a:schemeClr val="bg1"/>
                </a:solidFill>
                <a:effectLst/>
                <a:latin typeface="Avenir Next Condensed" panose="020B0506020202020204" pitchFamily="34" charset="0"/>
                <a:ea typeface="Calibri" panose="020F0502020204030204" pitchFamily="34" charset="0"/>
                <a:cs typeface="Times New Roman" panose="02020603050405020304" pitchFamily="18" charset="0"/>
              </a:rPr>
              <a:t>CONCLUSION</a:t>
            </a:r>
          </a:p>
        </p:txBody>
      </p:sp>
      <p:sp>
        <p:nvSpPr>
          <p:cNvPr id="3" name="TextBox 2">
            <a:extLst>
              <a:ext uri="{FF2B5EF4-FFF2-40B4-BE49-F238E27FC236}">
                <a16:creationId xmlns:a16="http://schemas.microsoft.com/office/drawing/2014/main" id="{56C8F8E5-EFEB-2B35-D490-28075DB536FE}"/>
              </a:ext>
            </a:extLst>
          </p:cNvPr>
          <p:cNvSpPr txBox="1"/>
          <p:nvPr/>
        </p:nvSpPr>
        <p:spPr>
          <a:xfrm>
            <a:off x="916764" y="1261168"/>
            <a:ext cx="7302061" cy="4355808"/>
          </a:xfrm>
          <a:prstGeom prst="rect">
            <a:avLst/>
          </a:prstGeom>
          <a:noFill/>
        </p:spPr>
        <p:txBody>
          <a:bodyPr wrap="square">
            <a:spAutoFit/>
          </a:bodyPr>
          <a:lstStyle/>
          <a:p>
            <a:pPr marR="0" algn="ctr">
              <a:lnSpc>
                <a:spcPct val="107000"/>
              </a:lnSpc>
              <a:spcBef>
                <a:spcPts val="0"/>
              </a:spcBef>
              <a:spcAft>
                <a:spcPts val="800"/>
              </a:spcAft>
            </a:pPr>
            <a:endParaRPr lang="en-US" sz="3600" dirty="0">
              <a:effectLst/>
              <a:latin typeface="Avenir Next Condensed" panose="020B0506020202020204" pitchFamily="34" charset="0"/>
              <a:ea typeface="Calibri" panose="020F0502020204030204" pitchFamily="34" charset="0"/>
              <a:cs typeface="Calibri" panose="020F0502020204030204" pitchFamily="34" charset="0"/>
            </a:endParaRPr>
          </a:p>
          <a:p>
            <a:pPr marR="0" algn="ctr">
              <a:lnSpc>
                <a:spcPct val="107000"/>
              </a:lnSpc>
              <a:spcBef>
                <a:spcPts val="0"/>
              </a:spcBef>
              <a:spcAft>
                <a:spcPts val="800"/>
              </a:spcAft>
            </a:pPr>
            <a:r>
              <a:rPr lang="en-US" sz="3600" dirty="0">
                <a:effectLst/>
                <a:latin typeface="Avenir Next Condensed" panose="020B0506020202020204" pitchFamily="34" charset="0"/>
                <a:ea typeface="Calibri" panose="020F0502020204030204" pitchFamily="34" charset="0"/>
                <a:cs typeface="Calibri" panose="020F0502020204030204" pitchFamily="34" charset="0"/>
              </a:rPr>
              <a:t>God has called us to share the good news of salvation through His son, Jesus Christ. </a:t>
            </a:r>
          </a:p>
          <a:p>
            <a:pPr marR="0" algn="ctr">
              <a:lnSpc>
                <a:spcPct val="107000"/>
              </a:lnSpc>
              <a:spcBef>
                <a:spcPts val="0"/>
              </a:spcBef>
              <a:spcAft>
                <a:spcPts val="800"/>
              </a:spcAft>
            </a:pPr>
            <a:endParaRPr lang="en-US" sz="3600" dirty="0">
              <a:effectLst/>
              <a:latin typeface="Avenir Next Condensed" panose="020B0506020202020204" pitchFamily="34" charset="0"/>
              <a:ea typeface="Calibri" panose="020F0502020204030204" pitchFamily="34" charset="0"/>
              <a:cs typeface="Calibri" panose="020F0502020204030204" pitchFamily="34" charset="0"/>
            </a:endParaRPr>
          </a:p>
          <a:p>
            <a:pPr marR="0" algn="ctr">
              <a:lnSpc>
                <a:spcPct val="107000"/>
              </a:lnSpc>
              <a:spcBef>
                <a:spcPts val="0"/>
              </a:spcBef>
              <a:spcAft>
                <a:spcPts val="800"/>
              </a:spcAft>
            </a:pPr>
            <a:r>
              <a:rPr lang="en-US" sz="3600" dirty="0">
                <a:effectLst/>
                <a:latin typeface="Avenir Next Condensed" panose="020B0506020202020204" pitchFamily="34" charset="0"/>
                <a:ea typeface="Calibri" panose="020F0502020204030204" pitchFamily="34" charset="0"/>
                <a:cs typeface="Calibri" panose="020F0502020204030204" pitchFamily="34" charset="0"/>
              </a:rPr>
              <a:t>Who will listen to that good news if it isn’t shared out of love?</a:t>
            </a:r>
            <a:endParaRPr lang="en-US" sz="3600" dirty="0">
              <a:effectLst/>
              <a:latin typeface="Avenir Next Condensed" panose="020B0506020202020204" pitchFamily="34" charset="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800"/>
              </a:spcAft>
              <a:buFont typeface="Arial" panose="020B0604020202020204" pitchFamily="34" charset="0"/>
              <a:buChar char="•"/>
            </a:pPr>
            <a:endParaRPr lang="en-US"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93378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Tree>
    <p:extLst>
      <p:ext uri="{BB962C8B-B14F-4D97-AF65-F5344CB8AC3E}">
        <p14:creationId xmlns:p14="http://schemas.microsoft.com/office/powerpoint/2010/main" val="1985433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740978" y="291478"/>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STATEMENT OF PURPOSE:</a:t>
            </a:r>
          </a:p>
        </p:txBody>
      </p:sp>
      <p:sp>
        <p:nvSpPr>
          <p:cNvPr id="3" name="TextBox 2">
            <a:extLst>
              <a:ext uri="{FF2B5EF4-FFF2-40B4-BE49-F238E27FC236}">
                <a16:creationId xmlns:a16="http://schemas.microsoft.com/office/drawing/2014/main" id="{2AD033DF-7967-C798-0B3A-5C790AB80DCE}"/>
              </a:ext>
            </a:extLst>
          </p:cNvPr>
          <p:cNvSpPr txBox="1"/>
          <p:nvPr/>
        </p:nvSpPr>
        <p:spPr>
          <a:xfrm>
            <a:off x="961696" y="1652751"/>
            <a:ext cx="7220607" cy="4307846"/>
          </a:xfrm>
          <a:prstGeom prst="rect">
            <a:avLst/>
          </a:prstGeom>
          <a:noFill/>
        </p:spPr>
        <p:txBody>
          <a:bodyPr wrap="square">
            <a:spAutoFit/>
          </a:bodyPr>
          <a:lstStyle/>
          <a:p>
            <a:pPr marL="0" marR="0">
              <a:lnSpc>
                <a:spcPct val="107000"/>
              </a:lnSpc>
              <a:spcBef>
                <a:spcPts val="0"/>
              </a:spcBef>
              <a:spcAft>
                <a:spcPts val="800"/>
              </a:spcAft>
            </a:pPr>
            <a:r>
              <a:rPr lang="en-US" sz="3200" dirty="0">
                <a:effectLst/>
                <a:latin typeface="Avenir Next Condensed" panose="020B0506020202020204" pitchFamily="34" charset="0"/>
                <a:ea typeface="Calibri" panose="020F0502020204030204" pitchFamily="34" charset="0"/>
                <a:cs typeface="Calibri" panose="020F0502020204030204" pitchFamily="34" charset="0"/>
              </a:rPr>
              <a:t>This seminar aims to help the audience better understand differences within the family and how to manage any conflict that may arise from these differences, especially concerning modern societal issues. This seminar also addresses how to improve empathy and communication skills that may help resolve conflict related to these challenges. </a:t>
            </a:r>
            <a:endParaRPr lang="en-US" sz="32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4409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DIFFERENCES IN THE FAMILY</a:t>
            </a:r>
          </a:p>
        </p:txBody>
      </p:sp>
      <p:sp>
        <p:nvSpPr>
          <p:cNvPr id="3" name="TextBox 2">
            <a:extLst>
              <a:ext uri="{FF2B5EF4-FFF2-40B4-BE49-F238E27FC236}">
                <a16:creationId xmlns:a16="http://schemas.microsoft.com/office/drawing/2014/main" id="{2AD033DF-7967-C798-0B3A-5C790AB80DCE}"/>
              </a:ext>
            </a:extLst>
          </p:cNvPr>
          <p:cNvSpPr txBox="1"/>
          <p:nvPr/>
        </p:nvSpPr>
        <p:spPr>
          <a:xfrm>
            <a:off x="839250" y="1463279"/>
            <a:ext cx="7457090" cy="4439229"/>
          </a:xfrm>
          <a:prstGeom prst="rect">
            <a:avLst/>
          </a:prstGeom>
          <a:noFill/>
        </p:spPr>
        <p:txBody>
          <a:bodyPr wrap="square">
            <a:spAutoFit/>
          </a:bodyPr>
          <a:lstStyle/>
          <a:p>
            <a:pPr marL="0" marR="0">
              <a:lnSpc>
                <a:spcPct val="107000"/>
              </a:lnSpc>
              <a:spcBef>
                <a:spcPts val="0"/>
              </a:spcBef>
              <a:spcAft>
                <a:spcPts val="800"/>
              </a:spcAft>
            </a:pPr>
            <a:r>
              <a:rPr lang="en-US" sz="2400" dirty="0">
                <a:effectLst/>
                <a:latin typeface="Avenir Next Condensed" panose="020B0506020202020204" pitchFamily="34" charset="0"/>
                <a:ea typeface="Calibri" panose="020F0502020204030204" pitchFamily="34" charset="0"/>
                <a:cs typeface="Calibri" panose="020F0502020204030204" pitchFamily="34" charset="0"/>
              </a:rPr>
              <a:t>Human beings are all different. Everyone was created in the image of God, so our differences reflect the beautiful dimensions of our creator. “So God created man in His own image; in the image of God He created him; male and female He created him.” Genesis 1:27 NKJV. People differ in many ways: personality, age, hair color, eye color, height, hair texture, gender, skin color, interests, abilities, sexual attraction, physical and mental health, limitations, body size/type, opinions, etc. Look around at your family and you will see several of these human variations. Many of these differences are biological, and some can be influenced by the environment and life experiences. </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2543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CULTURES</a:t>
            </a:r>
          </a:p>
        </p:txBody>
      </p:sp>
      <p:sp>
        <p:nvSpPr>
          <p:cNvPr id="3" name="TextBox 2">
            <a:extLst>
              <a:ext uri="{FF2B5EF4-FFF2-40B4-BE49-F238E27FC236}">
                <a16:creationId xmlns:a16="http://schemas.microsoft.com/office/drawing/2014/main" id="{2AD033DF-7967-C798-0B3A-5C790AB80DCE}"/>
              </a:ext>
            </a:extLst>
          </p:cNvPr>
          <p:cNvSpPr txBox="1"/>
          <p:nvPr/>
        </p:nvSpPr>
        <p:spPr>
          <a:xfrm>
            <a:off x="843455" y="1646472"/>
            <a:ext cx="7457090" cy="4541821"/>
          </a:xfrm>
          <a:prstGeom prst="rect">
            <a:avLst/>
          </a:prstGeom>
          <a:noFill/>
        </p:spPr>
        <p:txBody>
          <a:bodyPr wrap="square">
            <a:spAutoFit/>
          </a:bodyPr>
          <a:lstStyle/>
          <a:p>
            <a:pPr marL="342900" marR="0" indent="-342900">
              <a:lnSpc>
                <a:spcPct val="107000"/>
              </a:lnSpc>
              <a:spcBef>
                <a:spcPts val="0"/>
              </a:spcBef>
              <a:spcAft>
                <a:spcPts val="800"/>
              </a:spcAft>
              <a:buFont typeface="Arial" panose="020B0604020202020204" pitchFamily="34" charset="0"/>
              <a:buChar char="•"/>
            </a:pPr>
            <a:r>
              <a:rPr lang="en-US" sz="2400" dirty="0">
                <a:effectLst/>
                <a:latin typeface="Avenir Next Condensed" panose="020B0506020202020204" pitchFamily="34" charset="0"/>
                <a:ea typeface="Calibri" panose="020F0502020204030204" pitchFamily="34" charset="0"/>
                <a:cs typeface="Calibri" panose="020F0502020204030204" pitchFamily="34" charset="0"/>
              </a:rPr>
              <a:t>Our cultures often value some of these characteristics over others. In some cultures, certain body types are valued over others, whereas another culture could be the opposite in the type of body that is valued. As a result, some children may look down on others and other children internalize those lower opinions of themselves. </a:t>
            </a:r>
          </a:p>
          <a:p>
            <a:pPr marL="342900" marR="0" indent="-342900">
              <a:lnSpc>
                <a:spcPct val="107000"/>
              </a:lnSpc>
              <a:spcBef>
                <a:spcPts val="0"/>
              </a:spcBef>
              <a:spcAft>
                <a:spcPts val="800"/>
              </a:spcAft>
              <a:buFont typeface="Arial" panose="020B0604020202020204" pitchFamily="34" charset="0"/>
              <a:buChar char="•"/>
            </a:pPr>
            <a:r>
              <a:rPr lang="en-US" sz="2400" dirty="0">
                <a:effectLst/>
                <a:latin typeface="Avenir Next Condensed" panose="020B0506020202020204" pitchFamily="34" charset="0"/>
                <a:ea typeface="Calibri" panose="020F0502020204030204" pitchFamily="34" charset="0"/>
                <a:cs typeface="Calibri" panose="020F0502020204030204" pitchFamily="34" charset="0"/>
              </a:rPr>
              <a:t>This can lead to conflict in the family. We may treat certain members of the family poorly due to their perceived lower value in society. Those who aren’t treated well may act out or withdraw from the family all together, which can reinforce some of those low opinions of the other person.</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0451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IMPROVE EMPATHY</a:t>
            </a:r>
          </a:p>
        </p:txBody>
      </p:sp>
      <p:sp>
        <p:nvSpPr>
          <p:cNvPr id="3" name="TextBox 2">
            <a:extLst>
              <a:ext uri="{FF2B5EF4-FFF2-40B4-BE49-F238E27FC236}">
                <a16:creationId xmlns:a16="http://schemas.microsoft.com/office/drawing/2014/main" id="{2AD033DF-7967-C798-0B3A-5C790AB80DCE}"/>
              </a:ext>
            </a:extLst>
          </p:cNvPr>
          <p:cNvSpPr txBox="1"/>
          <p:nvPr/>
        </p:nvSpPr>
        <p:spPr>
          <a:xfrm>
            <a:off x="843455" y="1646472"/>
            <a:ext cx="7457090" cy="4241546"/>
          </a:xfrm>
          <a:prstGeom prst="rect">
            <a:avLst/>
          </a:prstGeom>
          <a:noFill/>
        </p:spPr>
        <p:txBody>
          <a:bodyPr wrap="square">
            <a:spAutoFit/>
          </a:bodyPr>
          <a:lstStyle/>
          <a:p>
            <a:pPr marL="0" marR="0" indent="228600">
              <a:lnSpc>
                <a:spcPct val="107000"/>
              </a:lnSpc>
              <a:spcBef>
                <a:spcPts val="0"/>
              </a:spcBef>
              <a:spcAft>
                <a:spcPts val="800"/>
              </a:spcAft>
            </a:pPr>
            <a:r>
              <a:rPr lang="en-US" sz="2800" dirty="0">
                <a:effectLst/>
                <a:latin typeface="Avenir Next Condensed" panose="020B0506020202020204" pitchFamily="34" charset="0"/>
                <a:ea typeface="Calibri" panose="020F0502020204030204" pitchFamily="34" charset="0"/>
                <a:cs typeface="Calibri" panose="020F0502020204030204" pitchFamily="34" charset="0"/>
              </a:rPr>
              <a:t>One of the roles of parents is to talk about these differences to lessen the harm that can happen to a developing child’s self-esteem and to improve empathy for those who are different from themselves. These conversations aren’t always easy. It starts by developing a close relationship when our children are young. When there is a close relationship, kids feel like they can talk to their parents about difficult topics and know they won’t feel judged </a:t>
            </a:r>
            <a:r>
              <a:rPr lang="en-US" sz="2400" dirty="0">
                <a:effectLst/>
                <a:latin typeface="Avenir Next Condensed" panose="020B0506020202020204" pitchFamily="34" charset="0"/>
                <a:ea typeface="Calibri" panose="020F0502020204030204" pitchFamily="34" charset="0"/>
                <a:cs typeface="Calibri" panose="020F0502020204030204" pitchFamily="34" charset="0"/>
              </a:rPr>
              <a:t>(Baltazar, Dessie, &amp; McBride, 2020)</a:t>
            </a:r>
            <a:endParaRPr lang="en-US" sz="24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9195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IMPROVE EMPATHY CONT.</a:t>
            </a:r>
          </a:p>
        </p:txBody>
      </p:sp>
      <p:sp>
        <p:nvSpPr>
          <p:cNvPr id="3" name="TextBox 2">
            <a:extLst>
              <a:ext uri="{FF2B5EF4-FFF2-40B4-BE49-F238E27FC236}">
                <a16:creationId xmlns:a16="http://schemas.microsoft.com/office/drawing/2014/main" id="{2AD033DF-7967-C798-0B3A-5C790AB80DCE}"/>
              </a:ext>
            </a:extLst>
          </p:cNvPr>
          <p:cNvSpPr txBox="1"/>
          <p:nvPr/>
        </p:nvSpPr>
        <p:spPr>
          <a:xfrm>
            <a:off x="843455" y="1646472"/>
            <a:ext cx="7457090" cy="3780907"/>
          </a:xfrm>
          <a:prstGeom prst="rect">
            <a:avLst/>
          </a:prstGeom>
          <a:noFill/>
        </p:spPr>
        <p:txBody>
          <a:bodyPr wrap="square">
            <a:spAutoFit/>
          </a:bodyPr>
          <a:lstStyle/>
          <a:p>
            <a:pPr marL="0" marR="0" indent="228600">
              <a:lnSpc>
                <a:spcPct val="107000"/>
              </a:lnSpc>
              <a:spcBef>
                <a:spcPts val="0"/>
              </a:spcBef>
              <a:spcAft>
                <a:spcPts val="800"/>
              </a:spcAft>
            </a:pPr>
            <a:r>
              <a:rPr lang="en-US" sz="3200" dirty="0">
                <a:effectLst/>
                <a:latin typeface="Avenir Next Condensed" panose="020B0506020202020204" pitchFamily="34" charset="0"/>
                <a:ea typeface="Calibri" panose="020F0502020204030204" pitchFamily="34" charset="0"/>
                <a:cs typeface="Calibri" panose="020F0502020204030204" pitchFamily="34" charset="0"/>
              </a:rPr>
              <a:t>Empathy is a great way to smooth over problematic differences in the family. In a sinful world, empathy does not develop naturally. Parents play a powerful role in children developing empathy. Harvard University (2023) has a Making Caring Common project that has shared the following tips to cultivate empathy in children.</a:t>
            </a:r>
            <a:endParaRPr lang="en-US" sz="3200" dirty="0">
              <a:effectLst/>
              <a:latin typeface="Avenir Next Condensed" panose="020B0506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2955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solidFill>
                  <a:srgbClr val="7030A0"/>
                </a:solidFill>
                <a:latin typeface="Avenir Next Condensed" panose="020B0506020202020204" pitchFamily="34" charset="0"/>
              </a:rPr>
              <a:t>MANAGING DIFFERENCES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646331"/>
          </a:xfrm>
          <a:prstGeom prst="rect">
            <a:avLst/>
          </a:prstGeom>
          <a:noFill/>
        </p:spPr>
        <p:txBody>
          <a:bodyPr wrap="square" rtlCol="0">
            <a:spAutoFit/>
          </a:bodyPr>
          <a:lstStyle/>
          <a:p>
            <a:r>
              <a:rPr lang="en-US" sz="3600" b="1" dirty="0">
                <a:solidFill>
                  <a:schemeClr val="bg1"/>
                </a:solidFill>
                <a:latin typeface="Avenir Next Condensed" panose="020B0506020202020204" pitchFamily="34" charset="0"/>
              </a:rPr>
              <a:t>IMPROVE EMPATHY CONT.</a:t>
            </a:r>
          </a:p>
        </p:txBody>
      </p:sp>
      <p:sp>
        <p:nvSpPr>
          <p:cNvPr id="3" name="TextBox 2">
            <a:extLst>
              <a:ext uri="{FF2B5EF4-FFF2-40B4-BE49-F238E27FC236}">
                <a16:creationId xmlns:a16="http://schemas.microsoft.com/office/drawing/2014/main" id="{2AD033DF-7967-C798-0B3A-5C790AB80DCE}"/>
              </a:ext>
            </a:extLst>
          </p:cNvPr>
          <p:cNvSpPr txBox="1"/>
          <p:nvPr/>
        </p:nvSpPr>
        <p:spPr>
          <a:xfrm>
            <a:off x="839250" y="1394062"/>
            <a:ext cx="7457090" cy="3987758"/>
          </a:xfrm>
          <a:prstGeom prst="rect">
            <a:avLst/>
          </a:prstGeom>
          <a:noFill/>
        </p:spPr>
        <p:txBody>
          <a:bodyPr wrap="square">
            <a:spAutoFit/>
          </a:bodyPr>
          <a:lstStyle/>
          <a:p>
            <a:pPr marL="0" marR="0" indent="228600">
              <a:lnSpc>
                <a:spcPct val="107000"/>
              </a:lnSpc>
              <a:spcBef>
                <a:spcPts val="0"/>
              </a:spcBef>
              <a:spcAft>
                <a:spcPts val="800"/>
              </a:spcAft>
            </a:pPr>
            <a:r>
              <a:rPr lang="en-US" sz="3200" b="1" dirty="0">
                <a:effectLst/>
                <a:latin typeface="Avenir Next Condensed" panose="020B0506020202020204" pitchFamily="34" charset="0"/>
                <a:ea typeface="Calibri" panose="020F0502020204030204" pitchFamily="34" charset="0"/>
                <a:cs typeface="Calibri" panose="020F0502020204030204" pitchFamily="34" charset="0"/>
              </a:rPr>
              <a:t>Tips To Cultivate Empathy In Children:</a:t>
            </a:r>
          </a:p>
          <a:p>
            <a:pPr marL="0" marR="0" indent="228600">
              <a:lnSpc>
                <a:spcPct val="107000"/>
              </a:lnSpc>
              <a:spcBef>
                <a:spcPts val="0"/>
              </a:spcBef>
              <a:spcAft>
                <a:spcPts val="800"/>
              </a:spcAft>
            </a:pPr>
            <a:endParaRPr lang="en-US" sz="800" b="1" dirty="0">
              <a:effectLst/>
              <a:latin typeface="Avenir Next Condensed" panose="020B0506020202020204" pitchFamily="34" charset="0"/>
              <a:ea typeface="Calibri" panose="020F0502020204030204" pitchFamily="34" charset="0"/>
              <a:cs typeface="Calibri" panose="020F0502020204030204" pitchFamily="34" charset="0"/>
            </a:endParaRPr>
          </a:p>
          <a:p>
            <a:pPr marL="342900" marR="0" indent="-342900">
              <a:lnSpc>
                <a:spcPct val="150000"/>
              </a:lnSpc>
              <a:spcBef>
                <a:spcPts val="0"/>
              </a:spcBef>
              <a:spcAft>
                <a:spcPts val="800"/>
              </a:spcAft>
              <a:buFont typeface="+mj-lt"/>
              <a:buAutoNum type="arabicPeriod"/>
            </a:pPr>
            <a:r>
              <a:rPr lang="en-US" sz="2400" dirty="0">
                <a:effectLst/>
                <a:latin typeface="Avenir Next Condensed" panose="020B0506020202020204" pitchFamily="34" charset="0"/>
                <a:ea typeface="Calibri" panose="020F0502020204030204" pitchFamily="34" charset="0"/>
              </a:rPr>
              <a:t>Empathize with your child and model empathy for others</a:t>
            </a:r>
            <a:r>
              <a:rPr lang="en-US" sz="2400" dirty="0">
                <a:effectLst/>
                <a:latin typeface="Avenir Next Condensed" panose="020B0506020202020204" pitchFamily="34" charset="0"/>
              </a:rPr>
              <a:t> </a:t>
            </a:r>
          </a:p>
          <a:p>
            <a:pPr marL="342900" marR="0" indent="-342900">
              <a:lnSpc>
                <a:spcPct val="150000"/>
              </a:lnSpc>
              <a:spcBef>
                <a:spcPts val="0"/>
              </a:spcBef>
              <a:spcAft>
                <a:spcPts val="800"/>
              </a:spcAft>
              <a:buFont typeface="+mj-lt"/>
              <a:buAutoNum type="arabicPeriod"/>
            </a:pPr>
            <a:r>
              <a:rPr lang="en-US" sz="2400" dirty="0">
                <a:effectLst/>
                <a:latin typeface="Avenir Next Condensed" panose="020B0506020202020204" pitchFamily="34" charset="0"/>
                <a:ea typeface="Calibri" panose="020F0502020204030204" pitchFamily="34" charset="0"/>
              </a:rPr>
              <a:t>Make caring for others a priority and set high ethical expectations</a:t>
            </a:r>
            <a:r>
              <a:rPr lang="en-US" sz="2400" dirty="0">
                <a:effectLst/>
                <a:latin typeface="Avenir Next Condensed" panose="020B0506020202020204" pitchFamily="34" charset="0"/>
              </a:rPr>
              <a:t> </a:t>
            </a:r>
            <a:endParaRPr lang="en-US" sz="2400" dirty="0">
              <a:latin typeface="Avenir Next Condensed" panose="020B0506020202020204" pitchFamily="34" charset="0"/>
            </a:endParaRPr>
          </a:p>
          <a:p>
            <a:pPr marL="342900" marR="0" indent="-342900">
              <a:lnSpc>
                <a:spcPct val="150000"/>
              </a:lnSpc>
              <a:spcBef>
                <a:spcPts val="0"/>
              </a:spcBef>
              <a:spcAft>
                <a:spcPts val="800"/>
              </a:spcAft>
              <a:buFont typeface="+mj-lt"/>
              <a:buAutoNum type="arabicPeriod"/>
            </a:pPr>
            <a:r>
              <a:rPr lang="en-US" sz="2400" dirty="0">
                <a:effectLst/>
                <a:latin typeface="Avenir Next Condensed" panose="020B0506020202020204" pitchFamily="34" charset="0"/>
                <a:ea typeface="Calibri" panose="020F0502020204030204" pitchFamily="34" charset="0"/>
              </a:rPr>
              <a:t>Provide opportunities for children to practice empathy</a:t>
            </a:r>
            <a:r>
              <a:rPr lang="en-US" sz="2400" dirty="0">
                <a:effectLst/>
                <a:latin typeface="Avenir Next Condensed" panose="020B0506020202020204" pitchFamily="34" charset="0"/>
              </a:rPr>
              <a:t> </a:t>
            </a:r>
          </a:p>
          <a:p>
            <a:pPr marL="342900" marR="0" indent="-342900">
              <a:lnSpc>
                <a:spcPct val="150000"/>
              </a:lnSpc>
              <a:spcBef>
                <a:spcPts val="0"/>
              </a:spcBef>
              <a:spcAft>
                <a:spcPts val="800"/>
              </a:spcAft>
              <a:buFont typeface="+mj-lt"/>
              <a:buAutoNum type="arabicPeriod"/>
            </a:pPr>
            <a:r>
              <a:rPr lang="en-US" sz="2400" dirty="0">
                <a:effectLst/>
                <a:latin typeface="Avenir Next Condensed" panose="020B0506020202020204" pitchFamily="34" charset="0"/>
                <a:ea typeface="Calibri" panose="020F0502020204030204" pitchFamily="34" charset="0"/>
              </a:rPr>
              <a:t>Expand your child’s circle of concern</a:t>
            </a:r>
            <a:r>
              <a:rPr lang="en-US" sz="2400" dirty="0">
                <a:effectLst/>
                <a:latin typeface="Avenir Next Condensed" panose="020B0506020202020204" pitchFamily="34" charset="0"/>
              </a:rPr>
              <a:t> </a:t>
            </a:r>
            <a:r>
              <a:rPr lang="en-US" sz="2400" dirty="0">
                <a:latin typeface="Avenir Next Condensed" panose="020B0506020202020204" pitchFamily="34" charset="0"/>
              </a:rPr>
              <a:t>								   </a:t>
            </a:r>
          </a:p>
        </p:txBody>
      </p:sp>
    </p:spTree>
    <p:extLst>
      <p:ext uri="{BB962C8B-B14F-4D97-AF65-F5344CB8AC3E}">
        <p14:creationId xmlns:p14="http://schemas.microsoft.com/office/powerpoint/2010/main" val="2051674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1997</TotalTime>
  <Words>2644</Words>
  <Application>Microsoft Macintosh PowerPoint</Application>
  <PresentationFormat>On-screen Show (4:3)</PresentationFormat>
  <Paragraphs>172</Paragraphs>
  <Slides>34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Avenir Next Condensed</vt:lpstr>
      <vt:lpstr>Avenir Next Condensed Medium</vt:lpstr>
      <vt:lpstr>Calibri</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rosemay</dc:creator>
  <cp:lastModifiedBy>Venn, Dawn</cp:lastModifiedBy>
  <cp:revision>49</cp:revision>
  <dcterms:created xsi:type="dcterms:W3CDTF">2015-08-17T22:20:08Z</dcterms:created>
  <dcterms:modified xsi:type="dcterms:W3CDTF">2023-11-08T20:00:46Z</dcterms:modified>
</cp:coreProperties>
</file>