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Roboto" panose="020B0604020202020204" charset="0"/>
      <p:regular r:id="rId27"/>
      <p:bold r:id="rId28"/>
      <p:italic r:id="rId29"/>
      <p:boldItalic r:id="rId30"/>
    </p:embeddedFont>
    <p:embeddedFont>
      <p:font typeface="Calibri" panose="020F050202020403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io8qePck1yxTKz3uqv8zLVR3bZ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accent4"/>
              </a:buClr>
              <a:buSzPts val="4400"/>
              <a:buFont typeface="Roboto"/>
              <a:buNone/>
            </a:pPr>
            <a:r>
              <a:rPr lang="en-AU" sz="1400" b="1" i="1">
                <a:latin typeface="Roboto"/>
                <a:ea typeface="Roboto"/>
                <a:cs typeface="Roboto"/>
                <a:sym typeface="Roboto"/>
              </a:rPr>
              <a:t>Introduction of the Topic: </a:t>
            </a:r>
            <a:endParaRPr sz="1400" i="1"/>
          </a:p>
          <a:p>
            <a:pPr marL="0" lvl="0" indent="0" algn="l" rtl="0">
              <a:spcBef>
                <a:spcPts val="0"/>
              </a:spcBef>
              <a:spcAft>
                <a:spcPts val="0"/>
              </a:spcAft>
              <a:buClr>
                <a:schemeClr val="accent4"/>
              </a:buClr>
              <a:buSzPts val="4400"/>
              <a:buFont typeface="Roboto"/>
              <a:buNone/>
            </a:pPr>
            <a:r>
              <a:rPr lang="en-AU" sz="1400" b="1" i="1">
                <a:latin typeface="Roboto"/>
                <a:ea typeface="Roboto"/>
                <a:cs typeface="Roboto"/>
                <a:sym typeface="Roboto"/>
              </a:rPr>
              <a:t>Presenter: </a:t>
            </a:r>
            <a:endParaRPr sz="1400" b="1" i="1">
              <a:latin typeface="Roboto"/>
              <a:ea typeface="Roboto"/>
              <a:cs typeface="Roboto"/>
              <a:sym typeface="Roboto"/>
            </a:endParaRPr>
          </a:p>
          <a:p>
            <a:pPr marL="0" lvl="0" indent="0" algn="l" rtl="0">
              <a:spcBef>
                <a:spcPts val="0"/>
              </a:spcBef>
              <a:spcAft>
                <a:spcPts val="0"/>
              </a:spcAft>
              <a:buNone/>
            </a:pPr>
            <a:r>
              <a:rPr lang="en-AU" sz="1400" b="1">
                <a:latin typeface="Roboto"/>
                <a:ea typeface="Roboto"/>
                <a:cs typeface="Roboto"/>
                <a:sym typeface="Roboto"/>
              </a:rPr>
              <a:t>Welcome to the Empowered Life series devotional. Today we will be discussing about Hope and Optimism. </a:t>
            </a: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b="1"/>
              <a:t>A systematic review of Optimism and Hope in Chronic disease including 29 studies revealed:</a:t>
            </a:r>
            <a:endParaRPr sz="1400" b="1"/>
          </a:p>
          <a:p>
            <a:pPr marL="0" lvl="0" indent="0" algn="l" rtl="0">
              <a:spcBef>
                <a:spcPts val="0"/>
              </a:spcBef>
              <a:spcAft>
                <a:spcPts val="0"/>
              </a:spcAft>
              <a:buNone/>
            </a:pPr>
            <a:r>
              <a:rPr lang="en-AU" sz="1400"/>
              <a:t>Main focus of studies were on heart disease  and cancer.</a:t>
            </a:r>
            <a:endParaRPr sz="1400"/>
          </a:p>
          <a:p>
            <a:pPr marL="0" lvl="0" indent="0" algn="l" rtl="0">
              <a:spcBef>
                <a:spcPts val="0"/>
              </a:spcBef>
              <a:spcAft>
                <a:spcPts val="0"/>
              </a:spcAft>
              <a:buNone/>
            </a:pPr>
            <a:r>
              <a:rPr lang="en-AU" sz="1400"/>
              <a:t>Cardiac patients with high levels of optimism was associated with better outcomes in their physical health. They were found to have reduced re-hospitalisation, lower risk of heart disease and lower mortality in the elderly population.</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Fewer negative changes were observed in cancer patients who reported they were optimistic. Cancer patients where better able to manage stressors than those who were less optimistic who experienced poorer psychological, physical health and higher mortality rates.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Hopeful individuals were found to have an outlook that their circumstance was temporary and had the potential to result in a better outcome. They were found to have a higher life quality and satisfaction.</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The authors acknowledged that further research was needed to understand the effect of hope and optimism on different diseases and more interventions were warranted.</a:t>
            </a:r>
            <a:endParaRPr sz="1400"/>
          </a:p>
        </p:txBody>
      </p:sp>
      <p:sp>
        <p:nvSpPr>
          <p:cNvPr id="131" name="Google Shape;13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t>An integrative review of 27 quantitative studies, 8 qualitative studies and 19 theoretical works revealed that hope:</a:t>
            </a:r>
            <a:endParaRPr sz="1400"/>
          </a:p>
          <a:p>
            <a:pPr marL="228600" lvl="0" indent="-241300" algn="l" rtl="0">
              <a:spcBef>
                <a:spcPts val="0"/>
              </a:spcBef>
              <a:spcAft>
                <a:spcPts val="0"/>
              </a:spcAft>
              <a:buClr>
                <a:schemeClr val="dk1"/>
              </a:buClr>
              <a:buSzPts val="1400"/>
              <a:buFont typeface="Arial"/>
              <a:buChar char="•"/>
            </a:pPr>
            <a:r>
              <a:rPr lang="en-AU" sz="1400"/>
              <a:t>Promotes health</a:t>
            </a:r>
            <a:endParaRPr sz="1400"/>
          </a:p>
          <a:p>
            <a:pPr marL="228600" lvl="0" indent="-241300" algn="l" rtl="0">
              <a:spcBef>
                <a:spcPts val="0"/>
              </a:spcBef>
              <a:spcAft>
                <a:spcPts val="0"/>
              </a:spcAft>
              <a:buClr>
                <a:schemeClr val="dk1"/>
              </a:buClr>
              <a:buSzPts val="1400"/>
              <a:buFont typeface="Arial"/>
              <a:buChar char="•"/>
            </a:pPr>
            <a:r>
              <a:rPr lang="en-AU" sz="1400"/>
              <a:t>Improves self-esteem  (considered essential factor to psychological wellness -being</a:t>
            </a:r>
            <a:endParaRPr sz="1400"/>
          </a:p>
          <a:p>
            <a:pPr marL="228600" lvl="0" indent="-241300" algn="l" rtl="0">
              <a:spcBef>
                <a:spcPts val="0"/>
              </a:spcBef>
              <a:spcAft>
                <a:spcPts val="0"/>
              </a:spcAft>
              <a:buClr>
                <a:schemeClr val="dk1"/>
              </a:buClr>
              <a:buSzPts val="1400"/>
              <a:buFont typeface="Arial"/>
              <a:buChar char="•"/>
            </a:pPr>
            <a:r>
              <a:rPr lang="en-AU" sz="1400"/>
              <a:t>Is essential in purpose in life and Illness (Spirituality) – hope influences how people derive meaning. Spirituality nurtures a sense of wholeness. </a:t>
            </a:r>
            <a:endParaRPr sz="1400"/>
          </a:p>
          <a:p>
            <a:pPr marL="228600" lvl="0" indent="-241300" algn="l" rtl="0">
              <a:spcBef>
                <a:spcPts val="0"/>
              </a:spcBef>
              <a:spcAft>
                <a:spcPts val="0"/>
              </a:spcAft>
              <a:buClr>
                <a:schemeClr val="dk1"/>
              </a:buClr>
              <a:buSzPts val="1400"/>
              <a:buFont typeface="Arial"/>
              <a:buChar char="•"/>
            </a:pPr>
            <a:r>
              <a:rPr lang="en-AU" sz="1400"/>
              <a:t>Is an important factor in resilience – where an adolescent adjusts to their illness</a:t>
            </a:r>
            <a:endParaRPr sz="1400"/>
          </a:p>
          <a:p>
            <a:pPr marL="228600" lvl="0" indent="-241300" algn="l" rtl="0">
              <a:spcBef>
                <a:spcPts val="0"/>
              </a:spcBef>
              <a:spcAft>
                <a:spcPts val="0"/>
              </a:spcAft>
              <a:buClr>
                <a:schemeClr val="dk1"/>
              </a:buClr>
              <a:buSzPts val="1400"/>
              <a:buFont typeface="Arial"/>
              <a:buChar char="•"/>
            </a:pPr>
            <a:r>
              <a:rPr lang="en-AU" sz="1400"/>
              <a:t>Facilitates coping and adjustment</a:t>
            </a:r>
            <a:endParaRPr sz="1400"/>
          </a:p>
          <a:p>
            <a:pPr marL="228600" lvl="0" indent="-241300" algn="l" rtl="0">
              <a:spcBef>
                <a:spcPts val="0"/>
              </a:spcBef>
              <a:spcAft>
                <a:spcPts val="0"/>
              </a:spcAft>
              <a:buClr>
                <a:schemeClr val="dk1"/>
              </a:buClr>
              <a:buSzPts val="1400"/>
              <a:buFont typeface="Arial"/>
              <a:buChar char="•"/>
            </a:pPr>
            <a:r>
              <a:rPr lang="en-AU" sz="1400"/>
              <a:t>Enhances quality of life – helping people to cope with pain and functional limitations.</a:t>
            </a:r>
            <a:endParaRPr sz="1400"/>
          </a:p>
          <a:p>
            <a:pPr marL="228600" lvl="0" indent="-241300" algn="l" rtl="0">
              <a:spcBef>
                <a:spcPts val="0"/>
              </a:spcBef>
              <a:spcAft>
                <a:spcPts val="0"/>
              </a:spcAft>
              <a:buClr>
                <a:schemeClr val="dk1"/>
              </a:buClr>
              <a:buSzPts val="1400"/>
              <a:buFont typeface="Arial"/>
              <a:buChar char="•"/>
            </a:pPr>
            <a:r>
              <a:rPr lang="en-AU" sz="1400"/>
              <a:t>Affects maturation – where stress and chronic illness can  and adolescent’s development</a:t>
            </a:r>
            <a:endParaRPr sz="1400"/>
          </a:p>
          <a:p>
            <a:pPr marL="0" lvl="0" indent="0" algn="l" rtl="0">
              <a:spcBef>
                <a:spcPts val="0"/>
              </a:spcBef>
              <a:spcAft>
                <a:spcPts val="0"/>
              </a:spcAft>
              <a:buClr>
                <a:schemeClr val="dk1"/>
              </a:buClr>
              <a:buSzPts val="1200"/>
              <a:buFont typeface="Calibri"/>
              <a:buNone/>
            </a:pPr>
            <a:r>
              <a:rPr lang="en-AU" sz="1400"/>
              <a:t>Interestingly, those reporting higher levels of hope had better resilience and ability to manage psychological symptoms</a:t>
            </a:r>
            <a:endParaRPr sz="1400"/>
          </a:p>
          <a:p>
            <a:pPr marL="0" lvl="0" indent="0" algn="l" rtl="0">
              <a:spcBef>
                <a:spcPts val="0"/>
              </a:spcBef>
              <a:spcAft>
                <a:spcPts val="0"/>
              </a:spcAft>
              <a:buNone/>
            </a:pPr>
            <a:endParaRPr sz="1400"/>
          </a:p>
        </p:txBody>
      </p:sp>
      <p:sp>
        <p:nvSpPr>
          <p:cNvPr id="136" name="Google Shape;13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AU" sz="1400"/>
              <a:t>Here are some strategies to improve positive mental health.</a:t>
            </a:r>
            <a:endParaRPr sz="1400"/>
          </a:p>
        </p:txBody>
      </p:sp>
      <p:sp>
        <p:nvSpPr>
          <p:cNvPr id="140" name="Google Shape;1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i="1"/>
              <a:t>Looking at it from the Biblical perspective. </a:t>
            </a:r>
            <a:endParaRPr sz="1400" i="1"/>
          </a:p>
          <a:p>
            <a:pPr marL="0" lvl="0" indent="0" algn="l" rtl="0">
              <a:spcBef>
                <a:spcPts val="0"/>
              </a:spcBef>
              <a:spcAft>
                <a:spcPts val="0"/>
              </a:spcAft>
              <a:buNone/>
            </a:pPr>
            <a:endParaRPr sz="1400" i="1"/>
          </a:p>
          <a:p>
            <a:pPr marL="0" lvl="0" indent="0" algn="l" rtl="0">
              <a:spcBef>
                <a:spcPts val="0"/>
              </a:spcBef>
              <a:spcAft>
                <a:spcPts val="0"/>
              </a:spcAft>
              <a:buNone/>
            </a:pPr>
            <a:r>
              <a:rPr lang="en-AU" sz="1400" i="1"/>
              <a:t>Hope is tikvah</a:t>
            </a:r>
            <a:r>
              <a:rPr lang="en-AU" sz="1400"/>
              <a:t> (teek-VAH) in Hebrew.</a:t>
            </a:r>
            <a:endParaRPr sz="1400"/>
          </a:p>
          <a:p>
            <a:pPr marL="0" lvl="0" indent="0" algn="l" rtl="0">
              <a:spcBef>
                <a:spcPts val="0"/>
              </a:spcBef>
              <a:spcAft>
                <a:spcPts val="0"/>
              </a:spcAft>
              <a:buNone/>
            </a:pPr>
            <a:r>
              <a:rPr lang="en-AU" sz="1400" i="1"/>
              <a:t>Strong’s concordance defines it as a cord, expectation and hope. It is derived from the Hebrew root kavah</a:t>
            </a:r>
            <a:r>
              <a:rPr lang="en-AU" sz="1400"/>
              <a:t> meaning to </a:t>
            </a:r>
            <a:r>
              <a:rPr lang="en-AU" sz="1400" i="1"/>
              <a:t>bind</a:t>
            </a:r>
            <a:r>
              <a:rPr lang="en-AU" sz="1400"/>
              <a:t> together, </a:t>
            </a:r>
            <a:r>
              <a:rPr lang="en-AU" sz="1400" i="1"/>
              <a:t>collect</a:t>
            </a:r>
            <a:r>
              <a:rPr lang="en-AU" sz="1400"/>
              <a:t>; to </a:t>
            </a:r>
            <a:r>
              <a:rPr lang="en-AU" sz="1400" i="1"/>
              <a:t>expect: – </a:t>
            </a:r>
            <a:r>
              <a:rPr lang="en-AU" sz="1400"/>
              <a:t>tarry, wait (for, on, upon).</a:t>
            </a:r>
            <a:endParaRPr sz="1400"/>
          </a:p>
          <a:p>
            <a:pPr marL="0" lvl="0" indent="0" algn="l" rtl="0">
              <a:spcBef>
                <a:spcPts val="0"/>
              </a:spcBef>
              <a:spcAft>
                <a:spcPts val="0"/>
              </a:spcAft>
              <a:buNone/>
            </a:pPr>
            <a:endParaRPr sz="1400" i="1"/>
          </a:p>
          <a:p>
            <a:pPr marL="0" lvl="0" indent="0" algn="l" rtl="0">
              <a:spcBef>
                <a:spcPts val="0"/>
              </a:spcBef>
              <a:spcAft>
                <a:spcPts val="0"/>
              </a:spcAft>
              <a:buNone/>
            </a:pPr>
            <a:r>
              <a:rPr lang="en-AU" sz="1400" i="1"/>
              <a:t>For thou art my </a:t>
            </a:r>
            <a:r>
              <a:rPr lang="en-AU" sz="1400" b="1" i="1"/>
              <a:t>hope (tikvah)</a:t>
            </a:r>
            <a:r>
              <a:rPr lang="en-AU" sz="1400" i="1"/>
              <a:t>, O Lord GOD: thou art my </a:t>
            </a:r>
            <a:r>
              <a:rPr lang="en-AU" sz="1400" b="1" i="1"/>
              <a:t>trust</a:t>
            </a:r>
            <a:r>
              <a:rPr lang="en-AU" sz="1400" i="1"/>
              <a:t> from my youth. (Ps. 71:5)</a:t>
            </a:r>
            <a:endParaRPr sz="1400"/>
          </a:p>
        </p:txBody>
      </p:sp>
      <p:sp>
        <p:nvSpPr>
          <p:cNvPr id="145" name="Google Shape;14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Hope is mentioned in the Bible over 130 times in King James Version and is one of the key virtues of the Christian with faith and love.</a:t>
            </a:r>
            <a:endParaRPr sz="1400"/>
          </a:p>
          <a:p>
            <a:pPr marL="0" lvl="0" indent="0" algn="l" rtl="0">
              <a:spcBef>
                <a:spcPts val="0"/>
              </a:spcBef>
              <a:spcAft>
                <a:spcPts val="0"/>
              </a:spcAft>
              <a:buNone/>
            </a:pPr>
            <a:r>
              <a:rPr lang="en-AU" sz="1400"/>
              <a:t>Ultimately those who have hope, seek God to overcome the injustice, tragedy, and death of this world.</a:t>
            </a:r>
            <a:r>
              <a:rPr lang="en-AU" sz="1400" baseline="30000"/>
              <a:t>1</a:t>
            </a:r>
            <a:endParaRPr sz="1400"/>
          </a:p>
          <a:p>
            <a:pPr marL="0" lvl="0" indent="0" algn="l" rtl="0">
              <a:spcBef>
                <a:spcPts val="0"/>
              </a:spcBef>
              <a:spcAft>
                <a:spcPts val="0"/>
              </a:spcAft>
              <a:buNone/>
            </a:pPr>
            <a:endParaRPr sz="1400"/>
          </a:p>
        </p:txBody>
      </p:sp>
      <p:sp>
        <p:nvSpPr>
          <p:cNvPr id="150" name="Google Shape;15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Call upon God for hope and inspiration</a:t>
            </a:r>
            <a:endParaRPr sz="1400"/>
          </a:p>
          <a:p>
            <a:pPr marL="171450" lvl="0" indent="-95250" algn="l" rtl="0">
              <a:spcBef>
                <a:spcPts val="0"/>
              </a:spcBef>
              <a:spcAft>
                <a:spcPts val="0"/>
              </a:spcAft>
              <a:buClr>
                <a:schemeClr val="dk1"/>
              </a:buClr>
              <a:buSzPts val="1200"/>
              <a:buFont typeface="Arial"/>
              <a:buNone/>
            </a:pPr>
            <a:endParaRPr sz="1400"/>
          </a:p>
          <a:p>
            <a:pPr marL="0" lvl="0" indent="0" algn="l" rtl="0">
              <a:spcBef>
                <a:spcPts val="0"/>
              </a:spcBef>
              <a:spcAft>
                <a:spcPts val="0"/>
              </a:spcAft>
              <a:buNone/>
            </a:pPr>
            <a:r>
              <a:rPr lang="en-AU" sz="1400"/>
              <a:t>Jeremiah 33:3</a:t>
            </a:r>
            <a:endParaRPr sz="1400"/>
          </a:p>
          <a:p>
            <a:pPr marL="0" lvl="0" indent="0" algn="l" rtl="0">
              <a:spcBef>
                <a:spcPts val="0"/>
              </a:spcBef>
              <a:spcAft>
                <a:spcPts val="0"/>
              </a:spcAft>
              <a:buNone/>
            </a:pPr>
            <a:r>
              <a:rPr lang="en-AU" sz="1400"/>
              <a:t>Call to Me, and I will answer you, and show you great and mighty things, which you do not know.’</a:t>
            </a:r>
            <a:endParaRPr sz="1400"/>
          </a:p>
          <a:p>
            <a:pPr marL="171450" lvl="0" indent="-95250" algn="l" rtl="0">
              <a:spcBef>
                <a:spcPts val="0"/>
              </a:spcBef>
              <a:spcAft>
                <a:spcPts val="0"/>
              </a:spcAft>
              <a:buClr>
                <a:schemeClr val="dk1"/>
              </a:buClr>
              <a:buSzPts val="1200"/>
              <a:buFont typeface="Arial"/>
              <a:buNone/>
            </a:pPr>
            <a:endParaRPr sz="1400"/>
          </a:p>
          <a:p>
            <a:pPr marL="0" marR="0" lvl="0" indent="0" algn="l" rtl="0">
              <a:lnSpc>
                <a:spcPct val="100000"/>
              </a:lnSpc>
              <a:spcBef>
                <a:spcPts val="0"/>
              </a:spcBef>
              <a:spcAft>
                <a:spcPts val="0"/>
              </a:spcAft>
              <a:buNone/>
            </a:pPr>
            <a:r>
              <a:rPr lang="en-AU" sz="1400"/>
              <a:t>We see God’s people call upon Him to seek wisdom and solve problems in their life such as Moses, Daniel, Joseph, Queen Esther and Paul. </a:t>
            </a:r>
            <a:endParaRPr sz="1400"/>
          </a:p>
          <a:p>
            <a:pPr marL="0" marR="0" lvl="0" indent="0" algn="l" rtl="0">
              <a:lnSpc>
                <a:spcPct val="100000"/>
              </a:lnSpc>
              <a:spcBef>
                <a:spcPts val="0"/>
              </a:spcBef>
              <a:spcAft>
                <a:spcPts val="0"/>
              </a:spcAft>
              <a:buNone/>
            </a:pPr>
            <a:endParaRPr sz="1400"/>
          </a:p>
          <a:p>
            <a:pPr marL="0" marR="0" lvl="0" indent="0" algn="l" rtl="0">
              <a:lnSpc>
                <a:spcPct val="100000"/>
              </a:lnSpc>
              <a:spcBef>
                <a:spcPts val="0"/>
              </a:spcBef>
              <a:spcAft>
                <a:spcPts val="0"/>
              </a:spcAft>
              <a:buNone/>
            </a:pPr>
            <a:r>
              <a:rPr lang="en-AU" sz="1400"/>
              <a:t>We too are invited to call upon the God of Heaven to seek His wisdom, when we have no answer. God will renew our spirit and show mighty things!</a:t>
            </a:r>
            <a:endParaRPr sz="1400"/>
          </a:p>
        </p:txBody>
      </p:sp>
      <p:sp>
        <p:nvSpPr>
          <p:cNvPr id="155" name="Google Shape;15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AU" sz="1400"/>
              <a:t>We can trust that God has a plan for our life</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Jeremiah 29:11 says,</a:t>
            </a:r>
            <a:br>
              <a:rPr lang="en-AU" sz="1400"/>
            </a:br>
            <a:r>
              <a:rPr lang="en-AU" sz="1400"/>
              <a:t>For I know the thoughts that I think toward you, says the Lord, thoughts of peace and not of evil, to give you a future and a hope.</a:t>
            </a:r>
            <a:endParaRPr sz="1400"/>
          </a:p>
          <a:p>
            <a:pPr marL="360000" lvl="0" indent="-283800" algn="l" rtl="0">
              <a:spcBef>
                <a:spcPts val="0"/>
              </a:spcBef>
              <a:spcAft>
                <a:spcPts val="0"/>
              </a:spcAft>
              <a:buClr>
                <a:srgbClr val="FFFFFF"/>
              </a:buClr>
              <a:buSzPts val="1200"/>
              <a:buFont typeface="Arial"/>
              <a:buNone/>
            </a:pPr>
            <a:endParaRPr sz="1400"/>
          </a:p>
          <a:p>
            <a:pPr marL="0" marR="0" lvl="0" indent="0" algn="l" rtl="0">
              <a:lnSpc>
                <a:spcPct val="100000"/>
              </a:lnSpc>
              <a:spcBef>
                <a:spcPts val="0"/>
              </a:spcBef>
              <a:spcAft>
                <a:spcPts val="0"/>
              </a:spcAft>
              <a:buNone/>
            </a:pPr>
            <a:r>
              <a:rPr lang="en-AU" sz="1400"/>
              <a:t>No matter what we face in our life, we can trust that God wants to bless us</a:t>
            </a:r>
            <a:endParaRPr sz="1400"/>
          </a:p>
          <a:p>
            <a:pPr marL="0" marR="0" lvl="0" indent="0" algn="l" rtl="0">
              <a:lnSpc>
                <a:spcPct val="100000"/>
              </a:lnSpc>
              <a:spcBef>
                <a:spcPts val="0"/>
              </a:spcBef>
              <a:spcAft>
                <a:spcPts val="0"/>
              </a:spcAft>
              <a:buNone/>
            </a:pPr>
            <a:r>
              <a:rPr lang="en-AU" sz="1400"/>
              <a:t>He desires our good and will give us hope and the means to achieve this</a:t>
            </a:r>
            <a:endParaRPr sz="1400"/>
          </a:p>
          <a:p>
            <a:pPr marL="0" marR="0" lvl="0" indent="0" algn="l" rtl="0">
              <a:lnSpc>
                <a:spcPct val="100000"/>
              </a:lnSpc>
              <a:spcBef>
                <a:spcPts val="0"/>
              </a:spcBef>
              <a:spcAft>
                <a:spcPts val="0"/>
              </a:spcAft>
              <a:buNone/>
            </a:pPr>
            <a:r>
              <a:rPr lang="en-AU" sz="1400"/>
              <a:t>He inspires us with His vision for our life</a:t>
            </a:r>
            <a:endParaRPr sz="1400"/>
          </a:p>
        </p:txBody>
      </p:sp>
      <p:sp>
        <p:nvSpPr>
          <p:cNvPr id="160" name="Google Shape;16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AU" sz="1400"/>
              <a:t>We can count on God through life’s biggest challenges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Romans 15:13</a:t>
            </a:r>
            <a:endParaRPr sz="1400"/>
          </a:p>
          <a:p>
            <a:pPr marL="0" lvl="0" indent="0" algn="l" rtl="0">
              <a:spcBef>
                <a:spcPts val="0"/>
              </a:spcBef>
              <a:spcAft>
                <a:spcPts val="0"/>
              </a:spcAft>
              <a:buNone/>
            </a:pPr>
            <a:endParaRPr sz="1400" b="1" baseline="30000"/>
          </a:p>
          <a:p>
            <a:pPr marL="0" lvl="0" indent="0" algn="l" rtl="0">
              <a:spcBef>
                <a:spcPts val="0"/>
              </a:spcBef>
              <a:spcAft>
                <a:spcPts val="0"/>
              </a:spcAft>
              <a:buNone/>
            </a:pPr>
            <a:r>
              <a:rPr lang="en-AU" sz="1400"/>
              <a:t>“Now may the God of hope fill you with all joy and peace in believing, that you may abound in hope by the power of the Holy Spirit.”</a:t>
            </a:r>
            <a:endParaRPr sz="1400"/>
          </a:p>
          <a:p>
            <a:pPr marL="360000" marR="0" lvl="0" indent="-283800" algn="l" rtl="0">
              <a:lnSpc>
                <a:spcPct val="100000"/>
              </a:lnSpc>
              <a:spcBef>
                <a:spcPts val="0"/>
              </a:spcBef>
              <a:spcAft>
                <a:spcPts val="0"/>
              </a:spcAft>
              <a:buClr>
                <a:srgbClr val="FFFFFF"/>
              </a:buClr>
              <a:buSzPts val="1200"/>
              <a:buFont typeface="Arial"/>
              <a:buNone/>
            </a:pPr>
            <a:endParaRPr sz="1400"/>
          </a:p>
          <a:p>
            <a:pPr marL="0" marR="0" lvl="0" indent="0" algn="l" rtl="0">
              <a:lnSpc>
                <a:spcPct val="100000"/>
              </a:lnSpc>
              <a:spcBef>
                <a:spcPts val="0"/>
              </a:spcBef>
              <a:spcAft>
                <a:spcPts val="0"/>
              </a:spcAft>
              <a:buNone/>
            </a:pPr>
            <a:r>
              <a:rPr lang="en-AU" sz="1400"/>
              <a:t>The term "the God of hope” inspires joy, peace and power that only comes from God. It gives comfort to God’s children, to know that no matter what they go through, God can give power for them to once again to have joy and peace. Even in sickness and in loss. </a:t>
            </a:r>
            <a:endParaRPr sz="1400"/>
          </a:p>
        </p:txBody>
      </p:sp>
      <p:sp>
        <p:nvSpPr>
          <p:cNvPr id="165" name="Google Shape;16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AU" sz="1400"/>
              <a:t>Sydney McLauglin was 21 years of age when she won the gold medal for 400m at the 2020 Tokyo Olympics.</a:t>
            </a:r>
            <a:endParaRPr sz="1400"/>
          </a:p>
          <a:p>
            <a:pPr marL="0" lvl="0" indent="0" algn="l" rtl="0">
              <a:spcBef>
                <a:spcPts val="0"/>
              </a:spcBef>
              <a:spcAft>
                <a:spcPts val="0"/>
              </a:spcAft>
              <a:buNone/>
            </a:pPr>
            <a:r>
              <a:rPr lang="en-AU" sz="1400"/>
              <a:t>Her current world record is 51.46 seconds.</a:t>
            </a:r>
            <a:endParaRPr sz="1400"/>
          </a:p>
        </p:txBody>
      </p:sp>
      <p:sp>
        <p:nvSpPr>
          <p:cNvPr id="169" name="Google Shape;16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b="1" i="1"/>
              <a:t>Read the blurb above.</a:t>
            </a:r>
            <a:endParaRPr sz="1400" b="1" i="1"/>
          </a:p>
          <a:p>
            <a:pPr marL="0" marR="0" lvl="0" indent="0" algn="l" rtl="0">
              <a:lnSpc>
                <a:spcPct val="100000"/>
              </a:lnSpc>
              <a:spcBef>
                <a:spcPts val="0"/>
              </a:spcBef>
              <a:spcAft>
                <a:spcPts val="0"/>
              </a:spcAft>
              <a:buClr>
                <a:schemeClr val="dk1"/>
              </a:buClr>
              <a:buSzPts val="1200"/>
              <a:buFont typeface="Calibri"/>
              <a:buNone/>
            </a:pPr>
            <a:endParaRPr sz="140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AU" sz="1400">
                <a:latin typeface="Calibri"/>
                <a:ea typeface="Calibri"/>
                <a:cs typeface="Calibri"/>
                <a:sym typeface="Calibri"/>
              </a:rPr>
              <a:t>Sydney Mclaughlin:</a:t>
            </a:r>
            <a:endParaRPr sz="1400"/>
          </a:p>
          <a:p>
            <a:pPr marL="171450" marR="0" lvl="0" indent="-184150" algn="l" rtl="0">
              <a:lnSpc>
                <a:spcPct val="100000"/>
              </a:lnSpc>
              <a:spcBef>
                <a:spcPts val="0"/>
              </a:spcBef>
              <a:spcAft>
                <a:spcPts val="0"/>
              </a:spcAft>
              <a:buClr>
                <a:schemeClr val="dk1"/>
              </a:buClr>
              <a:buSzPts val="1400"/>
              <a:buFont typeface="Calibri"/>
              <a:buChar char="-"/>
            </a:pPr>
            <a:r>
              <a:rPr lang="en-AU" sz="1400">
                <a:latin typeface="Calibri"/>
                <a:ea typeface="Calibri"/>
                <a:cs typeface="Calibri"/>
                <a:sym typeface="Calibri"/>
              </a:rPr>
              <a:t>Was going through the hardest times in her life</a:t>
            </a:r>
            <a:r>
              <a:rPr lang="en-AU" sz="1400"/>
              <a:t>, b</a:t>
            </a:r>
            <a:r>
              <a:rPr lang="en-AU" sz="1400">
                <a:latin typeface="Calibri"/>
                <a:ea typeface="Calibri"/>
                <a:cs typeface="Calibri"/>
                <a:sym typeface="Calibri"/>
              </a:rPr>
              <a:t>oth emotionally, physically and </a:t>
            </a:r>
            <a:r>
              <a:rPr lang="en-AU" sz="1400"/>
              <a:t>s</a:t>
            </a:r>
            <a:r>
              <a:rPr lang="en-AU" sz="1400">
                <a:latin typeface="Calibri"/>
                <a:ea typeface="Calibri"/>
                <a:cs typeface="Calibri"/>
                <a:sym typeface="Calibri"/>
              </a:rPr>
              <a:t>piritually</a:t>
            </a:r>
            <a:endParaRPr sz="1400"/>
          </a:p>
          <a:p>
            <a:pPr marL="171450" marR="0" lvl="0" indent="-184150" algn="l" rtl="0">
              <a:lnSpc>
                <a:spcPct val="100000"/>
              </a:lnSpc>
              <a:spcBef>
                <a:spcPts val="0"/>
              </a:spcBef>
              <a:spcAft>
                <a:spcPts val="0"/>
              </a:spcAft>
              <a:buClr>
                <a:schemeClr val="dk1"/>
              </a:buClr>
              <a:buSzPts val="1400"/>
              <a:buFont typeface="Calibri"/>
              <a:buChar char="-"/>
            </a:pPr>
            <a:r>
              <a:rPr lang="en-AU" sz="1400">
                <a:latin typeface="Calibri"/>
                <a:ea typeface="Calibri"/>
                <a:cs typeface="Calibri"/>
                <a:sym typeface="Calibri"/>
              </a:rPr>
              <a:t>She called upon God</a:t>
            </a:r>
            <a:r>
              <a:rPr lang="en-AU" sz="1400"/>
              <a:t>, </a:t>
            </a:r>
            <a:r>
              <a:rPr lang="en-AU" sz="1400">
                <a:latin typeface="Calibri"/>
                <a:ea typeface="Calibri"/>
                <a:cs typeface="Calibri"/>
                <a:sym typeface="Calibri"/>
              </a:rPr>
              <a:t>He gave her reassurance </a:t>
            </a:r>
            <a:endParaRPr sz="1400"/>
          </a:p>
          <a:p>
            <a:pPr marL="171450" marR="0" lvl="0" indent="-184150" algn="l" rtl="0">
              <a:lnSpc>
                <a:spcPct val="100000"/>
              </a:lnSpc>
              <a:spcBef>
                <a:spcPts val="0"/>
              </a:spcBef>
              <a:spcAft>
                <a:spcPts val="0"/>
              </a:spcAft>
              <a:buClr>
                <a:schemeClr val="dk1"/>
              </a:buClr>
              <a:buSzPts val="1400"/>
              <a:buFont typeface="Calibri"/>
              <a:buChar char="-"/>
            </a:pPr>
            <a:r>
              <a:rPr lang="en-AU" sz="1400">
                <a:latin typeface="Calibri"/>
                <a:ea typeface="Calibri"/>
                <a:cs typeface="Calibri"/>
                <a:sym typeface="Calibri"/>
              </a:rPr>
              <a:t>And the God of Hope not only gave her joy and peace.. But a gold medal!</a:t>
            </a:r>
            <a:endParaRPr sz="1400">
              <a:latin typeface="Calibri"/>
              <a:ea typeface="Calibri"/>
              <a:cs typeface="Calibri"/>
              <a:sym typeface="Calibri"/>
            </a:endParaRPr>
          </a:p>
          <a:p>
            <a:pPr marL="0" marR="0" lvl="0" indent="0" algn="l" rtl="0">
              <a:lnSpc>
                <a:spcPct val="100000"/>
              </a:lnSpc>
              <a:spcBef>
                <a:spcPts val="0"/>
              </a:spcBef>
              <a:spcAft>
                <a:spcPts val="0"/>
              </a:spcAft>
              <a:buNone/>
            </a:pPr>
            <a:endParaRPr sz="1400"/>
          </a:p>
          <a:p>
            <a:pPr marL="0" marR="0" lvl="0" indent="0" algn="l" rtl="0">
              <a:lnSpc>
                <a:spcPct val="100000"/>
              </a:lnSpc>
              <a:spcBef>
                <a:spcPts val="0"/>
              </a:spcBef>
              <a:spcAft>
                <a:spcPts val="0"/>
              </a:spcAft>
              <a:buNone/>
            </a:pPr>
            <a:r>
              <a:rPr lang="en-AU" sz="1400">
                <a:latin typeface="Calibri"/>
                <a:ea typeface="Calibri"/>
                <a:cs typeface="Calibri"/>
                <a:sym typeface="Calibri"/>
              </a:rPr>
              <a:t>We may not be a world athlete, but we are important in God’s eyes and He is here to bring you hope in your lif</a:t>
            </a:r>
            <a:r>
              <a:rPr lang="en-AU" sz="1400"/>
              <a:t>e.</a:t>
            </a:r>
            <a:endParaRPr sz="1400"/>
          </a:p>
        </p:txBody>
      </p:sp>
      <p:sp>
        <p:nvSpPr>
          <p:cNvPr id="174" name="Google Shape;17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Two brothers had a job in their local school to start the potbellied stove in the classroom each morning.</a:t>
            </a:r>
            <a:endParaRPr sz="1400"/>
          </a:p>
          <a:p>
            <a:pPr marL="0" lvl="0" indent="0" algn="l" rtl="0">
              <a:spcBef>
                <a:spcPts val="0"/>
              </a:spcBef>
              <a:spcAft>
                <a:spcPts val="0"/>
              </a:spcAft>
              <a:buNone/>
            </a:pPr>
            <a:r>
              <a:rPr lang="en-AU" sz="1400"/>
              <a:t>The boys would run to their school, clean out the stove and load the firewood. The older brother, Floyd grabbed the kerosene to light the fire. A massive explosion took place as someone had mistakenly filled the kerosene container with gasoline. </a:t>
            </a:r>
            <a:endParaRPr sz="1400"/>
          </a:p>
          <a:p>
            <a:pPr marL="0" lvl="0" indent="0" algn="l" rtl="0">
              <a:spcBef>
                <a:spcPts val="0"/>
              </a:spcBef>
              <a:spcAft>
                <a:spcPts val="0"/>
              </a:spcAft>
              <a:buNone/>
            </a:pPr>
            <a:r>
              <a:rPr lang="en-AU" sz="1400"/>
              <a:t>Floyd died and his younger brother, aged 7 was badly injured. The doctor recommended to amputate the boy’s legs, but the parents asked to delayed  the amputation for two months and prayed for their son’s legs and that he would walk again.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This faith instilled in the boy gave him hope that he would walk again.</a:t>
            </a:r>
            <a:endParaRPr sz="1400"/>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AU" sz="1400" b="1"/>
              <a:t>We can count on God through life’s biggest challenges</a:t>
            </a:r>
            <a:endParaRPr sz="1400" b="1"/>
          </a:p>
          <a:p>
            <a:pPr marL="0" lvl="0" indent="0" algn="l" rtl="0">
              <a:spcBef>
                <a:spcPts val="0"/>
              </a:spcBef>
              <a:spcAft>
                <a:spcPts val="0"/>
              </a:spcAft>
              <a:buNone/>
            </a:pPr>
            <a:endParaRPr sz="1400"/>
          </a:p>
          <a:p>
            <a:pPr marL="0" lvl="0" indent="0" algn="l" rtl="0">
              <a:spcBef>
                <a:spcPts val="0"/>
              </a:spcBef>
              <a:spcAft>
                <a:spcPts val="0"/>
              </a:spcAft>
              <a:buNone/>
            </a:pPr>
            <a:r>
              <a:rPr lang="en-AU" sz="1400"/>
              <a:t>Romans 15:13</a:t>
            </a:r>
            <a:endParaRPr sz="1400"/>
          </a:p>
          <a:p>
            <a:pPr marL="0" lvl="0" indent="0" algn="l" rtl="0">
              <a:spcBef>
                <a:spcPts val="0"/>
              </a:spcBef>
              <a:spcAft>
                <a:spcPts val="0"/>
              </a:spcAft>
              <a:buNone/>
            </a:pPr>
            <a:endParaRPr sz="1400" b="1" baseline="30000"/>
          </a:p>
          <a:p>
            <a:pPr marL="0" lvl="0" indent="0" algn="l" rtl="0">
              <a:spcBef>
                <a:spcPts val="0"/>
              </a:spcBef>
              <a:spcAft>
                <a:spcPts val="0"/>
              </a:spcAft>
              <a:buNone/>
            </a:pPr>
            <a:r>
              <a:rPr lang="en-AU" sz="1400"/>
              <a:t>“Now may the God of hope fill you with all joy and peace in believing, that you may abound in hope by the power of the Holy Spirit.”</a:t>
            </a:r>
            <a:endParaRPr sz="1400"/>
          </a:p>
          <a:p>
            <a:pPr marL="360000" marR="0" lvl="0" indent="-283800" algn="l" rtl="0">
              <a:lnSpc>
                <a:spcPct val="100000"/>
              </a:lnSpc>
              <a:spcBef>
                <a:spcPts val="0"/>
              </a:spcBef>
              <a:spcAft>
                <a:spcPts val="0"/>
              </a:spcAft>
              <a:buClr>
                <a:srgbClr val="FFFFFF"/>
              </a:buClr>
              <a:buSzPts val="1200"/>
              <a:buFont typeface="Arial"/>
              <a:buNone/>
            </a:pPr>
            <a:endParaRPr sz="1400"/>
          </a:p>
          <a:p>
            <a:pPr marL="0" marR="0" lvl="0" indent="0" algn="l" rtl="0">
              <a:lnSpc>
                <a:spcPct val="100000"/>
              </a:lnSpc>
              <a:spcBef>
                <a:spcPts val="0"/>
              </a:spcBef>
              <a:spcAft>
                <a:spcPts val="0"/>
              </a:spcAft>
              <a:buNone/>
            </a:pPr>
            <a:r>
              <a:rPr lang="en-AU" sz="1400"/>
              <a:t>The term "the God of hope” inspires joy, peace and power that only comes from God. It gives comfort to God’s children, to know that no matter what they go through, God can give power for them to once again have joy and peace. Even in sickness and in loss. </a:t>
            </a:r>
            <a:endParaRPr sz="1400"/>
          </a:p>
        </p:txBody>
      </p:sp>
      <p:sp>
        <p:nvSpPr>
          <p:cNvPr id="179" name="Google Shape;17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t>Like Sydney, God is calling us to seek his wisdom and understanding so we can know the plans and hope that he has for us, so we can inherit the riches of the glory that God.</a:t>
            </a:r>
            <a:endParaRPr sz="1400"/>
          </a:p>
        </p:txBody>
      </p:sp>
      <p:sp>
        <p:nvSpPr>
          <p:cNvPr id="184" name="Google Shape;18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400"/>
          </a:p>
          <a:p>
            <a:pPr marL="0" lvl="0" indent="0" algn="l" rtl="0">
              <a:spcBef>
                <a:spcPts val="0"/>
              </a:spcBef>
              <a:spcAft>
                <a:spcPts val="0"/>
              </a:spcAft>
              <a:buNone/>
            </a:pPr>
            <a:r>
              <a:rPr lang="en-AU" sz="1400"/>
              <a:t>A new resource focusing on Spiritual Wellness and will be available in late June 2022. is a 7-week series. 1hr per week.</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It aims to take people on a journey of personal growth and transformation. It can be shared with your family and the community as we take people on a journey to Whole-Person Health using science and illustrations from the Bible.</a:t>
            </a:r>
            <a:endParaRPr sz="1400"/>
          </a:p>
          <a:p>
            <a:pPr marL="0" lvl="0" indent="0" algn="l" rtl="0">
              <a:spcBef>
                <a:spcPts val="0"/>
              </a:spcBef>
              <a:spcAft>
                <a:spcPts val="0"/>
              </a:spcAft>
              <a:buNone/>
            </a:pPr>
            <a:r>
              <a:rPr lang="en-AU" sz="1400"/>
              <a:t>It covers the following topics:</a:t>
            </a:r>
            <a:endParaRPr sz="1400"/>
          </a:p>
          <a:p>
            <a:pPr marL="342900" lvl="0" indent="-355600" algn="l" rtl="0">
              <a:spcBef>
                <a:spcPts val="0"/>
              </a:spcBef>
              <a:spcAft>
                <a:spcPts val="0"/>
              </a:spcAft>
              <a:buClr>
                <a:schemeClr val="dk1"/>
              </a:buClr>
              <a:buSzPts val="1400"/>
              <a:buFont typeface="Calibri"/>
              <a:buAutoNum type="arabicPeriod"/>
            </a:pPr>
            <a:r>
              <a:rPr lang="en-AU" sz="1400"/>
              <a:t>Gratitude</a:t>
            </a:r>
            <a:endParaRPr sz="1400"/>
          </a:p>
          <a:p>
            <a:pPr marL="342900" lvl="0" indent="-355600" algn="l" rtl="0">
              <a:spcBef>
                <a:spcPts val="0"/>
              </a:spcBef>
              <a:spcAft>
                <a:spcPts val="0"/>
              </a:spcAft>
              <a:buClr>
                <a:schemeClr val="dk1"/>
              </a:buClr>
              <a:buSzPts val="1400"/>
              <a:buFont typeface="Calibri"/>
              <a:buAutoNum type="arabicPeriod"/>
            </a:pPr>
            <a:r>
              <a:rPr lang="en-AU" sz="1400"/>
              <a:t>Values</a:t>
            </a:r>
            <a:endParaRPr sz="1400"/>
          </a:p>
          <a:p>
            <a:pPr marL="342900" lvl="0" indent="-355600" algn="l" rtl="0">
              <a:spcBef>
                <a:spcPts val="0"/>
              </a:spcBef>
              <a:spcAft>
                <a:spcPts val="0"/>
              </a:spcAft>
              <a:buClr>
                <a:schemeClr val="dk1"/>
              </a:buClr>
              <a:buSzPts val="1400"/>
              <a:buFont typeface="Calibri"/>
              <a:buAutoNum type="arabicPeriod"/>
            </a:pPr>
            <a:r>
              <a:rPr lang="en-AU" sz="1400"/>
              <a:t>Emotional Intelligence</a:t>
            </a:r>
            <a:endParaRPr sz="1400"/>
          </a:p>
          <a:p>
            <a:pPr marL="342900" lvl="0" indent="-355600" algn="l" rtl="0">
              <a:spcBef>
                <a:spcPts val="0"/>
              </a:spcBef>
              <a:spcAft>
                <a:spcPts val="0"/>
              </a:spcAft>
              <a:buClr>
                <a:schemeClr val="dk1"/>
              </a:buClr>
              <a:buSzPts val="1400"/>
              <a:buFont typeface="Calibri"/>
              <a:buAutoNum type="arabicPeriod"/>
            </a:pPr>
            <a:r>
              <a:rPr lang="en-AU" sz="1400"/>
              <a:t>Resilience</a:t>
            </a:r>
            <a:endParaRPr sz="1400"/>
          </a:p>
          <a:p>
            <a:pPr marL="342900" lvl="0" indent="-355600" algn="l" rtl="0">
              <a:spcBef>
                <a:spcPts val="0"/>
              </a:spcBef>
              <a:spcAft>
                <a:spcPts val="0"/>
              </a:spcAft>
              <a:buClr>
                <a:schemeClr val="dk1"/>
              </a:buClr>
              <a:buSzPts val="1400"/>
              <a:buFont typeface="Calibri"/>
              <a:buAutoNum type="arabicPeriod"/>
            </a:pPr>
            <a:r>
              <a:rPr lang="en-AU" sz="1400"/>
              <a:t>Kindness &amp; Generosity</a:t>
            </a:r>
            <a:endParaRPr sz="1400"/>
          </a:p>
          <a:p>
            <a:pPr marL="342900" lvl="0" indent="-355600" algn="l" rtl="0">
              <a:spcBef>
                <a:spcPts val="0"/>
              </a:spcBef>
              <a:spcAft>
                <a:spcPts val="0"/>
              </a:spcAft>
              <a:buClr>
                <a:schemeClr val="dk1"/>
              </a:buClr>
              <a:buSzPts val="1400"/>
              <a:buFont typeface="Calibri"/>
              <a:buAutoNum type="arabicPeriod"/>
            </a:pPr>
            <a:r>
              <a:rPr lang="en-AU" sz="1400"/>
              <a:t>Meaning and Purpose</a:t>
            </a:r>
            <a:endParaRPr sz="1400"/>
          </a:p>
          <a:p>
            <a:pPr marL="342900" lvl="0" indent="-355600" algn="l" rtl="0">
              <a:spcBef>
                <a:spcPts val="0"/>
              </a:spcBef>
              <a:spcAft>
                <a:spcPts val="0"/>
              </a:spcAft>
              <a:buClr>
                <a:schemeClr val="dk1"/>
              </a:buClr>
              <a:buSzPts val="1400"/>
              <a:buFont typeface="Calibri"/>
              <a:buAutoNum type="arabicPeriod"/>
            </a:pPr>
            <a:r>
              <a:rPr lang="en-AU" sz="1400"/>
              <a:t>Hope &amp; Optimism</a:t>
            </a:r>
            <a:endParaRPr sz="1400"/>
          </a:p>
          <a:p>
            <a:pPr marL="0" lvl="0" indent="0" algn="l" rtl="0">
              <a:spcBef>
                <a:spcPts val="0"/>
              </a:spcBef>
              <a:spcAft>
                <a:spcPts val="0"/>
              </a:spcAft>
              <a:buNone/>
            </a:pPr>
            <a:r>
              <a:rPr lang="en-AU" sz="1400"/>
              <a:t>This resource provides the latest science on each of the topics and uses illustrations from the Bible for discussion. </a:t>
            </a:r>
            <a:endParaRPr sz="1400"/>
          </a:p>
          <a:p>
            <a:pPr marL="0" lvl="0" indent="0" algn="l" rtl="0">
              <a:spcBef>
                <a:spcPts val="0"/>
              </a:spcBef>
              <a:spcAft>
                <a:spcPts val="0"/>
              </a:spcAft>
              <a:buNone/>
            </a:pPr>
            <a:endParaRPr sz="1400"/>
          </a:p>
        </p:txBody>
      </p:sp>
      <p:sp>
        <p:nvSpPr>
          <p:cNvPr id="189" name="Google Shape;18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We are excited to have Nicola Mc Dermott, who was a Silver medalist at the Olympics last year in High Jump.</a:t>
            </a:r>
            <a:endParaRPr sz="1400"/>
          </a:p>
          <a:p>
            <a:pPr marL="0" lvl="0" indent="0" algn="l" rtl="0">
              <a:spcBef>
                <a:spcPts val="0"/>
              </a:spcBef>
              <a:spcAft>
                <a:spcPts val="0"/>
              </a:spcAft>
              <a:buNone/>
            </a:pPr>
            <a:r>
              <a:rPr lang="en-AU" sz="1400"/>
              <a:t>She shares her story in the spiritual wellness program in the topic Hope and Optimism session.</a:t>
            </a:r>
            <a:endParaRPr sz="1400"/>
          </a:p>
        </p:txBody>
      </p:sp>
      <p:sp>
        <p:nvSpPr>
          <p:cNvPr id="194" name="Google Shape;19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t>Our hope is that you will share this resource with your family, friends and the community so they can live an empowered life with the blessed hope of Jesus second coming.</a:t>
            </a:r>
            <a:endParaRPr sz="1400"/>
          </a:p>
          <a:p>
            <a:pPr marL="0" marR="0" lvl="0" indent="0" algn="l" rtl="0">
              <a:lnSpc>
                <a:spcPct val="100000"/>
              </a:lnSpc>
              <a:spcBef>
                <a:spcPts val="0"/>
              </a:spcBef>
              <a:spcAft>
                <a:spcPts val="0"/>
              </a:spcAft>
              <a:buClr>
                <a:schemeClr val="dk1"/>
              </a:buClr>
              <a:buSzPts val="1200"/>
              <a:buFont typeface="Calibri"/>
              <a:buNone/>
            </a:pPr>
            <a:endParaRPr sz="1400"/>
          </a:p>
          <a:p>
            <a:pPr marL="0" marR="0" lvl="0" indent="0" algn="l" rtl="0">
              <a:lnSpc>
                <a:spcPct val="100000"/>
              </a:lnSpc>
              <a:spcBef>
                <a:spcPts val="0"/>
              </a:spcBef>
              <a:spcAft>
                <a:spcPts val="0"/>
              </a:spcAft>
              <a:buClr>
                <a:schemeClr val="dk1"/>
              </a:buClr>
              <a:buSzPts val="1200"/>
              <a:buFont typeface="Calibri"/>
              <a:buNone/>
            </a:pPr>
            <a:r>
              <a:rPr lang="en-AU" sz="1400"/>
              <a:t>Is it your desire, to call upon God and live the life that God intended you to, one of hope for the future? </a:t>
            </a:r>
            <a:endParaRPr sz="1400"/>
          </a:p>
        </p:txBody>
      </p:sp>
      <p:sp>
        <p:nvSpPr>
          <p:cNvPr id="199" name="Google Shape;19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When the bandages finally came off, the right leg was almost three inches shorter than the other.</a:t>
            </a:r>
            <a:endParaRPr sz="1400"/>
          </a:p>
          <a:p>
            <a:pPr marL="0" lvl="0" indent="0" algn="l" rtl="0">
              <a:spcBef>
                <a:spcPts val="0"/>
              </a:spcBef>
              <a:spcAft>
                <a:spcPts val="0"/>
              </a:spcAft>
              <a:buNone/>
            </a:pPr>
            <a:r>
              <a:rPr lang="en-AU" sz="1400"/>
              <a:t>His toes were almost completely burnt off on his left foot, and his knees and shins has lost all flesh. He was not able to walk. However, his hope to walk again, his optimism and perseverance each day through the excruciating pain was amazing.</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His favourite Bible verse which gave him courage through the years was Isaiah 40:31: "But those who wait on the Lord shall renew their strength; they shall mount up with wings like eagles, they shall run and not be weary, they shall walk and not faint."  </a:t>
            </a:r>
            <a:endParaRPr sz="1400"/>
          </a:p>
        </p:txBody>
      </p:sp>
      <p:sp>
        <p:nvSpPr>
          <p:cNvPr id="96" name="Google Shape;9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The legs that were almost amputated, helped him break national and world records for the mile in the 1930s.</a:t>
            </a:r>
            <a:endParaRPr sz="1400"/>
          </a:p>
          <a:p>
            <a:pPr marL="0" lvl="0" indent="0" algn="l" rtl="0">
              <a:spcBef>
                <a:spcPts val="0"/>
              </a:spcBef>
              <a:spcAft>
                <a:spcPts val="0"/>
              </a:spcAft>
              <a:buNone/>
            </a:pPr>
            <a:r>
              <a:rPr lang="en-AU" sz="1400"/>
              <a:t>He also came fourth in the 1500m race in 1932 Olympic Games in Los Angeles and won silver at the  1936 Olympics in Berlin.</a:t>
            </a:r>
            <a:endParaRPr sz="1400"/>
          </a:p>
          <a:p>
            <a:pPr marL="0" lvl="0" indent="0" algn="l" rtl="0">
              <a:spcBef>
                <a:spcPts val="0"/>
              </a:spcBef>
              <a:spcAft>
                <a:spcPts val="0"/>
              </a:spcAft>
              <a:buNone/>
            </a:pPr>
            <a:r>
              <a:rPr lang="en-AU" sz="1400"/>
              <a:t>His name was Glenn Cunningham </a:t>
            </a:r>
            <a:endParaRPr sz="1400"/>
          </a:p>
        </p:txBody>
      </p:sp>
      <p:sp>
        <p:nvSpPr>
          <p:cNvPr id="101" name="Google Shape;10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Glenn retired from athletics in 1940 after the Olympics was cancelled during the World War II and he later married and had 10 children. He then focussed on his studies and received his PhD at New York University.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Glenn later set up the Glenn Cunningham Youth Ranch to share the same hope and optimism that he had learned to help over 9,000 troubled youth over 30 years.</a:t>
            </a:r>
            <a:endParaRPr sz="1400"/>
          </a:p>
          <a:p>
            <a:pPr marL="0" lvl="0" indent="0" algn="l" rtl="0">
              <a:spcBef>
                <a:spcPts val="0"/>
              </a:spcBef>
              <a:spcAft>
                <a:spcPts val="0"/>
              </a:spcAft>
              <a:buNone/>
            </a:pPr>
            <a:r>
              <a:rPr lang="en-AU" sz="1400"/>
              <a:t>So what is hope and optimism all about?</a:t>
            </a:r>
            <a:endParaRPr sz="1400"/>
          </a:p>
        </p:txBody>
      </p:sp>
      <p:sp>
        <p:nvSpPr>
          <p:cNvPr id="106" name="Google Shape;10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Interestingly, there is emerging research that is beginning to reveal the value of hope.</a:t>
            </a:r>
            <a:endParaRPr sz="1400"/>
          </a:p>
          <a:p>
            <a:pPr marL="0" lvl="0" indent="0" algn="l" rtl="0">
              <a:spcBef>
                <a:spcPts val="0"/>
              </a:spcBef>
              <a:spcAft>
                <a:spcPts val="0"/>
              </a:spcAft>
              <a:buNone/>
            </a:pPr>
            <a:r>
              <a:rPr lang="en-AU" sz="1400"/>
              <a:t>The conceptualisation of hope and measurement has been difficult.</a:t>
            </a:r>
            <a:endParaRPr sz="1400"/>
          </a:p>
          <a:p>
            <a:pPr marL="0" lvl="0" indent="0" algn="l" rtl="0">
              <a:spcBef>
                <a:spcPts val="0"/>
              </a:spcBef>
              <a:spcAft>
                <a:spcPts val="0"/>
              </a:spcAft>
              <a:buNone/>
            </a:pPr>
            <a:r>
              <a:rPr lang="en-AU" sz="1400"/>
              <a:t>One popular conceptualisation that has received attention by researchers over the past 30 years is the Hope Theory by Charles Richard Snyder.</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The hope theory is based on three elements </a:t>
            </a:r>
            <a:endParaRPr sz="1400"/>
          </a:p>
          <a:p>
            <a:pPr marL="0" lvl="0" indent="0" algn="l" rtl="0">
              <a:spcBef>
                <a:spcPts val="0"/>
              </a:spcBef>
              <a:spcAft>
                <a:spcPts val="0"/>
              </a:spcAft>
              <a:buNone/>
            </a:pPr>
            <a:r>
              <a:rPr lang="en-AU" sz="1400"/>
              <a:t>	1. Goal-oriented pattern of thoughts</a:t>
            </a:r>
            <a:endParaRPr sz="1400"/>
          </a:p>
          <a:p>
            <a:pPr marL="0" lvl="0" indent="0" algn="l" rtl="0">
              <a:spcBef>
                <a:spcPts val="0"/>
              </a:spcBef>
              <a:spcAft>
                <a:spcPts val="0"/>
              </a:spcAft>
              <a:buNone/>
            </a:pPr>
            <a:r>
              <a:rPr lang="en-AU" sz="1400"/>
              <a:t>	2. Creating strategies to achieve goals</a:t>
            </a:r>
            <a:endParaRPr sz="1400"/>
          </a:p>
          <a:p>
            <a:pPr marL="0" lvl="0" indent="0" algn="l" rtl="0">
              <a:spcBef>
                <a:spcPts val="0"/>
              </a:spcBef>
              <a:spcAft>
                <a:spcPts val="0"/>
              </a:spcAft>
              <a:buNone/>
            </a:pPr>
            <a:r>
              <a:rPr lang="en-AU" sz="1400"/>
              <a:t>	3. Motivation needed to achieve the goals</a:t>
            </a:r>
            <a:endParaRPr sz="1400"/>
          </a:p>
        </p:txBody>
      </p:sp>
      <p:sp>
        <p:nvSpPr>
          <p:cNvPr id="111" name="Google Shape;1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AU" sz="1400"/>
              <a:t>Hope is the perceived capability to achieve a desired goal. </a:t>
            </a:r>
            <a:endParaRPr sz="1400"/>
          </a:p>
          <a:p>
            <a:pPr marL="0" marR="0" lvl="0" indent="0" algn="l" rtl="0">
              <a:lnSpc>
                <a:spcPct val="100000"/>
              </a:lnSpc>
              <a:spcBef>
                <a:spcPts val="0"/>
              </a:spcBef>
              <a:spcAft>
                <a:spcPts val="0"/>
              </a:spcAft>
              <a:buNone/>
            </a:pPr>
            <a:endParaRPr sz="1400"/>
          </a:p>
          <a:p>
            <a:pPr marL="0" marR="0" lvl="0" indent="0" algn="l" rtl="0">
              <a:lnSpc>
                <a:spcPct val="100000"/>
              </a:lnSpc>
              <a:spcBef>
                <a:spcPts val="0"/>
              </a:spcBef>
              <a:spcAft>
                <a:spcPts val="0"/>
              </a:spcAft>
              <a:buNone/>
            </a:pPr>
            <a:r>
              <a:rPr lang="en-AU" sz="1400"/>
              <a:t>It is active and process orientated. </a:t>
            </a:r>
            <a:endParaRPr sz="1400"/>
          </a:p>
          <a:p>
            <a:pPr marL="0" marR="0" lvl="0" indent="0" algn="l" rtl="0">
              <a:lnSpc>
                <a:spcPct val="100000"/>
              </a:lnSpc>
              <a:spcBef>
                <a:spcPts val="0"/>
              </a:spcBef>
              <a:spcAft>
                <a:spcPts val="0"/>
              </a:spcAft>
              <a:buNone/>
            </a:pPr>
            <a:r>
              <a:rPr lang="en-AU" sz="1400"/>
              <a:t>It is suggested that hope is an essential human activity and can be in the form of something big or made up of a combination of smaller hopes</a:t>
            </a:r>
            <a:endParaRPr sz="1400"/>
          </a:p>
          <a:p>
            <a:pPr marL="0" marR="0" lvl="0" indent="0" algn="l" rtl="0">
              <a:lnSpc>
                <a:spcPct val="100000"/>
              </a:lnSpc>
              <a:spcBef>
                <a:spcPts val="0"/>
              </a:spcBef>
              <a:spcAft>
                <a:spcPts val="0"/>
              </a:spcAft>
              <a:buNone/>
            </a:pPr>
            <a:r>
              <a:rPr lang="en-AU" sz="1400"/>
              <a:t>It can be cultivated through life’s achievements and experiences. </a:t>
            </a:r>
            <a:endParaRPr sz="1400"/>
          </a:p>
          <a:p>
            <a:pPr marL="0" marR="0" lvl="0" indent="0" algn="l" rtl="0">
              <a:lnSpc>
                <a:spcPct val="100000"/>
              </a:lnSpc>
              <a:spcBef>
                <a:spcPts val="0"/>
              </a:spcBef>
              <a:spcAft>
                <a:spcPts val="0"/>
              </a:spcAft>
              <a:buNone/>
            </a:pPr>
            <a:r>
              <a:rPr lang="en-AU" sz="1400"/>
              <a:t>It has been found to be a key contributor to a human’s outlook and wellbeing.</a:t>
            </a:r>
            <a:endParaRPr sz="1400"/>
          </a:p>
        </p:txBody>
      </p:sp>
      <p:sp>
        <p:nvSpPr>
          <p:cNvPr id="116" name="Google Shape;1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So what is Optimism?</a:t>
            </a:r>
            <a:endParaRPr sz="1400"/>
          </a:p>
          <a:p>
            <a:pPr marL="0" lvl="0" indent="0" algn="l" rtl="0">
              <a:spcBef>
                <a:spcPts val="0"/>
              </a:spcBef>
              <a:spcAft>
                <a:spcPts val="0"/>
              </a:spcAft>
              <a:buNone/>
            </a:pPr>
            <a:r>
              <a:rPr lang="en-AU" sz="1400"/>
              <a:t>Optimism is the belief that the future holds a positive outlook.</a:t>
            </a:r>
            <a:endParaRPr sz="1400"/>
          </a:p>
          <a:p>
            <a:pPr marL="0" lvl="0" indent="0" algn="l" rtl="0">
              <a:spcBef>
                <a:spcPts val="0"/>
              </a:spcBef>
              <a:spcAft>
                <a:spcPts val="0"/>
              </a:spcAft>
              <a:buNone/>
            </a:pPr>
            <a:r>
              <a:rPr lang="en-AU" sz="1400"/>
              <a:t>The good will generally outweigh the bad.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In contrast, pessimism is the belief that the worst outcomes will result, and that bad will dominate over good and happiness.</a:t>
            </a:r>
            <a:endParaRPr sz="1400" baseline="30000"/>
          </a:p>
          <a:p>
            <a:pPr marL="0" lvl="0" indent="0" algn="l" rtl="0">
              <a:spcBef>
                <a:spcPts val="0"/>
              </a:spcBef>
              <a:spcAft>
                <a:spcPts val="0"/>
              </a:spcAft>
              <a:buNone/>
            </a:pPr>
            <a:endParaRPr sz="1400"/>
          </a:p>
          <a:p>
            <a:pPr marL="0" lvl="0" indent="0" algn="l" rtl="0">
              <a:spcBef>
                <a:spcPts val="0"/>
              </a:spcBef>
              <a:spcAft>
                <a:spcPts val="0"/>
              </a:spcAft>
              <a:buNone/>
            </a:pPr>
            <a:r>
              <a:rPr lang="en-AU" sz="1400"/>
              <a:t>Research has shown that individuals who are optimistic tend to adopt health promoting behaviours that protect their health.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In contrast, pessimism tends to result in adverse behaviours and outcomes. </a:t>
            </a:r>
            <a:endParaRPr sz="1400"/>
          </a:p>
          <a:p>
            <a:pPr marL="0" lvl="0" indent="0" algn="l" rtl="0">
              <a:spcBef>
                <a:spcPts val="0"/>
              </a:spcBef>
              <a:spcAft>
                <a:spcPts val="0"/>
              </a:spcAft>
              <a:buNone/>
            </a:pPr>
            <a:endParaRPr sz="1400"/>
          </a:p>
          <a:p>
            <a:pPr marL="0" lvl="0" indent="0" algn="l" rtl="0">
              <a:spcBef>
                <a:spcPts val="0"/>
              </a:spcBef>
              <a:spcAft>
                <a:spcPts val="0"/>
              </a:spcAft>
              <a:buNone/>
            </a:pPr>
            <a:endParaRPr sz="1400"/>
          </a:p>
        </p:txBody>
      </p:sp>
      <p:sp>
        <p:nvSpPr>
          <p:cNvPr id="121" name="Google Shape;12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Hope and optimism are important in fostering wellbeing, quality of life and psychological changes in the general population and specific groups.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Hopeful and optimistic people tend to adapt to difficult circumstances, have a lower risk of developing mental disorders, and adopt positive behaviours that lead to greater satisfaction with life.</a:t>
            </a:r>
            <a:endParaRPr sz="1400"/>
          </a:p>
        </p:txBody>
      </p:sp>
      <p:sp>
        <p:nvSpPr>
          <p:cNvPr id="126" name="Google Shape;12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5183188" y="987425"/>
            <a:ext cx="6172200" cy="4873625"/>
          </a:xfrm>
          <a:prstGeom prst="rect">
            <a:avLst/>
          </a:prstGeom>
          <a:noFill/>
          <a:ln>
            <a:noFill/>
          </a:ln>
        </p:spPr>
      </p:sp>
      <p:sp>
        <p:nvSpPr>
          <p:cNvPr id="68" name="Google Shape;68;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1902</Words>
  <Application>Microsoft Office PowerPoint</Application>
  <PresentationFormat>Widescreen</PresentationFormat>
  <Paragraphs>151</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Roboto</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Dinda Productions</dc:creator>
  <cp:lastModifiedBy>Pamela Townend</cp:lastModifiedBy>
  <cp:revision>1</cp:revision>
  <dcterms:created xsi:type="dcterms:W3CDTF">2022-04-25T21:53:42Z</dcterms:created>
  <dcterms:modified xsi:type="dcterms:W3CDTF">2022-04-29T03:51:41Z</dcterms:modified>
</cp:coreProperties>
</file>