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56" r:id="rId2"/>
    <p:sldId id="264" r:id="rId3"/>
    <p:sldId id="259" r:id="rId4"/>
    <p:sldId id="258" r:id="rId5"/>
    <p:sldId id="265" r:id="rId6"/>
    <p:sldId id="266" r:id="rId7"/>
    <p:sldId id="267" r:id="rId8"/>
    <p:sldId id="268" r:id="rId9"/>
    <p:sldId id="269" r:id="rId10"/>
    <p:sldId id="270" r:id="rId11"/>
    <p:sldId id="271" r:id="rId12"/>
    <p:sldId id="272" r:id="rId13"/>
    <p:sldId id="273" r:id="rId14"/>
    <p:sldId id="297" r:id="rId15"/>
    <p:sldId id="274" r:id="rId16"/>
    <p:sldId id="275" r:id="rId17"/>
    <p:sldId id="287" r:id="rId18"/>
    <p:sldId id="288" r:id="rId19"/>
    <p:sldId id="289" r:id="rId20"/>
    <p:sldId id="290" r:id="rId21"/>
    <p:sldId id="296" r:id="rId22"/>
    <p:sldId id="291" r:id="rId23"/>
    <p:sldId id="292" r:id="rId24"/>
    <p:sldId id="276" r:id="rId25"/>
    <p:sldId id="277" r:id="rId26"/>
    <p:sldId id="293" r:id="rId27"/>
    <p:sldId id="278" r:id="rId28"/>
    <p:sldId id="279" r:id="rId29"/>
    <p:sldId id="280" r:id="rId30"/>
    <p:sldId id="281" r:id="rId31"/>
    <p:sldId id="282" r:id="rId32"/>
    <p:sldId id="283" r:id="rId33"/>
    <p:sldId id="286" r:id="rId34"/>
    <p:sldId id="284" r:id="rId35"/>
    <p:sldId id="285" r:id="rId36"/>
    <p:sldId id="294" r:id="rId37"/>
    <p:sldId id="295" r:id="rId38"/>
    <p:sldId id="261"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A400"/>
    <a:srgbClr val="F7AA00"/>
    <a:srgbClr val="454B59"/>
    <a:srgbClr val="FDD7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55498E-1754-46F9-B9AC-19C584B3CB82}" v="1592" dt="2020-09-15T16:27:32.4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p:restoredTop sz="96327"/>
  </p:normalViewPr>
  <p:slideViewPr>
    <p:cSldViewPr snapToGrid="0" snapToObjects="1">
      <p:cViewPr varScale="1">
        <p:scale>
          <a:sx n="131" d="100"/>
          <a:sy n="131" d="100"/>
        </p:scale>
        <p:origin x="616" y="184"/>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ventist Family Ministries" userId="ouNwaq6WgdONJ+KKNGI/ozviqhV0SraY9uNXCkM1Kp0=" providerId="None" clId="Web-{7E55498E-1754-46F9-B9AC-19C584B3CB82}"/>
    <pc:docChg chg="addSld modSld sldOrd">
      <pc:chgData name="Adventist Family Ministries" userId="ouNwaq6WgdONJ+KKNGI/ozviqhV0SraY9uNXCkM1Kp0=" providerId="None" clId="Web-{7E55498E-1754-46F9-B9AC-19C584B3CB82}" dt="2020-09-15T16:27:32.417" v="1604" actId="14100"/>
      <pc:docMkLst>
        <pc:docMk/>
      </pc:docMkLst>
      <pc:sldChg chg="modSp">
        <pc:chgData name="Adventist Family Ministries" userId="ouNwaq6WgdONJ+KKNGI/ozviqhV0SraY9uNXCkM1Kp0=" providerId="None" clId="Web-{7E55498E-1754-46F9-B9AC-19C584B3CB82}" dt="2020-09-15T15:24:21.515" v="537" actId="20577"/>
        <pc:sldMkLst>
          <pc:docMk/>
          <pc:sldMk cId="1873278333" sldId="258"/>
        </pc:sldMkLst>
        <pc:spChg chg="mod">
          <ac:chgData name="Adventist Family Ministries" userId="ouNwaq6WgdONJ+KKNGI/ozviqhV0SraY9uNXCkM1Kp0=" providerId="None" clId="Web-{7E55498E-1754-46F9-B9AC-19C584B3CB82}" dt="2020-09-15T15:22:53.010" v="512" actId="20577"/>
          <ac:spMkLst>
            <pc:docMk/>
            <pc:sldMk cId="1873278333" sldId="258"/>
            <ac:spMk id="2" creationId="{00000000-0000-0000-0000-000000000000}"/>
          </ac:spMkLst>
        </pc:spChg>
        <pc:spChg chg="mod">
          <ac:chgData name="Adventist Family Ministries" userId="ouNwaq6WgdONJ+KKNGI/ozviqhV0SraY9uNXCkM1Kp0=" providerId="None" clId="Web-{7E55498E-1754-46F9-B9AC-19C584B3CB82}" dt="2020-09-15T15:24:21.515" v="537" actId="20577"/>
          <ac:spMkLst>
            <pc:docMk/>
            <pc:sldMk cId="1873278333" sldId="258"/>
            <ac:spMk id="3" creationId="{00000000-0000-0000-0000-000000000000}"/>
          </ac:spMkLst>
        </pc:spChg>
      </pc:sldChg>
      <pc:sldChg chg="modSp">
        <pc:chgData name="Adventist Family Ministries" userId="ouNwaq6WgdONJ+KKNGI/ozviqhV0SraY9uNXCkM1Kp0=" providerId="None" clId="Web-{7E55498E-1754-46F9-B9AC-19C584B3CB82}" dt="2020-09-15T15:23:36.778" v="526" actId="20577"/>
        <pc:sldMkLst>
          <pc:docMk/>
          <pc:sldMk cId="617616100" sldId="259"/>
        </pc:sldMkLst>
        <pc:spChg chg="mod">
          <ac:chgData name="Adventist Family Ministries" userId="ouNwaq6WgdONJ+KKNGI/ozviqhV0SraY9uNXCkM1Kp0=" providerId="None" clId="Web-{7E55498E-1754-46F9-B9AC-19C584B3CB82}" dt="2020-09-15T15:23:05.980" v="518" actId="20577"/>
          <ac:spMkLst>
            <pc:docMk/>
            <pc:sldMk cId="617616100" sldId="259"/>
            <ac:spMk id="2" creationId="{00000000-0000-0000-0000-000000000000}"/>
          </ac:spMkLst>
        </pc:spChg>
        <pc:spChg chg="mod">
          <ac:chgData name="Adventist Family Ministries" userId="ouNwaq6WgdONJ+KKNGI/ozviqhV0SraY9uNXCkM1Kp0=" providerId="None" clId="Web-{7E55498E-1754-46F9-B9AC-19C584B3CB82}" dt="2020-09-15T15:23:36.778" v="526" actId="20577"/>
          <ac:spMkLst>
            <pc:docMk/>
            <pc:sldMk cId="617616100" sldId="259"/>
            <ac:spMk id="3" creationId="{00000000-0000-0000-0000-000000000000}"/>
          </ac:spMkLst>
        </pc:spChg>
      </pc:sldChg>
      <pc:sldChg chg="modSp">
        <pc:chgData name="Adventist Family Ministries" userId="ouNwaq6WgdONJ+KKNGI/ozviqhV0SraY9uNXCkM1Kp0=" providerId="None" clId="Web-{7E55498E-1754-46F9-B9AC-19C584B3CB82}" dt="2020-09-15T15:22:59.589" v="515" actId="20577"/>
        <pc:sldMkLst>
          <pc:docMk/>
          <pc:sldMk cId="1611571591" sldId="264"/>
        </pc:sldMkLst>
        <pc:spChg chg="mod">
          <ac:chgData name="Adventist Family Ministries" userId="ouNwaq6WgdONJ+KKNGI/ozviqhV0SraY9uNXCkM1Kp0=" providerId="None" clId="Web-{7E55498E-1754-46F9-B9AC-19C584B3CB82}" dt="2020-09-15T15:22:59.589" v="515" actId="20577"/>
          <ac:spMkLst>
            <pc:docMk/>
            <pc:sldMk cId="1611571591" sldId="264"/>
            <ac:spMk id="2" creationId="{00000000-0000-0000-0000-000000000000}"/>
          </ac:spMkLst>
        </pc:spChg>
      </pc:sldChg>
      <pc:sldChg chg="modSp">
        <pc:chgData name="Adventist Family Ministries" userId="ouNwaq6WgdONJ+KKNGI/ozviqhV0SraY9uNXCkM1Kp0=" providerId="None" clId="Web-{7E55498E-1754-46F9-B9AC-19C584B3CB82}" dt="2020-09-15T15:25:22.878" v="553" actId="20577"/>
        <pc:sldMkLst>
          <pc:docMk/>
          <pc:sldMk cId="3394260322" sldId="265"/>
        </pc:sldMkLst>
        <pc:spChg chg="mod">
          <ac:chgData name="Adventist Family Ministries" userId="ouNwaq6WgdONJ+KKNGI/ozviqhV0SraY9uNXCkM1Kp0=" providerId="None" clId="Web-{7E55498E-1754-46F9-B9AC-19C584B3CB82}" dt="2020-09-15T15:25:22.878" v="553" actId="20577"/>
          <ac:spMkLst>
            <pc:docMk/>
            <pc:sldMk cId="3394260322" sldId="265"/>
            <ac:spMk id="2" creationId="{00000000-0000-0000-0000-000000000000}"/>
          </ac:spMkLst>
        </pc:spChg>
        <pc:spChg chg="mod">
          <ac:chgData name="Adventist Family Ministries" userId="ouNwaq6WgdONJ+KKNGI/ozviqhV0SraY9uNXCkM1Kp0=" providerId="None" clId="Web-{7E55498E-1754-46F9-B9AC-19C584B3CB82}" dt="2020-09-15T15:24:43" v="542" actId="20577"/>
          <ac:spMkLst>
            <pc:docMk/>
            <pc:sldMk cId="3394260322" sldId="265"/>
            <ac:spMk id="3" creationId="{00000000-0000-0000-0000-000000000000}"/>
          </ac:spMkLst>
        </pc:spChg>
        <pc:spChg chg="mod">
          <ac:chgData name="Adventist Family Ministries" userId="ouNwaq6WgdONJ+KKNGI/ozviqhV0SraY9uNXCkM1Kp0=" providerId="None" clId="Web-{7E55498E-1754-46F9-B9AC-19C584B3CB82}" dt="2020-09-15T15:25:09.596" v="551" actId="20577"/>
          <ac:spMkLst>
            <pc:docMk/>
            <pc:sldMk cId="3394260322" sldId="265"/>
            <ac:spMk id="7" creationId="{47A07CFA-44D1-6A44-BA43-D3352F60996C}"/>
          </ac:spMkLst>
        </pc:spChg>
      </pc:sldChg>
      <pc:sldChg chg="modSp">
        <pc:chgData name="Adventist Family Ministries" userId="ouNwaq6WgdONJ+KKNGI/ozviqhV0SraY9uNXCkM1Kp0=" providerId="None" clId="Web-{7E55498E-1754-46F9-B9AC-19C584B3CB82}" dt="2020-09-15T15:25:29.690" v="556" actId="20577"/>
        <pc:sldMkLst>
          <pc:docMk/>
          <pc:sldMk cId="1507217582" sldId="266"/>
        </pc:sldMkLst>
        <pc:spChg chg="mod">
          <ac:chgData name="Adventist Family Ministries" userId="ouNwaq6WgdONJ+KKNGI/ozviqhV0SraY9uNXCkM1Kp0=" providerId="None" clId="Web-{7E55498E-1754-46F9-B9AC-19C584B3CB82}" dt="2020-09-15T15:25:29.690" v="556" actId="20577"/>
          <ac:spMkLst>
            <pc:docMk/>
            <pc:sldMk cId="1507217582" sldId="266"/>
            <ac:spMk id="2" creationId="{00000000-0000-0000-0000-000000000000}"/>
          </ac:spMkLst>
        </pc:spChg>
        <pc:spChg chg="mod">
          <ac:chgData name="Adventist Family Ministries" userId="ouNwaq6WgdONJ+KKNGI/ozviqhV0SraY9uNXCkM1Kp0=" providerId="None" clId="Web-{7E55498E-1754-46F9-B9AC-19C584B3CB82}" dt="2020-09-15T14:24:17.132" v="32" actId="20577"/>
          <ac:spMkLst>
            <pc:docMk/>
            <pc:sldMk cId="1507217582" sldId="266"/>
            <ac:spMk id="3" creationId="{00000000-0000-0000-0000-000000000000}"/>
          </ac:spMkLst>
        </pc:spChg>
      </pc:sldChg>
      <pc:sldChg chg="modSp">
        <pc:chgData name="Adventist Family Ministries" userId="ouNwaq6WgdONJ+KKNGI/ozviqhV0SraY9uNXCkM1Kp0=" providerId="None" clId="Web-{7E55498E-1754-46F9-B9AC-19C584B3CB82}" dt="2020-09-15T15:25:34.831" v="559" actId="20577"/>
        <pc:sldMkLst>
          <pc:docMk/>
          <pc:sldMk cId="836280891" sldId="267"/>
        </pc:sldMkLst>
        <pc:spChg chg="mod">
          <ac:chgData name="Adventist Family Ministries" userId="ouNwaq6WgdONJ+KKNGI/ozviqhV0SraY9uNXCkM1Kp0=" providerId="None" clId="Web-{7E55498E-1754-46F9-B9AC-19C584B3CB82}" dt="2020-09-15T15:25:34.831" v="559" actId="20577"/>
          <ac:spMkLst>
            <pc:docMk/>
            <pc:sldMk cId="836280891" sldId="267"/>
            <ac:spMk id="2" creationId="{00000000-0000-0000-0000-000000000000}"/>
          </ac:spMkLst>
        </pc:spChg>
        <pc:spChg chg="mod">
          <ac:chgData name="Adventist Family Ministries" userId="ouNwaq6WgdONJ+KKNGI/ozviqhV0SraY9uNXCkM1Kp0=" providerId="None" clId="Web-{7E55498E-1754-46F9-B9AC-19C584B3CB82}" dt="2020-09-15T14:39:14.681" v="140" actId="20577"/>
          <ac:spMkLst>
            <pc:docMk/>
            <pc:sldMk cId="836280891" sldId="267"/>
            <ac:spMk id="3" creationId="{00000000-0000-0000-0000-000000000000}"/>
          </ac:spMkLst>
        </pc:spChg>
      </pc:sldChg>
      <pc:sldChg chg="modSp">
        <pc:chgData name="Adventist Family Ministries" userId="ouNwaq6WgdONJ+KKNGI/ozviqhV0SraY9uNXCkM1Kp0=" providerId="None" clId="Web-{7E55498E-1754-46F9-B9AC-19C584B3CB82}" dt="2020-09-15T15:27:22.181" v="593" actId="20577"/>
        <pc:sldMkLst>
          <pc:docMk/>
          <pc:sldMk cId="1118202132" sldId="268"/>
        </pc:sldMkLst>
        <pc:spChg chg="mod">
          <ac:chgData name="Adventist Family Ministries" userId="ouNwaq6WgdONJ+KKNGI/ozviqhV0SraY9uNXCkM1Kp0=" providerId="None" clId="Web-{7E55498E-1754-46F9-B9AC-19C584B3CB82}" dt="2020-09-15T15:25:42.082" v="562" actId="20577"/>
          <ac:spMkLst>
            <pc:docMk/>
            <pc:sldMk cId="1118202132" sldId="268"/>
            <ac:spMk id="2" creationId="{00000000-0000-0000-0000-000000000000}"/>
          </ac:spMkLst>
        </pc:spChg>
        <pc:spChg chg="mod">
          <ac:chgData name="Adventist Family Ministries" userId="ouNwaq6WgdONJ+KKNGI/ozviqhV0SraY9uNXCkM1Kp0=" providerId="None" clId="Web-{7E55498E-1754-46F9-B9AC-19C584B3CB82}" dt="2020-09-15T15:27:22.181" v="593" actId="20577"/>
          <ac:spMkLst>
            <pc:docMk/>
            <pc:sldMk cId="1118202132" sldId="268"/>
            <ac:spMk id="3" creationId="{00000000-0000-0000-0000-000000000000}"/>
          </ac:spMkLst>
        </pc:spChg>
      </pc:sldChg>
      <pc:sldChg chg="modSp">
        <pc:chgData name="Adventist Family Ministries" userId="ouNwaq6WgdONJ+KKNGI/ozviqhV0SraY9uNXCkM1Kp0=" providerId="None" clId="Web-{7E55498E-1754-46F9-B9AC-19C584B3CB82}" dt="2020-09-15T15:28:34.388" v="618" actId="20577"/>
        <pc:sldMkLst>
          <pc:docMk/>
          <pc:sldMk cId="3125684570" sldId="269"/>
        </pc:sldMkLst>
        <pc:spChg chg="mod">
          <ac:chgData name="Adventist Family Ministries" userId="ouNwaq6WgdONJ+KKNGI/ozviqhV0SraY9uNXCkM1Kp0=" providerId="None" clId="Web-{7E55498E-1754-46F9-B9AC-19C584B3CB82}" dt="2020-09-15T15:27:35.494" v="596" actId="20577"/>
          <ac:spMkLst>
            <pc:docMk/>
            <pc:sldMk cId="3125684570" sldId="269"/>
            <ac:spMk id="2" creationId="{00000000-0000-0000-0000-000000000000}"/>
          </ac:spMkLst>
        </pc:spChg>
        <pc:spChg chg="mod">
          <ac:chgData name="Adventist Family Ministries" userId="ouNwaq6WgdONJ+KKNGI/ozviqhV0SraY9uNXCkM1Kp0=" providerId="None" clId="Web-{7E55498E-1754-46F9-B9AC-19C584B3CB82}" dt="2020-09-15T15:28:13.512" v="611" actId="20577"/>
          <ac:spMkLst>
            <pc:docMk/>
            <pc:sldMk cId="3125684570" sldId="269"/>
            <ac:spMk id="3" creationId="{00000000-0000-0000-0000-000000000000}"/>
          </ac:spMkLst>
        </pc:spChg>
        <pc:spChg chg="mod">
          <ac:chgData name="Adventist Family Ministries" userId="ouNwaq6WgdONJ+KKNGI/ozviqhV0SraY9uNXCkM1Kp0=" providerId="None" clId="Web-{7E55498E-1754-46F9-B9AC-19C584B3CB82}" dt="2020-09-15T15:28:34.388" v="618" actId="20577"/>
          <ac:spMkLst>
            <pc:docMk/>
            <pc:sldMk cId="3125684570" sldId="269"/>
            <ac:spMk id="6" creationId="{C22F7460-2DDB-BE44-80E4-1011E3D8DE9A}"/>
          </ac:spMkLst>
        </pc:spChg>
      </pc:sldChg>
      <pc:sldChg chg="addSp delSp modSp modNotes">
        <pc:chgData name="Adventist Family Ministries" userId="ouNwaq6WgdONJ+KKNGI/ozviqhV0SraY9uNXCkM1Kp0=" providerId="None" clId="Web-{7E55498E-1754-46F9-B9AC-19C584B3CB82}" dt="2020-09-15T15:32:52.120" v="669" actId="20577"/>
        <pc:sldMkLst>
          <pc:docMk/>
          <pc:sldMk cId="2430579161" sldId="270"/>
        </pc:sldMkLst>
        <pc:spChg chg="mod">
          <ac:chgData name="Adventist Family Ministries" userId="ouNwaq6WgdONJ+KKNGI/ozviqhV0SraY9uNXCkM1Kp0=" providerId="None" clId="Web-{7E55498E-1754-46F9-B9AC-19C584B3CB82}" dt="2020-09-15T15:28:58.264" v="622" actId="20577"/>
          <ac:spMkLst>
            <pc:docMk/>
            <pc:sldMk cId="2430579161" sldId="270"/>
            <ac:spMk id="2" creationId="{00000000-0000-0000-0000-000000000000}"/>
          </ac:spMkLst>
        </pc:spChg>
        <pc:spChg chg="add del mod">
          <ac:chgData name="Adventist Family Ministries" userId="ouNwaq6WgdONJ+KKNGI/ozviqhV0SraY9uNXCkM1Kp0=" providerId="None" clId="Web-{7E55498E-1754-46F9-B9AC-19C584B3CB82}" dt="2020-09-15T15:32:52.120" v="669" actId="20577"/>
          <ac:spMkLst>
            <pc:docMk/>
            <pc:sldMk cId="2430579161" sldId="270"/>
            <ac:spMk id="3" creationId="{00000000-0000-0000-0000-000000000000}"/>
          </ac:spMkLst>
        </pc:spChg>
        <pc:graphicFrameChg chg="add del">
          <ac:chgData name="Adventist Family Ministries" userId="ouNwaq6WgdONJ+KKNGI/ozviqhV0SraY9uNXCkM1Kp0=" providerId="None" clId="Web-{7E55498E-1754-46F9-B9AC-19C584B3CB82}" dt="2020-09-15T15:31:30.163" v="643"/>
          <ac:graphicFrameMkLst>
            <pc:docMk/>
            <pc:sldMk cId="2430579161" sldId="270"/>
            <ac:graphicFrameMk id="6" creationId="{278F780A-E676-4439-BE2C-307DD3A616E1}"/>
          </ac:graphicFrameMkLst>
        </pc:graphicFrameChg>
        <pc:picChg chg="mod">
          <ac:chgData name="Adventist Family Ministries" userId="ouNwaq6WgdONJ+KKNGI/ozviqhV0SraY9uNXCkM1Kp0=" providerId="None" clId="Web-{7E55498E-1754-46F9-B9AC-19C584B3CB82}" dt="2020-09-15T15:32:17.149" v="666" actId="1076"/>
          <ac:picMkLst>
            <pc:docMk/>
            <pc:sldMk cId="2430579161" sldId="270"/>
            <ac:picMk id="5" creationId="{A79FFF69-BFFE-CE43-B1DE-9FBDE622451A}"/>
          </ac:picMkLst>
        </pc:picChg>
      </pc:sldChg>
      <pc:sldChg chg="delSp modSp modNotes">
        <pc:chgData name="Adventist Family Ministries" userId="ouNwaq6WgdONJ+KKNGI/ozviqhV0SraY9uNXCkM1Kp0=" providerId="None" clId="Web-{7E55498E-1754-46F9-B9AC-19C584B3CB82}" dt="2020-09-15T15:55:13.347" v="1070" actId="20577"/>
        <pc:sldMkLst>
          <pc:docMk/>
          <pc:sldMk cId="1087393660" sldId="271"/>
        </pc:sldMkLst>
        <pc:spChg chg="mod">
          <ac:chgData name="Adventist Family Ministries" userId="ouNwaq6WgdONJ+KKNGI/ozviqhV0SraY9uNXCkM1Kp0=" providerId="None" clId="Web-{7E55498E-1754-46F9-B9AC-19C584B3CB82}" dt="2020-09-15T15:55:13.347" v="1070" actId="20577"/>
          <ac:spMkLst>
            <pc:docMk/>
            <pc:sldMk cId="1087393660" sldId="271"/>
            <ac:spMk id="2" creationId="{00000000-0000-0000-0000-000000000000}"/>
          </ac:spMkLst>
        </pc:spChg>
        <pc:spChg chg="mod">
          <ac:chgData name="Adventist Family Ministries" userId="ouNwaq6WgdONJ+KKNGI/ozviqhV0SraY9uNXCkM1Kp0=" providerId="None" clId="Web-{7E55498E-1754-46F9-B9AC-19C584B3CB82}" dt="2020-09-15T15:54:39.283" v="1066" actId="20577"/>
          <ac:spMkLst>
            <pc:docMk/>
            <pc:sldMk cId="1087393660" sldId="271"/>
            <ac:spMk id="3" creationId="{00000000-0000-0000-0000-000000000000}"/>
          </ac:spMkLst>
        </pc:spChg>
        <pc:picChg chg="del mod">
          <ac:chgData name="Adventist Family Ministries" userId="ouNwaq6WgdONJ+KKNGI/ozviqhV0SraY9uNXCkM1Kp0=" providerId="None" clId="Web-{7E55498E-1754-46F9-B9AC-19C584B3CB82}" dt="2020-09-15T15:52:31.838" v="1030"/>
          <ac:picMkLst>
            <pc:docMk/>
            <pc:sldMk cId="1087393660" sldId="271"/>
            <ac:picMk id="5" creationId="{69E1D193-77DF-AE44-BB95-BDA11044236F}"/>
          </ac:picMkLst>
        </pc:picChg>
      </pc:sldChg>
      <pc:sldChg chg="modSp">
        <pc:chgData name="Adventist Family Ministries" userId="ouNwaq6WgdONJ+KKNGI/ozviqhV0SraY9uNXCkM1Kp0=" providerId="None" clId="Web-{7E55498E-1754-46F9-B9AC-19C584B3CB82}" dt="2020-09-15T15:58:17.560" v="1135" actId="14100"/>
        <pc:sldMkLst>
          <pc:docMk/>
          <pc:sldMk cId="3656300182" sldId="272"/>
        </pc:sldMkLst>
        <pc:spChg chg="mod">
          <ac:chgData name="Adventist Family Ministries" userId="ouNwaq6WgdONJ+KKNGI/ozviqhV0SraY9uNXCkM1Kp0=" providerId="None" clId="Web-{7E55498E-1754-46F9-B9AC-19C584B3CB82}" dt="2020-09-15T15:55:02.799" v="1067" actId="20577"/>
          <ac:spMkLst>
            <pc:docMk/>
            <pc:sldMk cId="3656300182" sldId="272"/>
            <ac:spMk id="2" creationId="{00000000-0000-0000-0000-000000000000}"/>
          </ac:spMkLst>
        </pc:spChg>
        <pc:spChg chg="mod">
          <ac:chgData name="Adventist Family Ministries" userId="ouNwaq6WgdONJ+KKNGI/ozviqhV0SraY9uNXCkM1Kp0=" providerId="None" clId="Web-{7E55498E-1754-46F9-B9AC-19C584B3CB82}" dt="2020-09-15T15:58:01.934" v="1132" actId="20577"/>
          <ac:spMkLst>
            <pc:docMk/>
            <pc:sldMk cId="3656300182" sldId="272"/>
            <ac:spMk id="3" creationId="{00000000-0000-0000-0000-000000000000}"/>
          </ac:spMkLst>
        </pc:spChg>
        <pc:picChg chg="mod">
          <ac:chgData name="Adventist Family Ministries" userId="ouNwaq6WgdONJ+KKNGI/ozviqhV0SraY9uNXCkM1Kp0=" providerId="None" clId="Web-{7E55498E-1754-46F9-B9AC-19C584B3CB82}" dt="2020-09-15T15:58:17.560" v="1135" actId="14100"/>
          <ac:picMkLst>
            <pc:docMk/>
            <pc:sldMk cId="3656300182" sldId="272"/>
            <ac:picMk id="5" creationId="{550694BF-E31A-9642-9C83-69AC079C9CFE}"/>
          </ac:picMkLst>
        </pc:picChg>
      </pc:sldChg>
      <pc:sldChg chg="modSp modNotes">
        <pc:chgData name="Adventist Family Ministries" userId="ouNwaq6WgdONJ+KKNGI/ozviqhV0SraY9uNXCkM1Kp0=" providerId="None" clId="Web-{7E55498E-1754-46F9-B9AC-19C584B3CB82}" dt="2020-09-15T16:01:25.601" v="1183" actId="20577"/>
        <pc:sldMkLst>
          <pc:docMk/>
          <pc:sldMk cId="2158243203" sldId="273"/>
        </pc:sldMkLst>
        <pc:spChg chg="mod">
          <ac:chgData name="Adventist Family Ministries" userId="ouNwaq6WgdONJ+KKNGI/ozviqhV0SraY9uNXCkM1Kp0=" providerId="None" clId="Web-{7E55498E-1754-46F9-B9AC-19C584B3CB82}" dt="2020-09-15T15:58:48.843" v="1140" actId="20577"/>
          <ac:spMkLst>
            <pc:docMk/>
            <pc:sldMk cId="2158243203" sldId="273"/>
            <ac:spMk id="2" creationId="{00000000-0000-0000-0000-000000000000}"/>
          </ac:spMkLst>
        </pc:spChg>
        <pc:spChg chg="mod">
          <ac:chgData name="Adventist Family Ministries" userId="ouNwaq6WgdONJ+KKNGI/ozviqhV0SraY9uNXCkM1Kp0=" providerId="None" clId="Web-{7E55498E-1754-46F9-B9AC-19C584B3CB82}" dt="2020-09-15T16:01:25.601" v="1183" actId="20577"/>
          <ac:spMkLst>
            <pc:docMk/>
            <pc:sldMk cId="2158243203" sldId="273"/>
            <ac:spMk id="3" creationId="{00000000-0000-0000-0000-000000000000}"/>
          </ac:spMkLst>
        </pc:spChg>
      </pc:sldChg>
      <pc:sldChg chg="modSp">
        <pc:chgData name="Adventist Family Ministries" userId="ouNwaq6WgdONJ+KKNGI/ozviqhV0SraY9uNXCkM1Kp0=" providerId="None" clId="Web-{7E55498E-1754-46F9-B9AC-19C584B3CB82}" dt="2020-09-15T16:07:59.074" v="1253" actId="20577"/>
        <pc:sldMkLst>
          <pc:docMk/>
          <pc:sldMk cId="3589779498" sldId="274"/>
        </pc:sldMkLst>
        <pc:spChg chg="mod">
          <ac:chgData name="Adventist Family Ministries" userId="ouNwaq6WgdONJ+KKNGI/ozviqhV0SraY9uNXCkM1Kp0=" providerId="None" clId="Web-{7E55498E-1754-46F9-B9AC-19C584B3CB82}" dt="2020-09-15T16:06:15.413" v="1232" actId="14100"/>
          <ac:spMkLst>
            <pc:docMk/>
            <pc:sldMk cId="3589779498" sldId="274"/>
            <ac:spMk id="2" creationId="{00000000-0000-0000-0000-000000000000}"/>
          </ac:spMkLst>
        </pc:spChg>
        <pc:spChg chg="mod">
          <ac:chgData name="Adventist Family Ministries" userId="ouNwaq6WgdONJ+KKNGI/ozviqhV0SraY9uNXCkM1Kp0=" providerId="None" clId="Web-{7E55498E-1754-46F9-B9AC-19C584B3CB82}" dt="2020-09-15T16:07:59.074" v="1253" actId="20577"/>
          <ac:spMkLst>
            <pc:docMk/>
            <pc:sldMk cId="3589779498" sldId="274"/>
            <ac:spMk id="3" creationId="{00000000-0000-0000-0000-000000000000}"/>
          </ac:spMkLst>
        </pc:spChg>
      </pc:sldChg>
      <pc:sldChg chg="modSp">
        <pc:chgData name="Adventist Family Ministries" userId="ouNwaq6WgdONJ+KKNGI/ozviqhV0SraY9uNXCkM1Kp0=" providerId="None" clId="Web-{7E55498E-1754-46F9-B9AC-19C584B3CB82}" dt="2020-09-15T16:11:48.321" v="1358" actId="20577"/>
        <pc:sldMkLst>
          <pc:docMk/>
          <pc:sldMk cId="1416047035" sldId="275"/>
        </pc:sldMkLst>
        <pc:spChg chg="mod">
          <ac:chgData name="Adventist Family Ministries" userId="ouNwaq6WgdONJ+KKNGI/ozviqhV0SraY9uNXCkM1Kp0=" providerId="None" clId="Web-{7E55498E-1754-46F9-B9AC-19C584B3CB82}" dt="2020-09-15T16:08:10.684" v="1256" actId="20577"/>
          <ac:spMkLst>
            <pc:docMk/>
            <pc:sldMk cId="1416047035" sldId="275"/>
            <ac:spMk id="2" creationId="{00000000-0000-0000-0000-000000000000}"/>
          </ac:spMkLst>
        </pc:spChg>
        <pc:spChg chg="mod">
          <ac:chgData name="Adventist Family Ministries" userId="ouNwaq6WgdONJ+KKNGI/ozviqhV0SraY9uNXCkM1Kp0=" providerId="None" clId="Web-{7E55498E-1754-46F9-B9AC-19C584B3CB82}" dt="2020-09-15T16:11:48.321" v="1358" actId="20577"/>
          <ac:spMkLst>
            <pc:docMk/>
            <pc:sldMk cId="1416047035" sldId="275"/>
            <ac:spMk id="3" creationId="{00000000-0000-0000-0000-000000000000}"/>
          </ac:spMkLst>
        </pc:spChg>
        <pc:picChg chg="mod">
          <ac:chgData name="Adventist Family Ministries" userId="ouNwaq6WgdONJ+KKNGI/ozviqhV0SraY9uNXCkM1Kp0=" providerId="None" clId="Web-{7E55498E-1754-46F9-B9AC-19C584B3CB82}" dt="2020-09-15T16:09:56.190" v="1274" actId="14100"/>
          <ac:picMkLst>
            <pc:docMk/>
            <pc:sldMk cId="1416047035" sldId="275"/>
            <ac:picMk id="7" creationId="{03134221-A28D-EB49-9AB1-2DBC9EDCC8D5}"/>
          </ac:picMkLst>
        </pc:picChg>
      </pc:sldChg>
      <pc:sldChg chg="modSp">
        <pc:chgData name="Adventist Family Ministries" userId="ouNwaq6WgdONJ+KKNGI/ozviqhV0SraY9uNXCkM1Kp0=" providerId="None" clId="Web-{7E55498E-1754-46F9-B9AC-19C584B3CB82}" dt="2020-09-15T16:19:31.439" v="1503" actId="20577"/>
        <pc:sldMkLst>
          <pc:docMk/>
          <pc:sldMk cId="2607933043" sldId="276"/>
        </pc:sldMkLst>
        <pc:spChg chg="mod">
          <ac:chgData name="Adventist Family Ministries" userId="ouNwaq6WgdONJ+KKNGI/ozviqhV0SraY9uNXCkM1Kp0=" providerId="None" clId="Web-{7E55498E-1754-46F9-B9AC-19C584B3CB82}" dt="2020-09-15T16:18:35.936" v="1480" actId="20577"/>
          <ac:spMkLst>
            <pc:docMk/>
            <pc:sldMk cId="2607933043" sldId="276"/>
            <ac:spMk id="2" creationId="{00000000-0000-0000-0000-000000000000}"/>
          </ac:spMkLst>
        </pc:spChg>
        <pc:spChg chg="mod">
          <ac:chgData name="Adventist Family Ministries" userId="ouNwaq6WgdONJ+KKNGI/ozviqhV0SraY9uNXCkM1Kp0=" providerId="None" clId="Web-{7E55498E-1754-46F9-B9AC-19C584B3CB82}" dt="2020-09-15T16:19:31.439" v="1503" actId="20577"/>
          <ac:spMkLst>
            <pc:docMk/>
            <pc:sldMk cId="2607933043" sldId="276"/>
            <ac:spMk id="3" creationId="{00000000-0000-0000-0000-000000000000}"/>
          </ac:spMkLst>
        </pc:spChg>
      </pc:sldChg>
      <pc:sldChg chg="modSp">
        <pc:chgData name="Adventist Family Ministries" userId="ouNwaq6WgdONJ+KKNGI/ozviqhV0SraY9uNXCkM1Kp0=" providerId="None" clId="Web-{7E55498E-1754-46F9-B9AC-19C584B3CB82}" dt="2020-09-15T16:20:49.240" v="1520" actId="20577"/>
        <pc:sldMkLst>
          <pc:docMk/>
          <pc:sldMk cId="1759350889" sldId="277"/>
        </pc:sldMkLst>
        <pc:spChg chg="mod">
          <ac:chgData name="Adventist Family Ministries" userId="ouNwaq6WgdONJ+KKNGI/ozviqhV0SraY9uNXCkM1Kp0=" providerId="None" clId="Web-{7E55498E-1754-46F9-B9AC-19C584B3CB82}" dt="2020-09-15T16:19:46.174" v="1506" actId="20577"/>
          <ac:spMkLst>
            <pc:docMk/>
            <pc:sldMk cId="1759350889" sldId="277"/>
            <ac:spMk id="2" creationId="{00000000-0000-0000-0000-000000000000}"/>
          </ac:spMkLst>
        </pc:spChg>
        <pc:spChg chg="mod">
          <ac:chgData name="Adventist Family Ministries" userId="ouNwaq6WgdONJ+KKNGI/ozviqhV0SraY9uNXCkM1Kp0=" providerId="None" clId="Web-{7E55498E-1754-46F9-B9AC-19C584B3CB82}" dt="2020-09-15T16:20:11.363" v="1515" actId="20577"/>
          <ac:spMkLst>
            <pc:docMk/>
            <pc:sldMk cId="1759350889" sldId="277"/>
            <ac:spMk id="3" creationId="{00000000-0000-0000-0000-000000000000}"/>
          </ac:spMkLst>
        </pc:spChg>
        <pc:spChg chg="mod">
          <ac:chgData name="Adventist Family Ministries" userId="ouNwaq6WgdONJ+KKNGI/ozviqhV0SraY9uNXCkM1Kp0=" providerId="None" clId="Web-{7E55498E-1754-46F9-B9AC-19C584B3CB82}" dt="2020-09-15T16:20:49.240" v="1520" actId="20577"/>
          <ac:spMkLst>
            <pc:docMk/>
            <pc:sldMk cId="1759350889" sldId="277"/>
            <ac:spMk id="6" creationId="{8C7E1AD2-3D56-4341-9440-FDFC442FB28F}"/>
          </ac:spMkLst>
        </pc:spChg>
      </pc:sldChg>
      <pc:sldChg chg="modSp">
        <pc:chgData name="Adventist Family Ministries" userId="ouNwaq6WgdONJ+KKNGI/ozviqhV0SraY9uNXCkM1Kp0=" providerId="None" clId="Web-{7E55498E-1754-46F9-B9AC-19C584B3CB82}" dt="2020-09-15T15:21:49.710" v="509" actId="20577"/>
        <pc:sldMkLst>
          <pc:docMk/>
          <pc:sldMk cId="3945592393" sldId="278"/>
        </pc:sldMkLst>
        <pc:spChg chg="mod">
          <ac:chgData name="Adventist Family Ministries" userId="ouNwaq6WgdONJ+KKNGI/ozviqhV0SraY9uNXCkM1Kp0=" providerId="None" clId="Web-{7E55498E-1754-46F9-B9AC-19C584B3CB82}" dt="2020-09-15T15:21:49.710" v="509" actId="20577"/>
          <ac:spMkLst>
            <pc:docMk/>
            <pc:sldMk cId="3945592393" sldId="278"/>
            <ac:spMk id="2" creationId="{00000000-0000-0000-0000-000000000000}"/>
          </ac:spMkLst>
        </pc:spChg>
        <pc:spChg chg="mod">
          <ac:chgData name="Adventist Family Ministries" userId="ouNwaq6WgdONJ+KKNGI/ozviqhV0SraY9uNXCkM1Kp0=" providerId="None" clId="Web-{7E55498E-1754-46F9-B9AC-19C584B3CB82}" dt="2020-09-15T15:21:21.005" v="498" actId="20577"/>
          <ac:spMkLst>
            <pc:docMk/>
            <pc:sldMk cId="3945592393" sldId="278"/>
            <ac:spMk id="3" creationId="{00000000-0000-0000-0000-000000000000}"/>
          </ac:spMkLst>
        </pc:spChg>
      </pc:sldChg>
      <pc:sldChg chg="modSp">
        <pc:chgData name="Adventist Family Ministries" userId="ouNwaq6WgdONJ+KKNGI/ozviqhV0SraY9uNXCkM1Kp0=" providerId="None" clId="Web-{7E55498E-1754-46F9-B9AC-19C584B3CB82}" dt="2020-09-15T16:21:47.102" v="1533" actId="20577"/>
        <pc:sldMkLst>
          <pc:docMk/>
          <pc:sldMk cId="1444545644" sldId="281"/>
        </pc:sldMkLst>
        <pc:spChg chg="mod">
          <ac:chgData name="Adventist Family Ministries" userId="ouNwaq6WgdONJ+KKNGI/ozviqhV0SraY9uNXCkM1Kp0=" providerId="None" clId="Web-{7E55498E-1754-46F9-B9AC-19C584B3CB82}" dt="2020-09-15T16:21:47.102" v="1533" actId="20577"/>
          <ac:spMkLst>
            <pc:docMk/>
            <pc:sldMk cId="1444545644" sldId="281"/>
            <ac:spMk id="2" creationId="{00000000-0000-0000-0000-000000000000}"/>
          </ac:spMkLst>
        </pc:spChg>
        <pc:spChg chg="mod">
          <ac:chgData name="Adventist Family Ministries" userId="ouNwaq6WgdONJ+KKNGI/ozviqhV0SraY9uNXCkM1Kp0=" providerId="None" clId="Web-{7E55498E-1754-46F9-B9AC-19C584B3CB82}" dt="2020-09-15T16:21:35.461" v="1532" actId="1076"/>
          <ac:spMkLst>
            <pc:docMk/>
            <pc:sldMk cId="1444545644" sldId="281"/>
            <ac:spMk id="3" creationId="{00000000-0000-0000-0000-000000000000}"/>
          </ac:spMkLst>
        </pc:spChg>
      </pc:sldChg>
      <pc:sldChg chg="modSp">
        <pc:chgData name="Adventist Family Ministries" userId="ouNwaq6WgdONJ+KKNGI/ozviqhV0SraY9uNXCkM1Kp0=" providerId="None" clId="Web-{7E55498E-1754-46F9-B9AC-19C584B3CB82}" dt="2020-09-15T16:22:49.027" v="1549" actId="20577"/>
        <pc:sldMkLst>
          <pc:docMk/>
          <pc:sldMk cId="1680727185" sldId="282"/>
        </pc:sldMkLst>
        <pc:spChg chg="mod">
          <ac:chgData name="Adventist Family Ministries" userId="ouNwaq6WgdONJ+KKNGI/ozviqhV0SraY9uNXCkM1Kp0=" providerId="None" clId="Web-{7E55498E-1754-46F9-B9AC-19C584B3CB82}" dt="2020-09-15T16:22:49.027" v="1549" actId="20577"/>
          <ac:spMkLst>
            <pc:docMk/>
            <pc:sldMk cId="1680727185" sldId="282"/>
            <ac:spMk id="2" creationId="{00000000-0000-0000-0000-000000000000}"/>
          </ac:spMkLst>
        </pc:spChg>
        <pc:spChg chg="mod">
          <ac:chgData name="Adventist Family Ministries" userId="ouNwaq6WgdONJ+KKNGI/ozviqhV0SraY9uNXCkM1Kp0=" providerId="None" clId="Web-{7E55498E-1754-46F9-B9AC-19C584B3CB82}" dt="2020-09-15T16:22:40.980" v="1548" actId="14100"/>
          <ac:spMkLst>
            <pc:docMk/>
            <pc:sldMk cId="1680727185" sldId="282"/>
            <ac:spMk id="3" creationId="{00000000-0000-0000-0000-000000000000}"/>
          </ac:spMkLst>
        </pc:spChg>
      </pc:sldChg>
      <pc:sldChg chg="modSp">
        <pc:chgData name="Adventist Family Ministries" userId="ouNwaq6WgdONJ+KKNGI/ozviqhV0SraY9uNXCkM1Kp0=" providerId="None" clId="Web-{7E55498E-1754-46F9-B9AC-19C584B3CB82}" dt="2020-09-15T16:26:04.240" v="1570" actId="20577"/>
        <pc:sldMkLst>
          <pc:docMk/>
          <pc:sldMk cId="2800941803" sldId="284"/>
        </pc:sldMkLst>
        <pc:spChg chg="mod">
          <ac:chgData name="Adventist Family Ministries" userId="ouNwaq6WgdONJ+KKNGI/ozviqhV0SraY9uNXCkM1Kp0=" providerId="None" clId="Web-{7E55498E-1754-46F9-B9AC-19C584B3CB82}" dt="2020-09-15T16:25:23.988" v="1552" actId="20577"/>
          <ac:spMkLst>
            <pc:docMk/>
            <pc:sldMk cId="2800941803" sldId="284"/>
            <ac:spMk id="2" creationId="{00000000-0000-0000-0000-000000000000}"/>
          </ac:spMkLst>
        </pc:spChg>
        <pc:spChg chg="mod">
          <ac:chgData name="Adventist Family Ministries" userId="ouNwaq6WgdONJ+KKNGI/ozviqhV0SraY9uNXCkM1Kp0=" providerId="None" clId="Web-{7E55498E-1754-46F9-B9AC-19C584B3CB82}" dt="2020-09-15T16:26:04.240" v="1570" actId="20577"/>
          <ac:spMkLst>
            <pc:docMk/>
            <pc:sldMk cId="2800941803" sldId="284"/>
            <ac:spMk id="3" creationId="{00000000-0000-0000-0000-000000000000}"/>
          </ac:spMkLst>
        </pc:spChg>
      </pc:sldChg>
      <pc:sldChg chg="modSp">
        <pc:chgData name="Adventist Family Ministries" userId="ouNwaq6WgdONJ+KKNGI/ozviqhV0SraY9uNXCkM1Kp0=" providerId="None" clId="Web-{7E55498E-1754-46F9-B9AC-19C584B3CB82}" dt="2020-09-15T16:26:52.024" v="1593" actId="14100"/>
        <pc:sldMkLst>
          <pc:docMk/>
          <pc:sldMk cId="316037495" sldId="285"/>
        </pc:sldMkLst>
        <pc:spChg chg="mod">
          <ac:chgData name="Adventist Family Ministries" userId="ouNwaq6WgdONJ+KKNGI/ozviqhV0SraY9uNXCkM1Kp0=" providerId="None" clId="Web-{7E55498E-1754-46F9-B9AC-19C584B3CB82}" dt="2020-09-15T16:26:17.788" v="1573" actId="20577"/>
          <ac:spMkLst>
            <pc:docMk/>
            <pc:sldMk cId="316037495" sldId="285"/>
            <ac:spMk id="2" creationId="{00000000-0000-0000-0000-000000000000}"/>
          </ac:spMkLst>
        </pc:spChg>
        <pc:spChg chg="mod">
          <ac:chgData name="Adventist Family Ministries" userId="ouNwaq6WgdONJ+KKNGI/ozviqhV0SraY9uNXCkM1Kp0=" providerId="None" clId="Web-{7E55498E-1754-46F9-B9AC-19C584B3CB82}" dt="2020-09-15T16:26:52.024" v="1593" actId="14100"/>
          <ac:spMkLst>
            <pc:docMk/>
            <pc:sldMk cId="316037495" sldId="285"/>
            <ac:spMk id="3" creationId="{00000000-0000-0000-0000-000000000000}"/>
          </ac:spMkLst>
        </pc:spChg>
      </pc:sldChg>
      <pc:sldChg chg="modSp">
        <pc:chgData name="Adventist Family Ministries" userId="ouNwaq6WgdONJ+KKNGI/ozviqhV0SraY9uNXCkM1Kp0=" providerId="None" clId="Web-{7E55498E-1754-46F9-B9AC-19C584B3CB82}" dt="2020-09-15T16:12:00.321" v="1361" actId="20577"/>
        <pc:sldMkLst>
          <pc:docMk/>
          <pc:sldMk cId="1182259818" sldId="287"/>
        </pc:sldMkLst>
        <pc:spChg chg="mod">
          <ac:chgData name="Adventist Family Ministries" userId="ouNwaq6WgdONJ+KKNGI/ozviqhV0SraY9uNXCkM1Kp0=" providerId="None" clId="Web-{7E55498E-1754-46F9-B9AC-19C584B3CB82}" dt="2020-09-15T16:12:00.321" v="1361" actId="20577"/>
          <ac:spMkLst>
            <pc:docMk/>
            <pc:sldMk cId="1182259818" sldId="287"/>
            <ac:spMk id="3" creationId="{00000000-0000-0000-0000-000000000000}"/>
          </ac:spMkLst>
        </pc:spChg>
        <pc:picChg chg="mod">
          <ac:chgData name="Adventist Family Ministries" userId="ouNwaq6WgdONJ+KKNGI/ozviqhV0SraY9uNXCkM1Kp0=" providerId="None" clId="Web-{7E55498E-1754-46F9-B9AC-19C584B3CB82}" dt="2020-09-15T14:50:29.750" v="229" actId="1076"/>
          <ac:picMkLst>
            <pc:docMk/>
            <pc:sldMk cId="1182259818" sldId="287"/>
            <ac:picMk id="6" creationId="{25F59BAF-C6E3-E84C-9B44-B8BBA7179FC0}"/>
          </ac:picMkLst>
        </pc:picChg>
      </pc:sldChg>
      <pc:sldChg chg="modSp">
        <pc:chgData name="Adventist Family Ministries" userId="ouNwaq6WgdONJ+KKNGI/ozviqhV0SraY9uNXCkM1Kp0=" providerId="None" clId="Web-{7E55498E-1754-46F9-B9AC-19C584B3CB82}" dt="2020-09-15T16:15:20.332" v="1435" actId="20577"/>
        <pc:sldMkLst>
          <pc:docMk/>
          <pc:sldMk cId="951125049" sldId="288"/>
        </pc:sldMkLst>
        <pc:spChg chg="mod">
          <ac:chgData name="Adventist Family Ministries" userId="ouNwaq6WgdONJ+KKNGI/ozviqhV0SraY9uNXCkM1Kp0=" providerId="None" clId="Web-{7E55498E-1754-46F9-B9AC-19C584B3CB82}" dt="2020-09-15T16:15:20.332" v="1435" actId="20577"/>
          <ac:spMkLst>
            <pc:docMk/>
            <pc:sldMk cId="951125049" sldId="288"/>
            <ac:spMk id="2" creationId="{00000000-0000-0000-0000-000000000000}"/>
          </ac:spMkLst>
        </pc:spChg>
        <pc:spChg chg="mod">
          <ac:chgData name="Adventist Family Ministries" userId="ouNwaq6WgdONJ+KKNGI/ozviqhV0SraY9uNXCkM1Kp0=" providerId="None" clId="Web-{7E55498E-1754-46F9-B9AC-19C584B3CB82}" dt="2020-09-15T16:14:46.674" v="1430" actId="20577"/>
          <ac:spMkLst>
            <pc:docMk/>
            <pc:sldMk cId="951125049" sldId="288"/>
            <ac:spMk id="3" creationId="{00000000-0000-0000-0000-000000000000}"/>
          </ac:spMkLst>
        </pc:spChg>
        <pc:picChg chg="mod">
          <ac:chgData name="Adventist Family Ministries" userId="ouNwaq6WgdONJ+KKNGI/ozviqhV0SraY9uNXCkM1Kp0=" providerId="None" clId="Web-{7E55498E-1754-46F9-B9AC-19C584B3CB82}" dt="2020-09-15T16:15:08.269" v="1434" actId="1076"/>
          <ac:picMkLst>
            <pc:docMk/>
            <pc:sldMk cId="951125049" sldId="288"/>
            <ac:picMk id="5" creationId="{27E2DA87-43C9-8A4A-AC86-DC50C394F889}"/>
          </ac:picMkLst>
        </pc:picChg>
      </pc:sldChg>
      <pc:sldChg chg="modSp">
        <pc:chgData name="Adventist Family Ministries" userId="ouNwaq6WgdONJ+KKNGI/ozviqhV0SraY9uNXCkM1Kp0=" providerId="None" clId="Web-{7E55498E-1754-46F9-B9AC-19C584B3CB82}" dt="2020-09-15T16:16:11.944" v="1444" actId="14100"/>
        <pc:sldMkLst>
          <pc:docMk/>
          <pc:sldMk cId="3795977298" sldId="289"/>
        </pc:sldMkLst>
        <pc:spChg chg="mod">
          <ac:chgData name="Adventist Family Ministries" userId="ouNwaq6WgdONJ+KKNGI/ozviqhV0SraY9uNXCkM1Kp0=" providerId="None" clId="Web-{7E55498E-1754-46F9-B9AC-19C584B3CB82}" dt="2020-09-15T16:15:32.035" v="1438" actId="20577"/>
          <ac:spMkLst>
            <pc:docMk/>
            <pc:sldMk cId="3795977298" sldId="289"/>
            <ac:spMk id="2" creationId="{00000000-0000-0000-0000-000000000000}"/>
          </ac:spMkLst>
        </pc:spChg>
        <pc:spChg chg="mod">
          <ac:chgData name="Adventist Family Ministries" userId="ouNwaq6WgdONJ+KKNGI/ozviqhV0SraY9uNXCkM1Kp0=" providerId="None" clId="Web-{7E55498E-1754-46F9-B9AC-19C584B3CB82}" dt="2020-09-15T16:16:11.944" v="1444" actId="14100"/>
          <ac:spMkLst>
            <pc:docMk/>
            <pc:sldMk cId="3795977298" sldId="289"/>
            <ac:spMk id="3" creationId="{00000000-0000-0000-0000-000000000000}"/>
          </ac:spMkLst>
        </pc:spChg>
      </pc:sldChg>
      <pc:sldChg chg="modSp modNotes">
        <pc:chgData name="Adventist Family Ministries" userId="ouNwaq6WgdONJ+KKNGI/ozviqhV0SraY9uNXCkM1Kp0=" providerId="None" clId="Web-{7E55498E-1754-46F9-B9AC-19C584B3CB82}" dt="2020-09-15T16:16:38.680" v="1449" actId="20577"/>
        <pc:sldMkLst>
          <pc:docMk/>
          <pc:sldMk cId="2905473806" sldId="290"/>
        </pc:sldMkLst>
        <pc:spChg chg="mod">
          <ac:chgData name="Adventist Family Ministries" userId="ouNwaq6WgdONJ+KKNGI/ozviqhV0SraY9uNXCkM1Kp0=" providerId="None" clId="Web-{7E55498E-1754-46F9-B9AC-19C584B3CB82}" dt="2020-09-15T14:51:47.285" v="234" actId="14100"/>
          <ac:spMkLst>
            <pc:docMk/>
            <pc:sldMk cId="2905473806" sldId="290"/>
            <ac:spMk id="2" creationId="{00000000-0000-0000-0000-000000000000}"/>
          </ac:spMkLst>
        </pc:spChg>
        <pc:spChg chg="mod">
          <ac:chgData name="Adventist Family Ministries" userId="ouNwaq6WgdONJ+KKNGI/ozviqhV0SraY9uNXCkM1Kp0=" providerId="None" clId="Web-{7E55498E-1754-46F9-B9AC-19C584B3CB82}" dt="2020-09-15T16:16:38.680" v="1449" actId="20577"/>
          <ac:spMkLst>
            <pc:docMk/>
            <pc:sldMk cId="2905473806" sldId="290"/>
            <ac:spMk id="3" creationId="{00000000-0000-0000-0000-000000000000}"/>
          </ac:spMkLst>
        </pc:spChg>
      </pc:sldChg>
      <pc:sldChg chg="modSp">
        <pc:chgData name="Adventist Family Ministries" userId="ouNwaq6WgdONJ+KKNGI/ozviqhV0SraY9uNXCkM1Kp0=" providerId="None" clId="Web-{7E55498E-1754-46F9-B9AC-19C584B3CB82}" dt="2020-09-15T16:17:25.791" v="1461" actId="20577"/>
        <pc:sldMkLst>
          <pc:docMk/>
          <pc:sldMk cId="446069321" sldId="291"/>
        </pc:sldMkLst>
        <pc:spChg chg="mod">
          <ac:chgData name="Adventist Family Ministries" userId="ouNwaq6WgdONJ+KKNGI/ozviqhV0SraY9uNXCkM1Kp0=" providerId="None" clId="Web-{7E55498E-1754-46F9-B9AC-19C584B3CB82}" dt="2020-09-15T16:17:10.838" v="1452" actId="20577"/>
          <ac:spMkLst>
            <pc:docMk/>
            <pc:sldMk cId="446069321" sldId="291"/>
            <ac:spMk id="2" creationId="{00000000-0000-0000-0000-000000000000}"/>
          </ac:spMkLst>
        </pc:spChg>
        <pc:spChg chg="mod">
          <ac:chgData name="Adventist Family Ministries" userId="ouNwaq6WgdONJ+KKNGI/ozviqhV0SraY9uNXCkM1Kp0=" providerId="None" clId="Web-{7E55498E-1754-46F9-B9AC-19C584B3CB82}" dt="2020-09-15T16:17:25.791" v="1461" actId="20577"/>
          <ac:spMkLst>
            <pc:docMk/>
            <pc:sldMk cId="446069321" sldId="291"/>
            <ac:spMk id="3" creationId="{00000000-0000-0000-0000-000000000000}"/>
          </ac:spMkLst>
        </pc:spChg>
        <pc:picChg chg="mod">
          <ac:chgData name="Adventist Family Ministries" userId="ouNwaq6WgdONJ+KKNGI/ozviqhV0SraY9uNXCkM1Kp0=" providerId="None" clId="Web-{7E55498E-1754-46F9-B9AC-19C584B3CB82}" dt="2020-09-15T15:13:03.182" v="429" actId="1076"/>
          <ac:picMkLst>
            <pc:docMk/>
            <pc:sldMk cId="446069321" sldId="291"/>
            <ac:picMk id="4" creationId="{4C68548D-B6AC-874C-A5F1-DD57969ADBF2}"/>
          </ac:picMkLst>
        </pc:picChg>
      </pc:sldChg>
      <pc:sldChg chg="modSp">
        <pc:chgData name="Adventist Family Ministries" userId="ouNwaq6WgdONJ+KKNGI/ozviqhV0SraY9uNXCkM1Kp0=" providerId="None" clId="Web-{7E55498E-1754-46F9-B9AC-19C584B3CB82}" dt="2020-09-15T16:18:29.404" v="1477" actId="20577"/>
        <pc:sldMkLst>
          <pc:docMk/>
          <pc:sldMk cId="3572108995" sldId="292"/>
        </pc:sldMkLst>
        <pc:spChg chg="mod">
          <ac:chgData name="Adventist Family Ministries" userId="ouNwaq6WgdONJ+KKNGI/ozviqhV0SraY9uNXCkM1Kp0=" providerId="None" clId="Web-{7E55498E-1754-46F9-B9AC-19C584B3CB82}" dt="2020-09-15T16:18:29.404" v="1477" actId="20577"/>
          <ac:spMkLst>
            <pc:docMk/>
            <pc:sldMk cId="3572108995" sldId="292"/>
            <ac:spMk id="2" creationId="{00000000-0000-0000-0000-000000000000}"/>
          </ac:spMkLst>
        </pc:spChg>
        <pc:spChg chg="mod">
          <ac:chgData name="Adventist Family Ministries" userId="ouNwaq6WgdONJ+KKNGI/ozviqhV0SraY9uNXCkM1Kp0=" providerId="None" clId="Web-{7E55498E-1754-46F9-B9AC-19C584B3CB82}" dt="2020-09-15T16:18:11.372" v="1474" actId="20577"/>
          <ac:spMkLst>
            <pc:docMk/>
            <pc:sldMk cId="3572108995" sldId="292"/>
            <ac:spMk id="3" creationId="{00000000-0000-0000-0000-000000000000}"/>
          </ac:spMkLst>
        </pc:spChg>
      </pc:sldChg>
      <pc:sldChg chg="modSp">
        <pc:chgData name="Adventist Family Ministries" userId="ouNwaq6WgdONJ+KKNGI/ozviqhV0SraY9uNXCkM1Kp0=" providerId="None" clId="Web-{7E55498E-1754-46F9-B9AC-19C584B3CB82}" dt="2020-09-15T16:20:54.052" v="1522" actId="20577"/>
        <pc:sldMkLst>
          <pc:docMk/>
          <pc:sldMk cId="2047529665" sldId="293"/>
        </pc:sldMkLst>
        <pc:spChg chg="mod">
          <ac:chgData name="Adventist Family Ministries" userId="ouNwaq6WgdONJ+KKNGI/ozviqhV0SraY9uNXCkM1Kp0=" providerId="None" clId="Web-{7E55498E-1754-46F9-B9AC-19C584B3CB82}" dt="2020-09-15T16:20:54.052" v="1522" actId="20577"/>
          <ac:spMkLst>
            <pc:docMk/>
            <pc:sldMk cId="2047529665" sldId="293"/>
            <ac:spMk id="2" creationId="{00000000-0000-0000-0000-000000000000}"/>
          </ac:spMkLst>
        </pc:spChg>
        <pc:spChg chg="mod">
          <ac:chgData name="Adventist Family Ministries" userId="ouNwaq6WgdONJ+KKNGI/ozviqhV0SraY9uNXCkM1Kp0=" providerId="None" clId="Web-{7E55498E-1754-46F9-B9AC-19C584B3CB82}" dt="2020-09-15T15:17:41.056" v="451" actId="14100"/>
          <ac:spMkLst>
            <pc:docMk/>
            <pc:sldMk cId="2047529665" sldId="293"/>
            <ac:spMk id="3" creationId="{00000000-0000-0000-0000-000000000000}"/>
          </ac:spMkLst>
        </pc:spChg>
      </pc:sldChg>
      <pc:sldChg chg="modSp">
        <pc:chgData name="Adventist Family Ministries" userId="ouNwaq6WgdONJ+KKNGI/ozviqhV0SraY9uNXCkM1Kp0=" providerId="None" clId="Web-{7E55498E-1754-46F9-B9AC-19C584B3CB82}" dt="2020-09-15T16:27:19.869" v="1597" actId="20577"/>
        <pc:sldMkLst>
          <pc:docMk/>
          <pc:sldMk cId="1347818166" sldId="294"/>
        </pc:sldMkLst>
        <pc:spChg chg="mod">
          <ac:chgData name="Adventist Family Ministries" userId="ouNwaq6WgdONJ+KKNGI/ozviqhV0SraY9uNXCkM1Kp0=" providerId="None" clId="Web-{7E55498E-1754-46F9-B9AC-19C584B3CB82}" dt="2020-09-15T16:27:19.869" v="1597" actId="20577"/>
          <ac:spMkLst>
            <pc:docMk/>
            <pc:sldMk cId="1347818166" sldId="294"/>
            <ac:spMk id="2" creationId="{00000000-0000-0000-0000-000000000000}"/>
          </ac:spMkLst>
        </pc:spChg>
        <pc:spChg chg="mod">
          <ac:chgData name="Adventist Family Ministries" userId="ouNwaq6WgdONJ+KKNGI/ozviqhV0SraY9uNXCkM1Kp0=" providerId="None" clId="Web-{7E55498E-1754-46F9-B9AC-19C584B3CB82}" dt="2020-09-15T16:27:10.447" v="1596" actId="14100"/>
          <ac:spMkLst>
            <pc:docMk/>
            <pc:sldMk cId="1347818166" sldId="294"/>
            <ac:spMk id="3" creationId="{00000000-0000-0000-0000-000000000000}"/>
          </ac:spMkLst>
        </pc:spChg>
      </pc:sldChg>
      <pc:sldChg chg="modSp">
        <pc:chgData name="Adventist Family Ministries" userId="ouNwaq6WgdONJ+KKNGI/ozviqhV0SraY9uNXCkM1Kp0=" providerId="None" clId="Web-{7E55498E-1754-46F9-B9AC-19C584B3CB82}" dt="2020-09-15T16:27:32.417" v="1604" actId="14100"/>
        <pc:sldMkLst>
          <pc:docMk/>
          <pc:sldMk cId="1376066094" sldId="295"/>
        </pc:sldMkLst>
        <pc:spChg chg="mod">
          <ac:chgData name="Adventist Family Ministries" userId="ouNwaq6WgdONJ+KKNGI/ozviqhV0SraY9uNXCkM1Kp0=" providerId="None" clId="Web-{7E55498E-1754-46F9-B9AC-19C584B3CB82}" dt="2020-09-15T16:27:25.354" v="1600" actId="20577"/>
          <ac:spMkLst>
            <pc:docMk/>
            <pc:sldMk cId="1376066094" sldId="295"/>
            <ac:spMk id="2" creationId="{00000000-0000-0000-0000-000000000000}"/>
          </ac:spMkLst>
        </pc:spChg>
        <pc:spChg chg="mod">
          <ac:chgData name="Adventist Family Ministries" userId="ouNwaq6WgdONJ+KKNGI/ozviqhV0SraY9uNXCkM1Kp0=" providerId="None" clId="Web-{7E55498E-1754-46F9-B9AC-19C584B3CB82}" dt="2020-09-15T16:27:32.417" v="1604" actId="14100"/>
          <ac:spMkLst>
            <pc:docMk/>
            <pc:sldMk cId="1376066094" sldId="295"/>
            <ac:spMk id="3" creationId="{00000000-0000-0000-0000-000000000000}"/>
          </ac:spMkLst>
        </pc:spChg>
      </pc:sldChg>
      <pc:sldChg chg="modSp add ord replId">
        <pc:chgData name="Adventist Family Ministries" userId="ouNwaq6WgdONJ+KKNGI/ozviqhV0SraY9uNXCkM1Kp0=" providerId="None" clId="Web-{7E55498E-1754-46F9-B9AC-19C584B3CB82}" dt="2020-09-15T16:05:50.911" v="1220"/>
        <pc:sldMkLst>
          <pc:docMk/>
          <pc:sldMk cId="2499649127" sldId="297"/>
        </pc:sldMkLst>
        <pc:spChg chg="mod">
          <ac:chgData name="Adventist Family Ministries" userId="ouNwaq6WgdONJ+KKNGI/ozviqhV0SraY9uNXCkM1Kp0=" providerId="None" clId="Web-{7E55498E-1754-46F9-B9AC-19C584B3CB82}" dt="2020-09-15T16:05:20.847" v="1219" actId="14100"/>
          <ac:spMkLst>
            <pc:docMk/>
            <pc:sldMk cId="2499649127"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FEC05-6604-984C-BC0C-5126241BF795}" type="datetimeFigureOut">
              <a:rPr lang="en-US" smtClean="0"/>
              <a:t>9/17/20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559D1-0F43-E249-A8F6-7C6E7A0EBC38}" type="slidenum">
              <a:rPr lang="en-US" smtClean="0"/>
              <a:t>‹#›</a:t>
            </a:fld>
            <a:endParaRPr lang="en-US"/>
          </a:p>
        </p:txBody>
      </p:sp>
    </p:spTree>
    <p:extLst>
      <p:ext uri="{BB962C8B-B14F-4D97-AF65-F5344CB8AC3E}">
        <p14:creationId xmlns:p14="http://schemas.microsoft.com/office/powerpoint/2010/main" val="1816747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Bef>
                <a:spcPct val="20000"/>
              </a:spcBef>
              <a:buFont typeface="Arial"/>
              <a:buChar char="•"/>
            </a:pPr>
            <a:r>
              <a:rPr lang="en-US" dirty="0"/>
              <a:t>These fears are very real to children.</a:t>
            </a:r>
          </a:p>
          <a:p>
            <a:pPr marL="285750" indent="-285750">
              <a:spcBef>
                <a:spcPct val="20000"/>
              </a:spcBef>
              <a:buFont typeface="Arial"/>
              <a:buChar char="•"/>
            </a:pPr>
            <a:r>
              <a:rPr lang="en-US" dirty="0"/>
              <a:t>Separation anxiety is normal for children age 9 months to 24 months.</a:t>
            </a:r>
            <a:endParaRPr lang="en-US" dirty="0">
              <a:cs typeface="Calibri"/>
            </a:endParaRPr>
          </a:p>
          <a:p>
            <a:pPr lvl="1">
              <a:spcBef>
                <a:spcPct val="20000"/>
              </a:spcBef>
              <a:buFont typeface="Arial"/>
              <a:buChar char="•"/>
            </a:pPr>
            <a:r>
              <a:rPr lang="en-US" dirty="0"/>
              <a:t>Stay until your child feels more comfortable before leaving</a:t>
            </a:r>
            <a:endParaRPr lang="en-US" dirty="0">
              <a:cs typeface="Calibri"/>
            </a:endParaRPr>
          </a:p>
          <a:p>
            <a:pPr marL="285750" indent="-285750">
              <a:spcBef>
                <a:spcPct val="20000"/>
              </a:spcBef>
              <a:buFont typeface="Arial"/>
              <a:buChar char="•"/>
            </a:pPr>
            <a:r>
              <a:rPr lang="en-US" dirty="0"/>
              <a:t>Preschool aged children have imaginative minds</a:t>
            </a:r>
            <a:endParaRPr lang="en-US" dirty="0">
              <a:cs typeface="Calibri"/>
            </a:endParaRPr>
          </a:p>
          <a:p>
            <a:pPr lvl="1">
              <a:spcBef>
                <a:spcPct val="20000"/>
              </a:spcBef>
              <a:buFont typeface="Arial"/>
              <a:buChar char="•"/>
            </a:pPr>
            <a:r>
              <a:rPr lang="en-US" dirty="0"/>
              <a:t>Use a night light and stay nearby when falling asleep</a:t>
            </a:r>
            <a:endParaRPr lang="en-US" dirty="0">
              <a:cs typeface="Calibri"/>
            </a:endParaRPr>
          </a:p>
          <a:p>
            <a:pPr marL="285750" indent="-285750">
              <a:spcBef>
                <a:spcPct val="20000"/>
              </a:spcBef>
              <a:buFont typeface="Arial"/>
              <a:buChar char="•"/>
            </a:pPr>
            <a:r>
              <a:rPr lang="en-US" dirty="0"/>
              <a:t>Some children are naturally more shy and fearful</a:t>
            </a:r>
            <a:endParaRPr lang="en-US" dirty="0">
              <a:cs typeface="Calibri"/>
            </a:endParaRPr>
          </a:p>
          <a:p>
            <a:pPr lvl="1">
              <a:spcBef>
                <a:spcPct val="20000"/>
              </a:spcBef>
              <a:buFont typeface="Arial"/>
              <a:buChar char="•"/>
            </a:pPr>
            <a:r>
              <a:rPr lang="en-US" dirty="0"/>
              <a:t>Get your child involved in extracurricular activities he/she enjoys</a:t>
            </a:r>
            <a:endParaRPr lang="en-US" dirty="0">
              <a:cs typeface="Calibri"/>
            </a:endParaRPr>
          </a:p>
          <a:p>
            <a:pPr lvl="1">
              <a:spcBef>
                <a:spcPct val="20000"/>
              </a:spcBef>
              <a:buFont typeface="Arial"/>
              <a:buChar char="•"/>
            </a:pPr>
            <a:r>
              <a:rPr lang="en-US" dirty="0"/>
              <a:t>Don’t push because could be ridiculed by peers</a:t>
            </a:r>
            <a:endParaRPr lang="en-US" dirty="0">
              <a:cs typeface="Calibri"/>
            </a:endParaRPr>
          </a:p>
        </p:txBody>
      </p:sp>
      <p:sp>
        <p:nvSpPr>
          <p:cNvPr id="4" name="Slide Number Placeholder 3"/>
          <p:cNvSpPr>
            <a:spLocks noGrp="1"/>
          </p:cNvSpPr>
          <p:nvPr>
            <p:ph type="sldNum" sz="quarter" idx="5"/>
          </p:nvPr>
        </p:nvSpPr>
        <p:spPr/>
        <p:txBody>
          <a:bodyPr/>
          <a:lstStyle/>
          <a:p>
            <a:fld id="{45F559D1-0F43-E249-A8F6-7C6E7A0EBC38}" type="slidenum">
              <a:rPr lang="en-US" smtClean="0"/>
              <a:t>10</a:t>
            </a:fld>
            <a:endParaRPr lang="en-US"/>
          </a:p>
        </p:txBody>
      </p:sp>
    </p:spTree>
    <p:extLst>
      <p:ext uri="{BB962C8B-B14F-4D97-AF65-F5344CB8AC3E}">
        <p14:creationId xmlns:p14="http://schemas.microsoft.com/office/powerpoint/2010/main" val="4074503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nSpc>
                <a:spcPct val="150000"/>
              </a:lnSpc>
              <a:spcBef>
                <a:spcPct val="20000"/>
              </a:spcBef>
              <a:buFont typeface="Arial"/>
              <a:buChar char="•"/>
            </a:pPr>
            <a:r>
              <a:rPr lang="en-US" dirty="0"/>
              <a:t>Symptoms: inattention, hyperactivity, and impulsivity. Can have more problems with inattention or hyperactivity or both.  </a:t>
            </a:r>
          </a:p>
          <a:p>
            <a:pPr marL="457200" indent="-457200">
              <a:lnSpc>
                <a:spcPct val="150000"/>
              </a:lnSpc>
              <a:spcBef>
                <a:spcPct val="20000"/>
              </a:spcBef>
              <a:buFont typeface="Arial"/>
              <a:buChar char="•"/>
            </a:pPr>
            <a:r>
              <a:rPr lang="en-US" dirty="0"/>
              <a:t>Some of these behaviors are normal for all children.</a:t>
            </a:r>
            <a:endParaRPr lang="en-US" dirty="0">
              <a:cs typeface="Calibri"/>
            </a:endParaRPr>
          </a:p>
          <a:p>
            <a:pPr marL="457200" indent="-457200">
              <a:lnSpc>
                <a:spcPct val="150000"/>
              </a:lnSpc>
              <a:spcBef>
                <a:spcPct val="20000"/>
              </a:spcBef>
              <a:buFont typeface="Arial"/>
              <a:buChar char="•"/>
            </a:pPr>
            <a:r>
              <a:rPr lang="en-US" dirty="0"/>
              <a:t>ADHD typically is a problem recognized when child begins school.</a:t>
            </a:r>
            <a:endParaRPr lang="en-US" dirty="0">
              <a:cs typeface="Calibri"/>
            </a:endParaRPr>
          </a:p>
          <a:p>
            <a:pPr marL="457200" indent="-457200">
              <a:lnSpc>
                <a:spcPct val="150000"/>
              </a:lnSpc>
              <a:spcBef>
                <a:spcPct val="20000"/>
              </a:spcBef>
              <a:buFont typeface="Arial"/>
              <a:buChar char="•"/>
            </a:pPr>
            <a:r>
              <a:rPr lang="en-US" dirty="0"/>
              <a:t>It is a brain disorder where there is less activity in the part of the brain that manages these types of behaviors.</a:t>
            </a:r>
            <a:endParaRPr lang="en-US" dirty="0">
              <a:cs typeface="Calibri"/>
            </a:endParaRPr>
          </a:p>
          <a:p>
            <a:pPr marL="457200" indent="-457200">
              <a:lnSpc>
                <a:spcPct val="150000"/>
              </a:lnSpc>
              <a:spcBef>
                <a:spcPct val="20000"/>
              </a:spcBef>
              <a:buFont typeface="Arial"/>
              <a:buChar char="•"/>
            </a:pPr>
            <a:r>
              <a:rPr lang="en-US" dirty="0"/>
              <a:t>ADHD tends to be genetic.</a:t>
            </a:r>
            <a:endParaRPr lang="en-US" dirty="0">
              <a:cs typeface="Calibri"/>
            </a:endParaRPr>
          </a:p>
        </p:txBody>
      </p:sp>
      <p:sp>
        <p:nvSpPr>
          <p:cNvPr id="4" name="Slide Number Placeholder 3"/>
          <p:cNvSpPr>
            <a:spLocks noGrp="1"/>
          </p:cNvSpPr>
          <p:nvPr>
            <p:ph type="sldNum" sz="quarter" idx="5"/>
          </p:nvPr>
        </p:nvSpPr>
        <p:spPr/>
        <p:txBody>
          <a:bodyPr/>
          <a:lstStyle/>
          <a:p>
            <a:fld id="{45F559D1-0F43-E249-A8F6-7C6E7A0EBC38}" type="slidenum">
              <a:rPr lang="en-US" smtClean="0"/>
              <a:t>11</a:t>
            </a:fld>
            <a:endParaRPr lang="en-US"/>
          </a:p>
        </p:txBody>
      </p:sp>
    </p:spTree>
    <p:extLst>
      <p:ext uri="{BB962C8B-B14F-4D97-AF65-F5344CB8AC3E}">
        <p14:creationId xmlns:p14="http://schemas.microsoft.com/office/powerpoint/2010/main" val="1032353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Bef>
                <a:spcPct val="20000"/>
              </a:spcBef>
              <a:buFont typeface="Arial"/>
              <a:buChar char="•"/>
            </a:pPr>
            <a:r>
              <a:rPr lang="en-US" dirty="0"/>
              <a:t>Anorexia nervosa</a:t>
            </a:r>
          </a:p>
          <a:p>
            <a:pPr lvl="1">
              <a:spcBef>
                <a:spcPct val="20000"/>
              </a:spcBef>
              <a:buFont typeface="Arial"/>
              <a:buChar char="•"/>
            </a:pPr>
            <a:r>
              <a:rPr lang="en-US" dirty="0"/>
              <a:t>Can be deadly (20% death rate for those who don’t get treatment)</a:t>
            </a:r>
            <a:endParaRPr lang="en-US" dirty="0">
              <a:cs typeface="Calibri"/>
            </a:endParaRPr>
          </a:p>
          <a:p>
            <a:pPr lvl="1">
              <a:spcBef>
                <a:spcPct val="20000"/>
              </a:spcBef>
              <a:buFont typeface="Arial"/>
              <a:buChar char="•"/>
            </a:pPr>
            <a:r>
              <a:rPr lang="en-US" dirty="0"/>
              <a:t>Severely restrict food intake, fear of gaining weight, distorted view of body</a:t>
            </a:r>
            <a:endParaRPr lang="en-US" dirty="0">
              <a:cs typeface="Calibri"/>
            </a:endParaRPr>
          </a:p>
          <a:p>
            <a:pPr lvl="1">
              <a:spcBef>
                <a:spcPct val="20000"/>
              </a:spcBef>
              <a:buFont typeface="Arial"/>
              <a:buChar char="•"/>
            </a:pPr>
            <a:r>
              <a:rPr lang="en-US" dirty="0"/>
              <a:t>Needs a team approach for treatment</a:t>
            </a:r>
            <a:endParaRPr lang="en-US" dirty="0">
              <a:cs typeface="Calibri"/>
            </a:endParaRPr>
          </a:p>
          <a:p>
            <a:pPr marL="285750" indent="-285750">
              <a:spcBef>
                <a:spcPct val="20000"/>
              </a:spcBef>
              <a:buFont typeface="Arial"/>
              <a:buChar char="•"/>
            </a:pPr>
            <a:r>
              <a:rPr lang="en-US" dirty="0"/>
              <a:t>Bulimia nervosa</a:t>
            </a:r>
            <a:endParaRPr lang="en-US" dirty="0">
              <a:cs typeface="Calibri"/>
            </a:endParaRPr>
          </a:p>
          <a:p>
            <a:pPr lvl="1">
              <a:spcBef>
                <a:spcPct val="20000"/>
              </a:spcBef>
              <a:buFont typeface="Arial"/>
              <a:buChar char="•"/>
            </a:pPr>
            <a:r>
              <a:rPr lang="en-US" dirty="0"/>
              <a:t>Binge eat out of control then purge or use laxatives to lose weight</a:t>
            </a:r>
            <a:endParaRPr lang="en-US" dirty="0">
              <a:cs typeface="Calibri"/>
            </a:endParaRPr>
          </a:p>
          <a:p>
            <a:pPr lvl="1">
              <a:spcBef>
                <a:spcPct val="20000"/>
              </a:spcBef>
              <a:buFont typeface="Arial"/>
              <a:buChar char="•"/>
            </a:pPr>
            <a:r>
              <a:rPr lang="en-US" dirty="0"/>
              <a:t>Healthy eating and working on underlying emotional issues is needed</a:t>
            </a:r>
            <a:endParaRPr lang="en-US" dirty="0">
              <a:cs typeface="Calibri"/>
            </a:endParaRPr>
          </a:p>
          <a:p>
            <a:pPr marL="285750" indent="-285750">
              <a:spcBef>
                <a:spcPct val="20000"/>
              </a:spcBef>
              <a:buFont typeface="Arial"/>
              <a:buChar char="•"/>
            </a:pPr>
            <a:r>
              <a:rPr lang="en-US" dirty="0"/>
              <a:t>Binge-eating</a:t>
            </a:r>
            <a:endParaRPr lang="en-US" dirty="0">
              <a:cs typeface="Calibri"/>
            </a:endParaRPr>
          </a:p>
          <a:p>
            <a:pPr lvl="1">
              <a:spcBef>
                <a:spcPct val="20000"/>
              </a:spcBef>
              <a:buFont typeface="Arial"/>
              <a:buChar char="•"/>
            </a:pPr>
            <a:r>
              <a:rPr lang="en-US" dirty="0"/>
              <a:t>Binge eat out of control, but don’t purse or use laxatives</a:t>
            </a:r>
            <a:endParaRPr lang="en-US" dirty="0">
              <a:cs typeface="Calibri"/>
            </a:endParaRPr>
          </a:p>
          <a:p>
            <a:pPr lvl="1">
              <a:spcBef>
                <a:spcPct val="20000"/>
              </a:spcBef>
              <a:buFont typeface="Arial"/>
              <a:buChar char="•"/>
            </a:pPr>
            <a:r>
              <a:rPr lang="en-US" dirty="0"/>
              <a:t>Medication can help with the eating compulsion and counseling helps with finding other ways to cope</a:t>
            </a:r>
          </a:p>
        </p:txBody>
      </p:sp>
      <p:sp>
        <p:nvSpPr>
          <p:cNvPr id="4" name="Slide Number Placeholder 3"/>
          <p:cNvSpPr>
            <a:spLocks noGrp="1"/>
          </p:cNvSpPr>
          <p:nvPr>
            <p:ph type="sldNum" sz="quarter" idx="5"/>
          </p:nvPr>
        </p:nvSpPr>
        <p:spPr/>
        <p:txBody>
          <a:bodyPr/>
          <a:lstStyle/>
          <a:p>
            <a:fld id="{45F559D1-0F43-E249-A8F6-7C6E7A0EBC38}" type="slidenum">
              <a:rPr lang="en-US" smtClean="0"/>
              <a:t>13</a:t>
            </a:fld>
            <a:endParaRPr lang="en-US"/>
          </a:p>
        </p:txBody>
      </p:sp>
    </p:spTree>
    <p:extLst>
      <p:ext uri="{BB962C8B-B14F-4D97-AF65-F5344CB8AC3E}">
        <p14:creationId xmlns:p14="http://schemas.microsoft.com/office/powerpoint/2010/main" val="3872362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spcBef>
                <a:spcPct val="20000"/>
              </a:spcBef>
              <a:buChar char="•"/>
            </a:pPr>
            <a:r>
              <a:rPr lang="en-US" dirty="0"/>
              <a:t>Sleep is a requirement for good physical and mental health</a:t>
            </a:r>
          </a:p>
          <a:p>
            <a:pPr lvl="2">
              <a:spcBef>
                <a:spcPct val="20000"/>
              </a:spcBef>
              <a:buChar char="•"/>
            </a:pPr>
            <a:r>
              <a:rPr lang="en-US" dirty="0"/>
              <a:t>Lack of sleep can cause ADHD like symptoms in children</a:t>
            </a:r>
            <a:endParaRPr lang="en-US" dirty="0">
              <a:cs typeface="Calibri"/>
            </a:endParaRPr>
          </a:p>
          <a:p>
            <a:pPr lvl="2">
              <a:spcBef>
                <a:spcPct val="20000"/>
              </a:spcBef>
              <a:buChar char="•"/>
            </a:pPr>
            <a:r>
              <a:rPr lang="en-US" dirty="0"/>
              <a:t>Turn off those screens at least one hour before bed and have a consistent night time routine</a:t>
            </a:r>
            <a:endParaRPr lang="en-US" dirty="0">
              <a:cs typeface="Calibri"/>
            </a:endParaRPr>
          </a:p>
          <a:p>
            <a:pPr lvl="1">
              <a:spcBef>
                <a:spcPct val="20000"/>
              </a:spcBef>
              <a:buChar char="•"/>
            </a:pPr>
            <a:r>
              <a:rPr lang="en-US" dirty="0"/>
              <a:t>Breathe slowly and intentionally when emotionally distressed</a:t>
            </a:r>
            <a:endParaRPr lang="en-US" dirty="0">
              <a:cs typeface="Calibri"/>
            </a:endParaRPr>
          </a:p>
          <a:p>
            <a:pPr lvl="2">
              <a:spcBef>
                <a:spcPct val="20000"/>
              </a:spcBef>
              <a:buChar char="•"/>
            </a:pPr>
            <a:r>
              <a:rPr lang="en-US" dirty="0"/>
              <a:t>Breathe in through your nose, hold your breath for a few seconds, then blow out slowly through mouth like blowing through a straw</a:t>
            </a:r>
            <a:endParaRPr lang="en-US" dirty="0">
              <a:cs typeface="Calibri"/>
            </a:endParaRPr>
          </a:p>
          <a:p>
            <a:pPr lvl="2">
              <a:spcBef>
                <a:spcPct val="20000"/>
              </a:spcBef>
              <a:buChar char="•"/>
            </a:pPr>
            <a:r>
              <a:rPr lang="en-US" dirty="0"/>
              <a:t>Do Pizza Breathing with your child – Pretend you are holding a piece of pizza in your hand and then smell it, but it is too hot to eat so blow on it to cool it down</a:t>
            </a:r>
            <a:endParaRPr lang="en-US" dirty="0">
              <a:cs typeface="Calibri"/>
            </a:endParaRPr>
          </a:p>
          <a:p>
            <a:pPr lvl="1">
              <a:spcBef>
                <a:spcPct val="20000"/>
              </a:spcBef>
              <a:buChar char="•"/>
            </a:pPr>
            <a:r>
              <a:rPr lang="en-US" dirty="0"/>
              <a:t>Relax your muscles when you notice them tightening from emotional distress</a:t>
            </a:r>
            <a:endParaRPr lang="en-US" dirty="0">
              <a:cs typeface="Calibri"/>
            </a:endParaRPr>
          </a:p>
          <a:p>
            <a:pPr lvl="2">
              <a:spcBef>
                <a:spcPct val="20000"/>
              </a:spcBef>
              <a:buChar char="•"/>
            </a:pPr>
            <a:r>
              <a:rPr lang="en-US" dirty="0"/>
              <a:t>Focus on the area of tension then feel it relax when you breathe out.  </a:t>
            </a:r>
            <a:endParaRPr lang="en-US" dirty="0">
              <a:cs typeface="Calibri"/>
            </a:endParaRPr>
          </a:p>
          <a:p>
            <a:pPr lvl="2">
              <a:spcBef>
                <a:spcPct val="20000"/>
              </a:spcBef>
              <a:buChar char="•"/>
            </a:pPr>
            <a:r>
              <a:rPr lang="en-US" dirty="0"/>
              <a:t>Be a Wet Noodle – Have your child pretend to be a wet noodle to let go of physical tension</a:t>
            </a:r>
          </a:p>
        </p:txBody>
      </p:sp>
      <p:sp>
        <p:nvSpPr>
          <p:cNvPr id="4" name="Slide Number Placeholder 3"/>
          <p:cNvSpPr>
            <a:spLocks noGrp="1"/>
          </p:cNvSpPr>
          <p:nvPr>
            <p:ph type="sldNum" sz="quarter" idx="5"/>
          </p:nvPr>
        </p:nvSpPr>
        <p:spPr/>
        <p:txBody>
          <a:bodyPr/>
          <a:lstStyle/>
          <a:p>
            <a:fld id="{45F559D1-0F43-E249-A8F6-7C6E7A0EBC38}" type="slidenum">
              <a:rPr lang="en-US" smtClean="0"/>
              <a:t>20</a:t>
            </a:fld>
            <a:endParaRPr lang="en-US"/>
          </a:p>
        </p:txBody>
      </p:sp>
    </p:spTree>
    <p:extLst>
      <p:ext uri="{BB962C8B-B14F-4D97-AF65-F5344CB8AC3E}">
        <p14:creationId xmlns:p14="http://schemas.microsoft.com/office/powerpoint/2010/main" val="31033387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2262C10-24CF-3F48-92F3-606BE4224B9B}"/>
              </a:ext>
            </a:extLst>
          </p:cNvPr>
          <p:cNvPicPr>
            <a:picLocks noChangeAspect="1"/>
          </p:cNvPicPr>
          <p:nvPr userDrawn="1"/>
        </p:nvPicPr>
        <p:blipFill>
          <a:blip r:embed="rId2"/>
          <a:srcRect/>
          <a:stretch/>
        </p:blipFill>
        <p:spPr>
          <a:xfrm>
            <a:off x="-754" y="2190"/>
            <a:ext cx="9145508" cy="6853621"/>
          </a:xfrm>
          <a:prstGeom prst="rect">
            <a:avLst/>
          </a:prstGeom>
        </p:spPr>
      </p:pic>
      <p:sp>
        <p:nvSpPr>
          <p:cNvPr id="3" name="Subtitle 2"/>
          <p:cNvSpPr>
            <a:spLocks noGrp="1"/>
          </p:cNvSpPr>
          <p:nvPr>
            <p:ph type="subTitle" idx="1"/>
          </p:nvPr>
        </p:nvSpPr>
        <p:spPr>
          <a:xfrm>
            <a:off x="1363218" y="2005150"/>
            <a:ext cx="6400800" cy="2750545"/>
          </a:xfrm>
        </p:spPr>
        <p:txBody>
          <a:bodyPr/>
          <a:lstStyle>
            <a:lvl1pPr marL="0" indent="0" algn="ctr">
              <a:buNone/>
              <a:defRPr lang="en-US" sz="5400" b="1" kern="1200" dirty="0">
                <a:solidFill>
                  <a:schemeClr val="bg1"/>
                </a:solidFill>
                <a:latin typeface="Avenir Next Condensed" panose="020B0506020202020204" pitchFamily="34" charset="0"/>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6356350"/>
            <a:ext cx="7196332" cy="365125"/>
          </a:xfrm>
        </p:spPr>
        <p:txBody>
          <a:bodyPr/>
          <a:lstStyle>
            <a:lvl1pPr>
              <a:defRPr lang="en-US" sz="1200" kern="1200" smtClean="0">
                <a:ln w="18415" cmpd="sng">
                  <a:noFill/>
                  <a:prstDash val="solid"/>
                </a:ln>
                <a:solidFill>
                  <a:schemeClr val="accent2">
                    <a:lumMod val="75000"/>
                  </a:schemeClr>
                </a:solidFill>
                <a:latin typeface="Avenir Next Condensed" panose="020B0506020202020204" pitchFamily="34" charset="0"/>
                <a:ea typeface="+mn-ea"/>
                <a:cs typeface="+mn-cs"/>
              </a:defRPr>
            </a:lvl1pPr>
          </a:lstStyle>
          <a:p>
            <a:r>
              <a:rPr lang="en-US" sz="1200" dirty="0">
                <a:ln w="18415" cmpd="sng">
                  <a:noFill/>
                  <a:prstDash val="solid"/>
                </a:ln>
                <a:solidFill>
                  <a:schemeClr val="accent2">
                    <a:lumMod val="75000"/>
                  </a:schemeClr>
                </a:solidFill>
                <a:latin typeface="Avenir Next Condensed" panose="020B0506020202020204" pitchFamily="34" charset="0"/>
              </a:rPr>
              <a:t>Written by: Alina M. Baltazar, PhD, MSW, LMSW, CFLE, CCTP-I, CCTP-F. Associate Professor and MSW Program Director School of Social Work in Andrews University.</a:t>
            </a:r>
          </a:p>
        </p:txBody>
      </p:sp>
      <p:sp>
        <p:nvSpPr>
          <p:cNvPr id="5" name="Footer Placeholder 4"/>
          <p:cNvSpPr>
            <a:spLocks noGrp="1"/>
          </p:cNvSpPr>
          <p:nvPr>
            <p:ph type="ftr" sz="quarter" idx="11"/>
          </p:nvPr>
        </p:nvSpPr>
        <p:spPr>
          <a:xfrm>
            <a:off x="2946212" y="5008335"/>
            <a:ext cx="4817806" cy="365125"/>
          </a:xfrm>
        </p:spPr>
        <p:txBody>
          <a:bodyPr/>
          <a:lstStyle>
            <a:lvl1pPr algn="r">
              <a:defRPr lang="en-US" sz="1800" kern="1200" spc="50" dirty="0">
                <a:ln w="13500">
                  <a:noFill/>
                  <a:prstDash val="solid"/>
                </a:ln>
                <a:solidFill>
                  <a:srgbClr val="FDA400"/>
                </a:solidFill>
                <a:latin typeface="Avenir Next Condensed Medium" panose="020B0506020202020204" pitchFamily="34" charset="0"/>
                <a:ea typeface="+mn-ea"/>
                <a:cs typeface="Georgia"/>
              </a:defRPr>
            </a:lvl1pPr>
          </a:lstStyle>
          <a:p>
            <a:r>
              <a:rPr lang="en-US"/>
              <a:t>Presented by: (add presenter’s name here)</a:t>
            </a:r>
          </a:p>
          <a:p>
            <a:pPr algn="r"/>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33835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Written by: Alina M. Baltazar, PhD, MSW, LMSW, CFLE, CCTP-I, CCTP-F. Associate Professor and MSW Program Director School of Social Work in Andrews University.</a:t>
            </a:r>
          </a:p>
        </p:txBody>
      </p:sp>
      <p:sp>
        <p:nvSpPr>
          <p:cNvPr id="5" name="Footer Placeholder 4"/>
          <p:cNvSpPr>
            <a:spLocks noGrp="1"/>
          </p:cNvSpPr>
          <p:nvPr>
            <p:ph type="ftr" sz="quarter" idx="11"/>
          </p:nvPr>
        </p:nvSpPr>
        <p:spPr/>
        <p:txBody>
          <a:bodyPr/>
          <a:lstStyle/>
          <a:p>
            <a:r>
              <a:rPr lang="en-US"/>
              <a:t>Presented by: (add presenter’s name here) </a:t>
            </a:r>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35384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Written by: Alina M. Baltazar, PhD, MSW, LMSW, CFLE, CCTP-I, CCTP-F. Associate Professor and MSW Program Director School of Social Work in Andrews University.</a:t>
            </a:r>
          </a:p>
        </p:txBody>
      </p:sp>
      <p:sp>
        <p:nvSpPr>
          <p:cNvPr id="5" name="Footer Placeholder 4"/>
          <p:cNvSpPr>
            <a:spLocks noGrp="1"/>
          </p:cNvSpPr>
          <p:nvPr>
            <p:ph type="ftr" sz="quarter" idx="11"/>
          </p:nvPr>
        </p:nvSpPr>
        <p:spPr/>
        <p:txBody>
          <a:bodyPr/>
          <a:lstStyle/>
          <a:p>
            <a:r>
              <a:rPr lang="en-US"/>
              <a:t>Presented by: (add presenter’s name here) </a:t>
            </a:r>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641360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r>
              <a:rPr lang="en-US"/>
              <a:t>Written by: Alina M. Baltazar, PhD, MSW, LMSW, CFLE, CCTP-I, CCTP-F. Associate Professor and MSW Program Director School of Social Work in Andrews University.</a:t>
            </a:r>
          </a:p>
        </p:txBody>
      </p:sp>
      <p:sp>
        <p:nvSpPr>
          <p:cNvPr id="5" name="Footer Placeholder 4"/>
          <p:cNvSpPr>
            <a:spLocks noGrp="1"/>
          </p:cNvSpPr>
          <p:nvPr>
            <p:ph type="ftr" sz="quarter" idx="11"/>
          </p:nvPr>
        </p:nvSpPr>
        <p:spPr/>
        <p:txBody>
          <a:bodyPr/>
          <a:lstStyle/>
          <a:p>
            <a:r>
              <a:rPr lang="en-US"/>
              <a:t>Presented by: (add presenter’s name here) </a:t>
            </a:r>
          </a:p>
        </p:txBody>
      </p:sp>
      <p:sp>
        <p:nvSpPr>
          <p:cNvPr id="6" name="Slide Number Placeholder 5"/>
          <p:cNvSpPr>
            <a:spLocks noGrp="1"/>
          </p:cNvSpPr>
          <p:nvPr>
            <p:ph type="sldNum" sz="quarter" idx="12"/>
          </p:nvPr>
        </p:nvSpPr>
        <p:spPr/>
        <p:txBody>
          <a:bodyPr/>
          <a:lstStyle/>
          <a:p>
            <a:fld id="{007CD39E-5CC0-4073-B5D7-B3BF3A41BE23}" type="slidenum">
              <a:rPr lang="en-US" smtClean="0"/>
              <a:t>‹#›</a:t>
            </a:fld>
            <a:endParaRPr lang="en-US"/>
          </a:p>
        </p:txBody>
      </p:sp>
    </p:spTree>
    <p:extLst>
      <p:ext uri="{BB962C8B-B14F-4D97-AF65-F5344CB8AC3E}">
        <p14:creationId xmlns:p14="http://schemas.microsoft.com/office/powerpoint/2010/main" val="298187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50ADDC-5729-D740-BEC6-E23771F4B3E3}"/>
              </a:ext>
            </a:extLst>
          </p:cNvPr>
          <p:cNvPicPr>
            <a:picLocks noChangeAspect="1"/>
          </p:cNvPicPr>
          <p:nvPr userDrawn="1"/>
        </p:nvPicPr>
        <p:blipFill>
          <a:blip r:embed="rId2"/>
          <a:srcRect/>
          <a:stretch/>
        </p:blipFill>
        <p:spPr>
          <a:xfrm>
            <a:off x="-8410" y="-794"/>
            <a:ext cx="9152410" cy="6858794"/>
          </a:xfrm>
          <a:prstGeom prst="rect">
            <a:avLst/>
          </a:prstGeom>
        </p:spPr>
      </p:pic>
      <p:sp>
        <p:nvSpPr>
          <p:cNvPr id="2" name="Title 1"/>
          <p:cNvSpPr>
            <a:spLocks noGrp="1"/>
          </p:cNvSpPr>
          <p:nvPr>
            <p:ph type="title" hasCustomPrompt="1"/>
          </p:nvPr>
        </p:nvSpPr>
        <p:spPr>
          <a:xfrm>
            <a:off x="722313" y="3015420"/>
            <a:ext cx="7137674" cy="1362075"/>
          </a:xfrm>
        </p:spPr>
        <p:txBody>
          <a:bodyPr anchor="t"/>
          <a:lstStyle>
            <a:lvl1pPr algn="r">
              <a:defRPr lang="en-US" sz="5400" b="1" kern="1200" dirty="0">
                <a:solidFill>
                  <a:schemeClr val="bg1"/>
                </a:solidFill>
                <a:latin typeface="Avenir Next Condensed" panose="020B0506020202020204" pitchFamily="34" charset="0"/>
                <a:ea typeface="+mn-ea"/>
                <a:cs typeface="+mn-cs"/>
              </a:defRPr>
            </a:lvl1pPr>
          </a:lstStyle>
          <a:p>
            <a:r>
              <a:rPr lang="en-US" dirty="0"/>
              <a:t>CLICK TO EDIT MASTER TITLE STYLE</a:t>
            </a:r>
          </a:p>
        </p:txBody>
      </p:sp>
      <p:sp>
        <p:nvSpPr>
          <p:cNvPr id="3" name="Text Placeholder 2"/>
          <p:cNvSpPr>
            <a:spLocks noGrp="1"/>
          </p:cNvSpPr>
          <p:nvPr>
            <p:ph type="body" idx="1" hasCustomPrompt="1"/>
          </p:nvPr>
        </p:nvSpPr>
        <p:spPr>
          <a:xfrm>
            <a:off x="722313" y="1464841"/>
            <a:ext cx="7137674" cy="1500187"/>
          </a:xfrm>
        </p:spPr>
        <p:txBody>
          <a:bodyPr anchor="b"/>
          <a:lstStyle>
            <a:lvl1pPr marL="0" indent="0" algn="r">
              <a:buNone/>
              <a:defRPr lang="en-US" sz="1600" kern="1200" dirty="0" smtClean="0">
                <a:solidFill>
                  <a:srgbClr val="FDA400"/>
                </a:solidFill>
                <a:latin typeface="Avenir Next Condensed" panose="020B0506020202020204" pitchFamily="34" charset="0"/>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r>
              <a:rPr lang="en-US" dirty="0"/>
              <a:t>Written by: Alina M. Baltazar, PhD, MSW, LMSW, CFLE, CCTP-I, CCTP-F. Associate Professor and MSW Program Director School of Social Work in Andrews University.</a:t>
            </a:r>
          </a:p>
        </p:txBody>
      </p:sp>
      <p:sp>
        <p:nvSpPr>
          <p:cNvPr id="5" name="Footer Placeholder 4"/>
          <p:cNvSpPr>
            <a:spLocks noGrp="1"/>
          </p:cNvSpPr>
          <p:nvPr>
            <p:ph type="ftr" sz="quarter" idx="11"/>
          </p:nvPr>
        </p:nvSpPr>
        <p:spPr/>
        <p:txBody>
          <a:bodyPr/>
          <a:lstStyle/>
          <a:p>
            <a:r>
              <a:rPr lang="en-US"/>
              <a:t>Presented by: (add presenter’s name here) </a:t>
            </a:r>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593166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3EB1D5-7C22-3340-B281-49D0D97BDE43}"/>
              </a:ext>
            </a:extLst>
          </p:cNvPr>
          <p:cNvPicPr>
            <a:picLocks noChangeAspect="1"/>
          </p:cNvPicPr>
          <p:nvPr userDrawn="1"/>
        </p:nvPicPr>
        <p:blipFill>
          <a:blip r:embed="rId2"/>
          <a:srcRect/>
          <a:stretch/>
        </p:blipFill>
        <p:spPr>
          <a:xfrm>
            <a:off x="-8410" y="18366"/>
            <a:ext cx="9152410" cy="6858794"/>
          </a:xfrm>
          <a:prstGeom prst="rect">
            <a:avLst/>
          </a:prstGeom>
        </p:spPr>
      </p:pic>
      <p:sp>
        <p:nvSpPr>
          <p:cNvPr id="2" name="Date Placeholder 1"/>
          <p:cNvSpPr>
            <a:spLocks noGrp="1"/>
          </p:cNvSpPr>
          <p:nvPr>
            <p:ph type="dt" sz="half" idx="10"/>
          </p:nvPr>
        </p:nvSpPr>
        <p:spPr/>
        <p:txBody>
          <a:bodyPr/>
          <a:lstStyle/>
          <a:p>
            <a:r>
              <a:rPr lang="en-US"/>
              <a:t>Written by: Alina M. Baltazar, PhD, MSW, LMSW, CFLE, CCTP-I, CCTP-F. Associate Professor and MSW Program Director School of Social Work in Andrews University.</a:t>
            </a:r>
          </a:p>
        </p:txBody>
      </p:sp>
      <p:sp>
        <p:nvSpPr>
          <p:cNvPr id="4" name="Slide Number Placeholder 3"/>
          <p:cNvSpPr>
            <a:spLocks noGrp="1"/>
          </p:cNvSpPr>
          <p:nvPr>
            <p:ph type="sldNum" sz="quarter" idx="12"/>
          </p:nvPr>
        </p:nvSpPr>
        <p:spPr/>
        <p:txBody>
          <a:bodyPr/>
          <a:lstStyle/>
          <a:p>
            <a:fld id="{6D5A780A-563C-0046-B457-B0B9E957C029}" type="slidenum">
              <a:rPr lang="en-US" smtClean="0"/>
              <a:t>‹#›</a:t>
            </a:fld>
            <a:endParaRPr lang="en-US"/>
          </a:p>
        </p:txBody>
      </p:sp>
      <p:sp>
        <p:nvSpPr>
          <p:cNvPr id="9" name="Title 1">
            <a:extLst>
              <a:ext uri="{FF2B5EF4-FFF2-40B4-BE49-F238E27FC236}">
                <a16:creationId xmlns:a16="http://schemas.microsoft.com/office/drawing/2014/main" id="{32B3E152-E440-274F-8416-38394E64ACA1}"/>
              </a:ext>
            </a:extLst>
          </p:cNvPr>
          <p:cNvSpPr>
            <a:spLocks noGrp="1"/>
          </p:cNvSpPr>
          <p:nvPr>
            <p:ph type="title" hasCustomPrompt="1"/>
          </p:nvPr>
        </p:nvSpPr>
        <p:spPr>
          <a:xfrm>
            <a:off x="663676" y="29158"/>
            <a:ext cx="8023123" cy="1143000"/>
          </a:xfrm>
        </p:spPr>
        <p:txBody>
          <a:bodyPr/>
          <a:lstStyle>
            <a:lvl1pPr algn="l">
              <a:defRPr lang="en-US" sz="3600" b="1" kern="1200" dirty="0">
                <a:solidFill>
                  <a:schemeClr val="bg1"/>
                </a:solidFill>
                <a:latin typeface="Avenir Next Condensed" panose="020B0506020202020204" pitchFamily="34" charset="0"/>
                <a:ea typeface="+mn-ea"/>
                <a:cs typeface="+mn-cs"/>
              </a:defRPr>
            </a:lvl1pPr>
          </a:lstStyle>
          <a:p>
            <a:r>
              <a:rPr lang="en-US" dirty="0"/>
              <a:t>CLICK TO EDIT MASTER TITLE STYLE</a:t>
            </a:r>
          </a:p>
        </p:txBody>
      </p:sp>
      <p:sp>
        <p:nvSpPr>
          <p:cNvPr id="10" name="Content Placeholder 2">
            <a:extLst>
              <a:ext uri="{FF2B5EF4-FFF2-40B4-BE49-F238E27FC236}">
                <a16:creationId xmlns:a16="http://schemas.microsoft.com/office/drawing/2014/main" id="{0F69B445-1446-FF43-B8A4-66739E283A50}"/>
              </a:ext>
            </a:extLst>
          </p:cNvPr>
          <p:cNvSpPr>
            <a:spLocks noGrp="1"/>
          </p:cNvSpPr>
          <p:nvPr>
            <p:ph idx="1"/>
          </p:nvPr>
        </p:nvSpPr>
        <p:spPr>
          <a:xfrm>
            <a:off x="663676" y="1478183"/>
            <a:ext cx="7728156" cy="4525963"/>
          </a:xfrm>
        </p:spPr>
        <p:txBody>
          <a:bodyPr/>
          <a:lstStyle>
            <a:lvl1pPr>
              <a:buClr>
                <a:srgbClr val="FDA400"/>
              </a:buClr>
              <a:defRPr lang="en-US" sz="2400" kern="1200" dirty="0" smtClean="0">
                <a:solidFill>
                  <a:schemeClr val="tx1"/>
                </a:solidFill>
                <a:latin typeface="+mn-lt"/>
                <a:ea typeface="+mn-ea"/>
                <a:cs typeface="+mn-cs"/>
              </a:defRPr>
            </a:lvl1pPr>
            <a:lvl2pPr>
              <a:buClr>
                <a:srgbClr val="FDA400"/>
              </a:buClr>
              <a:defRPr lang="en-US" sz="2400" kern="1200" dirty="0" smtClean="0">
                <a:solidFill>
                  <a:schemeClr val="tx1"/>
                </a:solidFill>
                <a:latin typeface="+mn-lt"/>
                <a:ea typeface="+mn-ea"/>
                <a:cs typeface="+mn-cs"/>
              </a:defRPr>
            </a:lvl2pPr>
            <a:lvl3pPr>
              <a:buClr>
                <a:srgbClr val="FDA400"/>
              </a:buClr>
              <a:defRPr lang="en-US" sz="2400" kern="1200" dirty="0" smtClean="0">
                <a:solidFill>
                  <a:schemeClr val="tx1"/>
                </a:solidFill>
                <a:latin typeface="+mn-lt"/>
                <a:ea typeface="+mn-ea"/>
                <a:cs typeface="+mn-cs"/>
              </a:defRPr>
            </a:lvl3pPr>
            <a:lvl4pPr>
              <a:buClr>
                <a:srgbClr val="FDA400"/>
              </a:buClr>
              <a:defRPr lang="en-US" sz="2400" kern="1200" dirty="0" smtClean="0">
                <a:solidFill>
                  <a:schemeClr val="tx1"/>
                </a:solidFill>
                <a:latin typeface="+mn-lt"/>
                <a:ea typeface="+mn-ea"/>
                <a:cs typeface="+mn-cs"/>
              </a:defRPr>
            </a:lvl4pPr>
            <a:lvl5pPr>
              <a:buClr>
                <a:srgbClr val="FDA400"/>
              </a:buClr>
              <a:defRPr lang="en-US" sz="2400" kern="12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8288B9A-174A-0C46-A892-0E7C4ED461C0}"/>
              </a:ext>
            </a:extLst>
          </p:cNvPr>
          <p:cNvSpPr/>
          <p:nvPr userDrawn="1"/>
        </p:nvSpPr>
        <p:spPr>
          <a:xfrm>
            <a:off x="2139622" y="6429765"/>
            <a:ext cx="6252210" cy="246221"/>
          </a:xfrm>
          <a:prstGeom prst="rect">
            <a:avLst/>
          </a:prstGeom>
        </p:spPr>
        <p:txBody>
          <a:bodyPr wrap="square" anchor="b">
            <a:spAutoFit/>
          </a:bodyPr>
          <a:lstStyle/>
          <a:p>
            <a:pPr algn="r"/>
            <a:r>
              <a:rPr lang="en-US" sz="1000" kern="1200" dirty="0">
                <a:solidFill>
                  <a:schemeClr val="accent2">
                    <a:lumMod val="75000"/>
                  </a:schemeClr>
                </a:solidFill>
                <a:latin typeface="Avenir Next Condensed" panose="020B0506020202020204" pitchFamily="34" charset="0"/>
                <a:ea typeface="+mn-ea"/>
                <a:cs typeface="+mn-cs"/>
              </a:rPr>
              <a:t>HOW TO IMPROVE THE MENTAL HEALTH OF YOUR CHILD</a:t>
            </a:r>
          </a:p>
        </p:txBody>
      </p:sp>
    </p:spTree>
    <p:extLst>
      <p:ext uri="{BB962C8B-B14F-4D97-AF65-F5344CB8AC3E}">
        <p14:creationId xmlns:p14="http://schemas.microsoft.com/office/powerpoint/2010/main" val="700363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4DE5085-86DA-D44C-8CD3-845948808BA4}"/>
              </a:ext>
            </a:extLst>
          </p:cNvPr>
          <p:cNvPicPr>
            <a:picLocks noChangeAspect="1"/>
          </p:cNvPicPr>
          <p:nvPr userDrawn="1"/>
        </p:nvPicPr>
        <p:blipFill>
          <a:blip r:embed="rId2"/>
          <a:srcRect/>
          <a:stretch/>
        </p:blipFill>
        <p:spPr>
          <a:xfrm>
            <a:off x="0" y="-794"/>
            <a:ext cx="9152410" cy="6858794"/>
          </a:xfrm>
          <a:prstGeom prst="rect">
            <a:avLst/>
          </a:prstGeom>
        </p:spPr>
      </p:pic>
      <p:sp>
        <p:nvSpPr>
          <p:cNvPr id="2" name="Title 1"/>
          <p:cNvSpPr>
            <a:spLocks noGrp="1"/>
          </p:cNvSpPr>
          <p:nvPr>
            <p:ph type="title"/>
          </p:nvPr>
        </p:nvSpPr>
        <p:spPr>
          <a:xfrm>
            <a:off x="570271" y="15263"/>
            <a:ext cx="7957504" cy="1143000"/>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570271" y="1496684"/>
            <a:ext cx="7049729" cy="4525963"/>
          </a:xfrm>
        </p:spPr>
        <p:txBody>
          <a:bodyPr/>
          <a:lstStyle>
            <a:lvl1pPr>
              <a:buClr>
                <a:srgbClr val="FDA400"/>
              </a:buClr>
              <a:defRPr lang="en-US" sz="2400" kern="1200" dirty="0" smtClean="0">
                <a:solidFill>
                  <a:schemeClr val="tx1"/>
                </a:solidFill>
                <a:latin typeface="+mn-lt"/>
                <a:ea typeface="+mn-ea"/>
                <a:cs typeface="+mn-cs"/>
              </a:defRPr>
            </a:lvl1pPr>
            <a:lvl2pPr>
              <a:buClr>
                <a:srgbClr val="FDA400"/>
              </a:buClr>
              <a:defRPr lang="en-US" sz="2400" kern="1200" dirty="0" smtClean="0">
                <a:solidFill>
                  <a:schemeClr val="tx1"/>
                </a:solidFill>
                <a:latin typeface="+mn-lt"/>
                <a:ea typeface="+mn-ea"/>
                <a:cs typeface="+mn-cs"/>
              </a:defRPr>
            </a:lvl2pPr>
            <a:lvl3pPr>
              <a:buClr>
                <a:srgbClr val="FDA400"/>
              </a:buClr>
              <a:defRPr lang="en-US" sz="2400" kern="1200" dirty="0" smtClean="0">
                <a:solidFill>
                  <a:schemeClr val="tx1"/>
                </a:solidFill>
                <a:latin typeface="+mn-lt"/>
                <a:ea typeface="+mn-ea"/>
                <a:cs typeface="+mn-cs"/>
              </a:defRPr>
            </a:lvl3pPr>
            <a:lvl4pPr>
              <a:buClr>
                <a:srgbClr val="FDA400"/>
              </a:buClr>
              <a:defRPr lang="en-US" sz="2400" kern="1200" dirty="0" smtClean="0">
                <a:solidFill>
                  <a:schemeClr val="tx1"/>
                </a:solidFill>
                <a:latin typeface="+mn-lt"/>
                <a:ea typeface="+mn-ea"/>
                <a:cs typeface="+mn-cs"/>
              </a:defRPr>
            </a:lvl4pPr>
            <a:lvl5pPr>
              <a:buClr>
                <a:srgbClr val="FDA400"/>
              </a:buClr>
              <a:defRPr lang="en-US" sz="2400" kern="12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Written by: Alina M. Baltazar, PhD, MSW, LMSW, CFLE, CCTP-I, CCTP-F. Associate Professor and MSW Program Director School of Social Work in Andrews University.</a:t>
            </a:r>
          </a:p>
        </p:txBody>
      </p:sp>
      <p:sp>
        <p:nvSpPr>
          <p:cNvPr id="5" name="Footer Placeholder 4"/>
          <p:cNvSpPr>
            <a:spLocks noGrp="1"/>
          </p:cNvSpPr>
          <p:nvPr>
            <p:ph type="ftr" sz="quarter" idx="11"/>
          </p:nvPr>
        </p:nvSpPr>
        <p:spPr/>
        <p:txBody>
          <a:bodyPr/>
          <a:lstStyle/>
          <a:p>
            <a:r>
              <a:rPr lang="en-US"/>
              <a:t>Presented by: (add presenter’s name here) </a:t>
            </a:r>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
        <p:nvSpPr>
          <p:cNvPr id="8" name="Rectangle 7">
            <a:extLst>
              <a:ext uri="{FF2B5EF4-FFF2-40B4-BE49-F238E27FC236}">
                <a16:creationId xmlns:a16="http://schemas.microsoft.com/office/drawing/2014/main" id="{38B1EFD2-58D9-6B43-8739-2F06622A205F}"/>
              </a:ext>
            </a:extLst>
          </p:cNvPr>
          <p:cNvSpPr/>
          <p:nvPr userDrawn="1"/>
        </p:nvSpPr>
        <p:spPr>
          <a:xfrm>
            <a:off x="2139622" y="6429765"/>
            <a:ext cx="6252210" cy="246221"/>
          </a:xfrm>
          <a:prstGeom prst="rect">
            <a:avLst/>
          </a:prstGeom>
        </p:spPr>
        <p:txBody>
          <a:bodyPr wrap="square" anchor="b">
            <a:spAutoFit/>
          </a:bodyPr>
          <a:lstStyle/>
          <a:p>
            <a:pPr algn="r"/>
            <a:r>
              <a:rPr lang="en-US" sz="1000" kern="1200" dirty="0">
                <a:solidFill>
                  <a:schemeClr val="accent2">
                    <a:lumMod val="75000"/>
                  </a:schemeClr>
                </a:solidFill>
                <a:latin typeface="Avenir Next Condensed" panose="020B0506020202020204" pitchFamily="34" charset="0"/>
                <a:ea typeface="+mn-ea"/>
                <a:cs typeface="+mn-cs"/>
              </a:rPr>
              <a:t>HOW TO IMPROVE THE MENTAL HEALTH OF YOUR CHILD</a:t>
            </a:r>
          </a:p>
        </p:txBody>
      </p:sp>
    </p:spTree>
    <p:extLst>
      <p:ext uri="{BB962C8B-B14F-4D97-AF65-F5344CB8AC3E}">
        <p14:creationId xmlns:p14="http://schemas.microsoft.com/office/powerpoint/2010/main" val="1215714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63CC7C8-07C3-C343-B756-54A21A33E0FA}"/>
              </a:ext>
            </a:extLst>
          </p:cNvPr>
          <p:cNvPicPr>
            <a:picLocks noChangeAspect="1"/>
          </p:cNvPicPr>
          <p:nvPr userDrawn="1"/>
        </p:nvPicPr>
        <p:blipFill>
          <a:blip r:embed="rId2"/>
          <a:srcRect/>
          <a:stretch/>
        </p:blipFill>
        <p:spPr>
          <a:xfrm>
            <a:off x="-4205" y="-397"/>
            <a:ext cx="9152410" cy="6858794"/>
          </a:xfrm>
          <a:prstGeom prst="rect">
            <a:avLst/>
          </a:prstGeom>
        </p:spPr>
      </p:pic>
    </p:spTree>
    <p:extLst>
      <p:ext uri="{BB962C8B-B14F-4D97-AF65-F5344CB8AC3E}">
        <p14:creationId xmlns:p14="http://schemas.microsoft.com/office/powerpoint/2010/main" val="1567990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Written by: Alina M. Baltazar, PhD, MSW, LMSW, CFLE, CCTP-I, CCTP-F. Associate Professor and MSW Program Director School of Social Work in Andrews University.</a:t>
            </a:r>
          </a:p>
        </p:txBody>
      </p:sp>
      <p:sp>
        <p:nvSpPr>
          <p:cNvPr id="6" name="Footer Placeholder 5"/>
          <p:cNvSpPr>
            <a:spLocks noGrp="1"/>
          </p:cNvSpPr>
          <p:nvPr>
            <p:ph type="ftr" sz="quarter" idx="11"/>
          </p:nvPr>
        </p:nvSpPr>
        <p:spPr/>
        <p:txBody>
          <a:bodyPr/>
          <a:lstStyle/>
          <a:p>
            <a:r>
              <a:rPr lang="en-US"/>
              <a:t>Presented by: (add presenter’s name here) </a:t>
            </a:r>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548529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Written by: Alina M. Baltazar, PhD, MSW, LMSW, CFLE, CCTP-I, CCTP-F. Associate Professor and MSW Program Director School of Social Work in Andrews University.</a:t>
            </a:r>
          </a:p>
        </p:txBody>
      </p:sp>
      <p:sp>
        <p:nvSpPr>
          <p:cNvPr id="8" name="Footer Placeholder 7"/>
          <p:cNvSpPr>
            <a:spLocks noGrp="1"/>
          </p:cNvSpPr>
          <p:nvPr>
            <p:ph type="ftr" sz="quarter" idx="11"/>
          </p:nvPr>
        </p:nvSpPr>
        <p:spPr/>
        <p:txBody>
          <a:bodyPr/>
          <a:lstStyle/>
          <a:p>
            <a:r>
              <a:rPr lang="en-US"/>
              <a:t>Presented by: (add presenter’s name here) </a:t>
            </a:r>
          </a:p>
        </p:txBody>
      </p:sp>
      <p:sp>
        <p:nvSpPr>
          <p:cNvPr id="9" name="Slide Number Placeholder 8"/>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568713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Written by: Alina M. Baltazar, PhD, MSW, LMSW, CFLE, CCTP-I, CCTP-F. Associate Professor and MSW Program Director School of Social Work in Andrews University.</a:t>
            </a:r>
          </a:p>
        </p:txBody>
      </p:sp>
      <p:sp>
        <p:nvSpPr>
          <p:cNvPr id="6" name="Footer Placeholder 5"/>
          <p:cNvSpPr>
            <a:spLocks noGrp="1"/>
          </p:cNvSpPr>
          <p:nvPr>
            <p:ph type="ftr" sz="quarter" idx="11"/>
          </p:nvPr>
        </p:nvSpPr>
        <p:spPr/>
        <p:txBody>
          <a:bodyPr/>
          <a:lstStyle/>
          <a:p>
            <a:r>
              <a:rPr lang="en-US"/>
              <a:t>Presented by: (add presenter’s name here) </a:t>
            </a:r>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80629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Written by: Alina M. Baltazar, PhD, MSW, LMSW, CFLE, CCTP-I, CCTP-F. Associate Professor and MSW Program Director School of Social Work in Andrews University.</a:t>
            </a:r>
          </a:p>
        </p:txBody>
      </p:sp>
      <p:sp>
        <p:nvSpPr>
          <p:cNvPr id="6" name="Footer Placeholder 5"/>
          <p:cNvSpPr>
            <a:spLocks noGrp="1"/>
          </p:cNvSpPr>
          <p:nvPr>
            <p:ph type="ftr" sz="quarter" idx="11"/>
          </p:nvPr>
        </p:nvSpPr>
        <p:spPr/>
        <p:txBody>
          <a:bodyPr/>
          <a:lstStyle/>
          <a:p>
            <a:r>
              <a:rPr lang="en-US"/>
              <a:t>Presented by: (add presenter’s name here) </a:t>
            </a:r>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707859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Written by: Alina M. Baltazar, PhD, MSW, LMSW, CFLE, CCTP-I, CCTP-F. Associate Professor and MSW Program Director School of Social Work in Andrews University.</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Presented by: (add presenter’s name here) </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A780A-563C-0046-B457-B0B9E957C029}" type="slidenum">
              <a:rPr lang="en-US" smtClean="0"/>
              <a:t>‹#›</a:t>
            </a:fld>
            <a:endParaRPr lang="en-US"/>
          </a:p>
        </p:txBody>
      </p:sp>
    </p:spTree>
    <p:extLst>
      <p:ext uri="{BB962C8B-B14F-4D97-AF65-F5344CB8AC3E}">
        <p14:creationId xmlns:p14="http://schemas.microsoft.com/office/powerpoint/2010/main" val="13019280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5" r:id="rId3"/>
    <p:sldLayoutId id="2147483650" r:id="rId4"/>
    <p:sldLayoutId id="2147483654" r:id="rId5"/>
    <p:sldLayoutId id="2147483652" r:id="rId6"/>
    <p:sldLayoutId id="2147483653" r:id="rId7"/>
    <p:sldLayoutId id="2147483656" r:id="rId8"/>
    <p:sldLayoutId id="2147483657" r:id="rId9"/>
    <p:sldLayoutId id="2147483658" r:id="rId10"/>
    <p:sldLayoutId id="2147483659" r:id="rId11"/>
    <p:sldLayoutId id="2147483660" r:id="rId12"/>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pPr algn="r"/>
            <a:r>
              <a:rPr lang="en-US" dirty="0"/>
              <a:t>How to Improve the Mental Health </a:t>
            </a:r>
          </a:p>
          <a:p>
            <a:pPr algn="r"/>
            <a:r>
              <a:rPr lang="en-US" dirty="0"/>
              <a:t>of Your Child</a:t>
            </a:r>
          </a:p>
        </p:txBody>
      </p:sp>
      <p:sp>
        <p:nvSpPr>
          <p:cNvPr id="4" name="TextBox 3">
            <a:extLst>
              <a:ext uri="{FF2B5EF4-FFF2-40B4-BE49-F238E27FC236}">
                <a16:creationId xmlns:a16="http://schemas.microsoft.com/office/drawing/2014/main" id="{56A457F8-677E-AD44-BA23-BD18022FC4CB}"/>
              </a:ext>
            </a:extLst>
          </p:cNvPr>
          <p:cNvSpPr txBox="1"/>
          <p:nvPr/>
        </p:nvSpPr>
        <p:spPr>
          <a:xfrm>
            <a:off x="9940" y="6268303"/>
            <a:ext cx="7754078" cy="461665"/>
          </a:xfrm>
          <a:prstGeom prst="rect">
            <a:avLst/>
          </a:prstGeom>
          <a:noFill/>
        </p:spPr>
        <p:txBody>
          <a:bodyPr wrap="square" rtlCol="0">
            <a:spAutoFit/>
          </a:bodyPr>
          <a:lstStyle/>
          <a:p>
            <a:r>
              <a:rPr lang="en-US" sz="1200" dirty="0">
                <a:ln w="18415" cmpd="sng">
                  <a:noFill/>
                  <a:prstDash val="solid"/>
                </a:ln>
                <a:solidFill>
                  <a:schemeClr val="accent2">
                    <a:lumMod val="75000"/>
                  </a:schemeClr>
                </a:solidFill>
                <a:latin typeface="Avenir Next Condensed" panose="020B0506020202020204" pitchFamily="34" charset="0"/>
              </a:rPr>
              <a:t>Written by: Alina Baltazar, PhD, MSW, LMSW, CFLE is MSW Program Director &amp; Associate Professor in the School of Social Work and Director for the Center of Prevention Education at the Institute for the Prevention of Addictions at Andrews University in Berrien Springs, Michigan, USA.</a:t>
            </a:r>
          </a:p>
        </p:txBody>
      </p:sp>
      <p:sp>
        <p:nvSpPr>
          <p:cNvPr id="5" name="TextBox 4">
            <a:extLst>
              <a:ext uri="{FF2B5EF4-FFF2-40B4-BE49-F238E27FC236}">
                <a16:creationId xmlns:a16="http://schemas.microsoft.com/office/drawing/2014/main" id="{01AB60AB-106A-3B4D-A647-FE6E87509804}"/>
              </a:ext>
            </a:extLst>
          </p:cNvPr>
          <p:cNvSpPr txBox="1"/>
          <p:nvPr/>
        </p:nvSpPr>
        <p:spPr>
          <a:xfrm>
            <a:off x="210278" y="4755695"/>
            <a:ext cx="7543800" cy="369332"/>
          </a:xfrm>
          <a:prstGeom prst="rect">
            <a:avLst/>
          </a:prstGeom>
          <a:noFill/>
        </p:spPr>
        <p:txBody>
          <a:bodyPr wrap="square" rtlCol="0">
            <a:spAutoFit/>
          </a:bodyPr>
          <a:lstStyle/>
          <a:p>
            <a:pPr algn="r"/>
            <a:r>
              <a:rPr lang="en-US" spc="50" dirty="0">
                <a:ln w="13500">
                  <a:noFill/>
                  <a:prstDash val="solid"/>
                </a:ln>
                <a:solidFill>
                  <a:srgbClr val="FDA400"/>
                </a:solidFill>
                <a:latin typeface="Avenir Next Condensed Medium" panose="020B0506020202020204" pitchFamily="34" charset="0"/>
                <a:cs typeface="Georgia"/>
              </a:rPr>
              <a:t>Presented by: (add presenter’s name here)</a:t>
            </a:r>
          </a:p>
        </p:txBody>
      </p:sp>
    </p:spTree>
    <p:extLst>
      <p:ext uri="{BB962C8B-B14F-4D97-AF65-F5344CB8AC3E}">
        <p14:creationId xmlns:p14="http://schemas.microsoft.com/office/powerpoint/2010/main" val="3674472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Anxiety cont.</a:t>
            </a:r>
          </a:p>
        </p:txBody>
      </p:sp>
      <p:sp>
        <p:nvSpPr>
          <p:cNvPr id="3" name="Content Placeholder 2"/>
          <p:cNvSpPr>
            <a:spLocks noGrp="1"/>
          </p:cNvSpPr>
          <p:nvPr>
            <p:ph idx="1"/>
          </p:nvPr>
        </p:nvSpPr>
        <p:spPr>
          <a:xfrm>
            <a:off x="981038" y="1385473"/>
            <a:ext cx="5866217" cy="4525963"/>
          </a:xfrm>
        </p:spPr>
        <p:txBody>
          <a:bodyPr vert="horz" lIns="91440" tIns="45720" rIns="91440" bIns="45720" rtlCol="0" anchor="t">
            <a:normAutofit/>
          </a:bodyPr>
          <a:lstStyle/>
          <a:p>
            <a:r>
              <a:rPr lang="en-US" dirty="0"/>
              <a:t>These fears are very real to children.</a:t>
            </a:r>
          </a:p>
          <a:p>
            <a:endParaRPr lang="en-US"/>
          </a:p>
          <a:p>
            <a:r>
              <a:rPr lang="en-US" dirty="0"/>
              <a:t>Separation anxiety is normal for children age 9 months to 24 months.</a:t>
            </a:r>
            <a:endParaRPr lang="en-US" dirty="0">
              <a:cs typeface="Calibri"/>
            </a:endParaRPr>
          </a:p>
          <a:p>
            <a:pPr lvl="1"/>
            <a:endParaRPr lang="en-US" dirty="0"/>
          </a:p>
          <a:p>
            <a:r>
              <a:rPr lang="en-US" dirty="0"/>
              <a:t>Preschool aged children have </a:t>
            </a:r>
          </a:p>
          <a:p>
            <a:pPr marL="0" indent="0">
              <a:buNone/>
            </a:pPr>
            <a:r>
              <a:rPr lang="en-US"/>
              <a:t>     imaginative minds.</a:t>
            </a:r>
            <a:endParaRPr lang="en-US">
              <a:cs typeface="Calibri"/>
            </a:endParaRPr>
          </a:p>
          <a:p>
            <a:pPr lvl="1"/>
            <a:endParaRPr lang="en-US" dirty="0"/>
          </a:p>
          <a:p>
            <a:r>
              <a:rPr lang="en-US" dirty="0"/>
              <a:t>Some children are naturally </a:t>
            </a:r>
          </a:p>
          <a:p>
            <a:pPr marL="0" indent="0">
              <a:buNone/>
            </a:pPr>
            <a:r>
              <a:rPr lang="en-US"/>
              <a:t>     more shy and fearful.</a:t>
            </a:r>
            <a:endParaRPr lang="en-US">
              <a:cs typeface="Calibri"/>
            </a:endParaRPr>
          </a:p>
          <a:p>
            <a:pPr lvl="1"/>
            <a:endParaRPr lang="en-US" dirty="0"/>
          </a:p>
        </p:txBody>
      </p:sp>
      <p:pic>
        <p:nvPicPr>
          <p:cNvPr id="5" name="Picture 4" descr="A person sitting on a table&#10;&#10;Description automatically generated">
            <a:extLst>
              <a:ext uri="{FF2B5EF4-FFF2-40B4-BE49-F238E27FC236}">
                <a16:creationId xmlns:a16="http://schemas.microsoft.com/office/drawing/2014/main" id="{A79FFF69-BFFE-CE43-B1DE-9FBDE622451A}"/>
              </a:ext>
            </a:extLst>
          </p:cNvPr>
          <p:cNvPicPr>
            <a:picLocks noChangeAspect="1"/>
          </p:cNvPicPr>
          <p:nvPr/>
        </p:nvPicPr>
        <p:blipFill rotWithShape="1">
          <a:blip r:embed="rId3"/>
          <a:srcRect l="8750" r="29464"/>
          <a:stretch/>
        </p:blipFill>
        <p:spPr>
          <a:xfrm>
            <a:off x="5714446" y="2912584"/>
            <a:ext cx="2993048" cy="3226062"/>
          </a:xfrm>
          <a:prstGeom prst="rect">
            <a:avLst/>
          </a:prstGeom>
        </p:spPr>
      </p:pic>
    </p:spTree>
    <p:extLst>
      <p:ext uri="{BB962C8B-B14F-4D97-AF65-F5344CB8AC3E}">
        <p14:creationId xmlns:p14="http://schemas.microsoft.com/office/powerpoint/2010/main" val="2430579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435" y="0"/>
            <a:ext cx="8345129" cy="1143000"/>
          </a:xfrm>
        </p:spPr>
        <p:txBody>
          <a:bodyPr>
            <a:noAutofit/>
          </a:bodyPr>
          <a:lstStyle/>
          <a:p>
            <a:r>
              <a:rPr lang="en-US" sz="3200" b="1" dirty="0"/>
              <a:t>Attention-Deficit/Hyperactivity Disorder (ADHD)</a:t>
            </a:r>
          </a:p>
        </p:txBody>
      </p:sp>
      <p:sp>
        <p:nvSpPr>
          <p:cNvPr id="3" name="Content Placeholder 2"/>
          <p:cNvSpPr>
            <a:spLocks noGrp="1"/>
          </p:cNvSpPr>
          <p:nvPr>
            <p:ph idx="1"/>
          </p:nvPr>
        </p:nvSpPr>
        <p:spPr>
          <a:xfrm>
            <a:off x="817407" y="1187765"/>
            <a:ext cx="7506928" cy="4711314"/>
          </a:xfrm>
        </p:spPr>
        <p:txBody>
          <a:bodyPr vert="horz" lIns="91440" tIns="45720" rIns="91440" bIns="45720" rtlCol="0" anchor="t">
            <a:normAutofit fontScale="92500" lnSpcReduction="20000"/>
          </a:bodyPr>
          <a:lstStyle/>
          <a:p>
            <a:pPr marL="457200" indent="-457200">
              <a:lnSpc>
                <a:spcPct val="150000"/>
              </a:lnSpc>
            </a:pPr>
            <a:r>
              <a:rPr lang="en-US" sz="2800"/>
              <a:t>ADHD affects 8.4% of children.</a:t>
            </a:r>
            <a:endParaRPr lang="en-US" sz="2800">
              <a:cs typeface="Calibri"/>
            </a:endParaRPr>
          </a:p>
          <a:p>
            <a:pPr marL="457200" indent="-457200">
              <a:lnSpc>
                <a:spcPct val="150000"/>
              </a:lnSpc>
            </a:pPr>
            <a:r>
              <a:rPr lang="en-US" sz="2800"/>
              <a:t>Symptoms include:</a:t>
            </a:r>
            <a:endParaRPr lang="en-US" sz="2800">
              <a:cs typeface="Calibri"/>
            </a:endParaRPr>
          </a:p>
          <a:p>
            <a:pPr marL="0" indent="0">
              <a:lnSpc>
                <a:spcPct val="150000"/>
              </a:lnSpc>
              <a:buNone/>
            </a:pPr>
            <a:r>
              <a:rPr lang="en-US" sz="2800"/>
              <a:t>      inattention, hyperactivity, and impulsivity.</a:t>
            </a:r>
            <a:endParaRPr lang="en-US" sz="2800">
              <a:cs typeface="Calibri"/>
            </a:endParaRPr>
          </a:p>
          <a:p>
            <a:pPr marL="457200" indent="-457200">
              <a:lnSpc>
                <a:spcPct val="150000"/>
              </a:lnSpc>
            </a:pPr>
            <a:r>
              <a:rPr lang="en-US" sz="2800"/>
              <a:t>Some of these behaviors are normal for all children.</a:t>
            </a:r>
            <a:endParaRPr lang="en-US" sz="2800">
              <a:cs typeface="Calibri"/>
            </a:endParaRPr>
          </a:p>
          <a:p>
            <a:pPr marL="457200" indent="-457200">
              <a:lnSpc>
                <a:spcPct val="150000"/>
              </a:lnSpc>
            </a:pPr>
            <a:r>
              <a:rPr lang="en-US" sz="2800"/>
              <a:t>ADHD typically is a problem recognized when child begins school.</a:t>
            </a:r>
            <a:endParaRPr lang="en-US" sz="2800">
              <a:cs typeface="Calibri"/>
            </a:endParaRPr>
          </a:p>
          <a:p>
            <a:pPr marL="457200" indent="-457200">
              <a:lnSpc>
                <a:spcPct val="150000"/>
              </a:lnSpc>
            </a:pPr>
            <a:r>
              <a:rPr lang="en-US" sz="2800"/>
              <a:t>ADHD is a brain disorder with a genetic link.</a:t>
            </a:r>
            <a:endParaRPr lang="en-US" sz="2800">
              <a:cs typeface="Calibri"/>
            </a:endParaRPr>
          </a:p>
        </p:txBody>
      </p:sp>
    </p:spTree>
    <p:extLst>
      <p:ext uri="{BB962C8B-B14F-4D97-AF65-F5344CB8AC3E}">
        <p14:creationId xmlns:p14="http://schemas.microsoft.com/office/powerpoint/2010/main" val="1087393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ADHD cont.</a:t>
            </a:r>
          </a:p>
        </p:txBody>
      </p:sp>
      <p:sp>
        <p:nvSpPr>
          <p:cNvPr id="3" name="Content Placeholder 2"/>
          <p:cNvSpPr>
            <a:spLocks noGrp="1"/>
          </p:cNvSpPr>
          <p:nvPr>
            <p:ph idx="1"/>
          </p:nvPr>
        </p:nvSpPr>
        <p:spPr>
          <a:xfrm>
            <a:off x="803735" y="1331314"/>
            <a:ext cx="7321577" cy="4525963"/>
          </a:xfrm>
        </p:spPr>
        <p:txBody>
          <a:bodyPr vert="horz" lIns="91440" tIns="45720" rIns="91440" bIns="45720" rtlCol="0" anchor="t">
            <a:normAutofit/>
          </a:bodyPr>
          <a:lstStyle/>
          <a:p>
            <a:r>
              <a:rPr lang="en-US" sz="2000" dirty="0"/>
              <a:t>Disorder is manageable and symptoms can improve with time.</a:t>
            </a:r>
          </a:p>
          <a:p>
            <a:r>
              <a:rPr lang="en-US" sz="2000" dirty="0"/>
              <a:t>Children need to learn organization and time management skills.</a:t>
            </a:r>
            <a:endParaRPr lang="en-US" sz="2000" dirty="0">
              <a:cs typeface="Calibri"/>
            </a:endParaRPr>
          </a:p>
          <a:p>
            <a:r>
              <a:rPr lang="en-US" sz="2000" dirty="0"/>
              <a:t>Structure classroom and home to avoid distractions and give more physical activity.</a:t>
            </a:r>
            <a:endParaRPr lang="en-US" sz="2000" dirty="0">
              <a:cs typeface="Calibri"/>
            </a:endParaRPr>
          </a:p>
          <a:p>
            <a:r>
              <a:rPr lang="en-US" sz="2000" dirty="0"/>
              <a:t>Consistency and immediate rewards help.</a:t>
            </a:r>
            <a:endParaRPr lang="en-US" sz="2000" dirty="0">
              <a:cs typeface="Calibri"/>
            </a:endParaRPr>
          </a:p>
          <a:p>
            <a:r>
              <a:rPr lang="en-US" sz="2000" dirty="0"/>
              <a:t>Counseling helps with the emotional and behavioral aspects.</a:t>
            </a:r>
            <a:endParaRPr lang="en-US" sz="2000" dirty="0">
              <a:cs typeface="Calibri"/>
            </a:endParaRPr>
          </a:p>
          <a:p>
            <a:r>
              <a:rPr lang="en-US" sz="2000" dirty="0"/>
              <a:t>Medication can be very helpful,</a:t>
            </a:r>
          </a:p>
          <a:p>
            <a:pPr marL="0" indent="0">
              <a:buNone/>
            </a:pPr>
            <a:r>
              <a:rPr lang="en-US" sz="2000" dirty="0"/>
              <a:t>      but do have side effects.</a:t>
            </a:r>
            <a:endParaRPr lang="en-US" sz="2000" dirty="0">
              <a:cs typeface="Calibri"/>
            </a:endParaRPr>
          </a:p>
          <a:p>
            <a:r>
              <a:rPr lang="en-US" sz="2000" dirty="0"/>
              <a:t>Changing diet can help some </a:t>
            </a:r>
          </a:p>
          <a:p>
            <a:pPr marL="0" indent="0">
              <a:buNone/>
            </a:pPr>
            <a:r>
              <a:rPr lang="en-US" sz="2000" dirty="0"/>
              <a:t>      Children.</a:t>
            </a:r>
            <a:endParaRPr lang="en-US" sz="2000" dirty="0">
              <a:cs typeface="Calibri"/>
            </a:endParaRPr>
          </a:p>
        </p:txBody>
      </p:sp>
      <p:pic>
        <p:nvPicPr>
          <p:cNvPr id="5" name="Picture 4" descr="A picture containing person, table, indoor, sitting&#10;&#10;Description automatically generated">
            <a:extLst>
              <a:ext uri="{FF2B5EF4-FFF2-40B4-BE49-F238E27FC236}">
                <a16:creationId xmlns:a16="http://schemas.microsoft.com/office/drawing/2014/main" id="{550694BF-E31A-9642-9C83-69AC079C9CFE}"/>
              </a:ext>
            </a:extLst>
          </p:cNvPr>
          <p:cNvPicPr>
            <a:picLocks noChangeAspect="1"/>
          </p:cNvPicPr>
          <p:nvPr/>
        </p:nvPicPr>
        <p:blipFill>
          <a:blip r:embed="rId2"/>
          <a:stretch>
            <a:fillRect/>
          </a:stretch>
        </p:blipFill>
        <p:spPr>
          <a:xfrm>
            <a:off x="4968207" y="3744567"/>
            <a:ext cx="3774110" cy="2501169"/>
          </a:xfrm>
          <a:prstGeom prst="rect">
            <a:avLst/>
          </a:prstGeom>
        </p:spPr>
      </p:pic>
    </p:spTree>
    <p:extLst>
      <p:ext uri="{BB962C8B-B14F-4D97-AF65-F5344CB8AC3E}">
        <p14:creationId xmlns:p14="http://schemas.microsoft.com/office/powerpoint/2010/main" val="3656300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Eating Disorders</a:t>
            </a:r>
          </a:p>
        </p:txBody>
      </p:sp>
      <p:sp>
        <p:nvSpPr>
          <p:cNvPr id="3" name="Content Placeholder 2"/>
          <p:cNvSpPr>
            <a:spLocks noGrp="1"/>
          </p:cNvSpPr>
          <p:nvPr>
            <p:ph idx="1"/>
          </p:nvPr>
        </p:nvSpPr>
        <p:spPr>
          <a:xfrm>
            <a:off x="1113969" y="1496684"/>
            <a:ext cx="6882618" cy="4525963"/>
          </a:xfrm>
        </p:spPr>
        <p:txBody>
          <a:bodyPr vert="horz" lIns="91440" tIns="45720" rIns="91440" bIns="45720" rtlCol="0" anchor="t">
            <a:normAutofit lnSpcReduction="10000"/>
          </a:bodyPr>
          <a:lstStyle/>
          <a:p>
            <a:r>
              <a:rPr lang="en-US" sz="2800"/>
              <a:t>Anorexia nervosa</a:t>
            </a:r>
          </a:p>
          <a:p>
            <a:pPr lvl="1"/>
            <a:r>
              <a:rPr lang="en-US" dirty="0">
                <a:cs typeface="Calibri"/>
              </a:rPr>
              <a:t>Severely restrict food intake, fear of gaining weight, distorted view of body</a:t>
            </a:r>
            <a:endParaRPr lang="en-US"/>
          </a:p>
          <a:p>
            <a:pPr marL="457200" lvl="1" indent="0">
              <a:buNone/>
            </a:pPr>
            <a:endParaRPr lang="en-US">
              <a:cs typeface="Calibri"/>
            </a:endParaRPr>
          </a:p>
          <a:p>
            <a:r>
              <a:rPr lang="en-US" sz="2800" dirty="0"/>
              <a:t>Bulimia nervosa</a:t>
            </a:r>
            <a:endParaRPr lang="en-US" sz="2800" dirty="0">
              <a:cs typeface="Calibri"/>
            </a:endParaRPr>
          </a:p>
          <a:p>
            <a:pPr lvl="1"/>
            <a:r>
              <a:rPr lang="en-US" dirty="0">
                <a:cs typeface="Calibri"/>
              </a:rPr>
              <a:t>Binge eat out of control then purge or use laxatives to lose weight</a:t>
            </a:r>
          </a:p>
          <a:p>
            <a:pPr lvl="1"/>
            <a:endParaRPr lang="en-US"/>
          </a:p>
          <a:p>
            <a:r>
              <a:rPr lang="en-US" sz="2800" dirty="0"/>
              <a:t>Binge-eating</a:t>
            </a:r>
            <a:endParaRPr lang="en-US" sz="2800" dirty="0">
              <a:cs typeface="Calibri"/>
            </a:endParaRPr>
          </a:p>
          <a:p>
            <a:pPr lvl="1"/>
            <a:r>
              <a:rPr lang="en-US">
                <a:cs typeface="Calibri"/>
              </a:rPr>
              <a:t>Binge eat out of control, but don’t purge or </a:t>
            </a:r>
            <a:r>
              <a:rPr lang="en-US" dirty="0">
                <a:cs typeface="Calibri"/>
              </a:rPr>
              <a:t>use laxatives</a:t>
            </a:r>
          </a:p>
          <a:p>
            <a:pPr lvl="1"/>
            <a:endParaRPr lang="en-US"/>
          </a:p>
        </p:txBody>
      </p:sp>
    </p:spTree>
    <p:extLst>
      <p:ext uri="{BB962C8B-B14F-4D97-AF65-F5344CB8AC3E}">
        <p14:creationId xmlns:p14="http://schemas.microsoft.com/office/powerpoint/2010/main" val="2158243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Autism Spectrum Disorder</a:t>
            </a:r>
          </a:p>
        </p:txBody>
      </p:sp>
      <p:sp>
        <p:nvSpPr>
          <p:cNvPr id="3" name="Content Placeholder 2"/>
          <p:cNvSpPr>
            <a:spLocks noGrp="1"/>
          </p:cNvSpPr>
          <p:nvPr>
            <p:ph idx="1"/>
          </p:nvPr>
        </p:nvSpPr>
        <p:spPr>
          <a:xfrm>
            <a:off x="1052184" y="1892100"/>
            <a:ext cx="7123869" cy="3969910"/>
          </a:xfrm>
        </p:spPr>
        <p:txBody>
          <a:bodyPr vert="horz" lIns="91440" tIns="45720" rIns="91440" bIns="45720" rtlCol="0" anchor="t">
            <a:normAutofit/>
          </a:bodyPr>
          <a:lstStyle/>
          <a:p>
            <a:r>
              <a:rPr lang="en-US" sz="2800" dirty="0"/>
              <a:t>Deficit in social communication and interactions.</a:t>
            </a:r>
            <a:endParaRPr lang="en-US" sz="2800">
              <a:cs typeface="Calibri"/>
            </a:endParaRPr>
          </a:p>
          <a:p>
            <a:endParaRPr lang="en-US" sz="2800" dirty="0"/>
          </a:p>
          <a:p>
            <a:r>
              <a:rPr lang="en-US" sz="2800" dirty="0"/>
              <a:t>Restricted, repetitive behaviors, interests, or activities since childhood.</a:t>
            </a:r>
            <a:endParaRPr lang="en-US" sz="2800">
              <a:cs typeface="Calibri"/>
            </a:endParaRPr>
          </a:p>
          <a:p>
            <a:endParaRPr lang="en-US" sz="2800" dirty="0"/>
          </a:p>
          <a:p>
            <a:r>
              <a:rPr lang="en-US" sz="2800" dirty="0"/>
              <a:t>Struggle socially and often academically.</a:t>
            </a:r>
            <a:endParaRPr lang="en-US" sz="2800" dirty="0">
              <a:cs typeface="Calibri"/>
            </a:endParaRPr>
          </a:p>
          <a:p>
            <a:endParaRPr lang="en-US" dirty="0"/>
          </a:p>
        </p:txBody>
      </p:sp>
    </p:spTree>
    <p:extLst>
      <p:ext uri="{BB962C8B-B14F-4D97-AF65-F5344CB8AC3E}">
        <p14:creationId xmlns:p14="http://schemas.microsoft.com/office/powerpoint/2010/main" val="2499649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563" y="2907"/>
            <a:ext cx="8365276" cy="1155356"/>
          </a:xfrm>
        </p:spPr>
        <p:txBody>
          <a:bodyPr>
            <a:normAutofit fontScale="90000"/>
          </a:bodyPr>
          <a:lstStyle/>
          <a:p>
            <a:r>
              <a:rPr lang="en-US" b="1" dirty="0"/>
              <a:t>Autism Spectrum Disorder Treatment</a:t>
            </a:r>
          </a:p>
        </p:txBody>
      </p:sp>
      <p:sp>
        <p:nvSpPr>
          <p:cNvPr id="3" name="Content Placeholder 2"/>
          <p:cNvSpPr>
            <a:spLocks noGrp="1"/>
          </p:cNvSpPr>
          <p:nvPr>
            <p:ph idx="1"/>
          </p:nvPr>
        </p:nvSpPr>
        <p:spPr>
          <a:xfrm>
            <a:off x="1058362" y="1237192"/>
            <a:ext cx="7000302" cy="4464179"/>
          </a:xfrm>
        </p:spPr>
        <p:txBody>
          <a:bodyPr vert="horz" lIns="91440" tIns="45720" rIns="91440" bIns="45720" rtlCol="0" anchor="t">
            <a:normAutofit lnSpcReduction="10000"/>
          </a:bodyPr>
          <a:lstStyle/>
          <a:p>
            <a:endParaRPr lang="en-US">
              <a:cs typeface="Calibri"/>
            </a:endParaRPr>
          </a:p>
          <a:p>
            <a:r>
              <a:rPr lang="en-US" dirty="0"/>
              <a:t>Need to learn how to develop social skills and </a:t>
            </a:r>
            <a:r>
              <a:rPr lang="en-US"/>
              <a:t>function in a society that thinks differently.</a:t>
            </a:r>
            <a:endParaRPr lang="en-US">
              <a:cs typeface="Calibri"/>
            </a:endParaRPr>
          </a:p>
          <a:p>
            <a:endParaRPr lang="en-US" dirty="0"/>
          </a:p>
          <a:p>
            <a:r>
              <a:rPr lang="en-US" dirty="0"/>
              <a:t>Treatments minimize symptoms and maximize </a:t>
            </a:r>
            <a:r>
              <a:rPr lang="en-US"/>
              <a:t>abilities.</a:t>
            </a:r>
            <a:endParaRPr lang="en-US">
              <a:cs typeface="Calibri"/>
            </a:endParaRPr>
          </a:p>
          <a:p>
            <a:endParaRPr lang="en-US" dirty="0"/>
          </a:p>
          <a:p>
            <a:r>
              <a:rPr lang="en-US" dirty="0"/>
              <a:t>Respond best to highly structured and specialized </a:t>
            </a:r>
            <a:r>
              <a:rPr lang="en-US"/>
              <a:t>programs.</a:t>
            </a:r>
            <a:endParaRPr lang="en-US">
              <a:cs typeface="Calibri"/>
            </a:endParaRPr>
          </a:p>
          <a:p>
            <a:endParaRPr lang="en-US" dirty="0"/>
          </a:p>
          <a:p>
            <a:r>
              <a:rPr lang="en-US"/>
              <a:t>There are multiple treatment options.</a:t>
            </a:r>
            <a:endParaRPr lang="en-US">
              <a:cs typeface="Calibri"/>
            </a:endParaRPr>
          </a:p>
        </p:txBody>
      </p:sp>
    </p:spTree>
    <p:extLst>
      <p:ext uri="{BB962C8B-B14F-4D97-AF65-F5344CB8AC3E}">
        <p14:creationId xmlns:p14="http://schemas.microsoft.com/office/powerpoint/2010/main" val="3589779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Trauma</a:t>
            </a:r>
          </a:p>
        </p:txBody>
      </p:sp>
      <p:sp>
        <p:nvSpPr>
          <p:cNvPr id="3" name="Content Placeholder 2"/>
          <p:cNvSpPr>
            <a:spLocks noGrp="1"/>
          </p:cNvSpPr>
          <p:nvPr>
            <p:ph idx="1"/>
          </p:nvPr>
        </p:nvSpPr>
        <p:spPr>
          <a:xfrm>
            <a:off x="570271" y="1570825"/>
            <a:ext cx="7685365" cy="4525963"/>
          </a:xfrm>
        </p:spPr>
        <p:txBody>
          <a:bodyPr vert="horz" lIns="91440" tIns="45720" rIns="91440" bIns="45720" rtlCol="0" anchor="t">
            <a:normAutofit fontScale="92500" lnSpcReduction="10000"/>
          </a:bodyPr>
          <a:lstStyle/>
          <a:p>
            <a:r>
              <a:rPr lang="en-US"/>
              <a:t>Many children are exposed to traumatic life events.</a:t>
            </a:r>
          </a:p>
          <a:p>
            <a:endParaRPr lang="en-US" dirty="0"/>
          </a:p>
          <a:p>
            <a:r>
              <a:rPr lang="en-US" dirty="0"/>
              <a:t>The more traumatic events a child </a:t>
            </a:r>
          </a:p>
          <a:p>
            <a:pPr marL="0" indent="0">
              <a:buNone/>
            </a:pPr>
            <a:r>
              <a:rPr lang="en-US"/>
              <a:t>      experiences the more physical and </a:t>
            </a:r>
            <a:endParaRPr lang="en-US">
              <a:cs typeface="Calibri"/>
            </a:endParaRPr>
          </a:p>
          <a:p>
            <a:pPr marL="0" indent="0">
              <a:buNone/>
            </a:pPr>
            <a:r>
              <a:rPr lang="en-US"/>
              <a:t>      emotional harm even into adulthood.</a:t>
            </a:r>
            <a:endParaRPr lang="en-US">
              <a:cs typeface="Calibri"/>
            </a:endParaRPr>
          </a:p>
          <a:p>
            <a:endParaRPr lang="en-US" dirty="0"/>
          </a:p>
          <a:p>
            <a:r>
              <a:rPr lang="en-US"/>
              <a:t>Trauma changes the brain thus </a:t>
            </a:r>
          </a:p>
          <a:p>
            <a:pPr marL="0" indent="0">
              <a:buNone/>
            </a:pPr>
            <a:r>
              <a:rPr lang="en-US"/>
              <a:t>      effecting behavior.</a:t>
            </a:r>
            <a:endParaRPr lang="en-US">
              <a:cs typeface="Calibri"/>
            </a:endParaRPr>
          </a:p>
          <a:p>
            <a:pPr marL="0" indent="0">
              <a:buNone/>
            </a:pPr>
            <a:endParaRPr lang="en-US" dirty="0"/>
          </a:p>
          <a:p>
            <a:r>
              <a:rPr lang="en-US" dirty="0"/>
              <a:t>Parents with children who have </a:t>
            </a:r>
          </a:p>
          <a:p>
            <a:pPr marL="0" indent="0">
              <a:buNone/>
            </a:pPr>
            <a:r>
              <a:rPr lang="en-US"/>
              <a:t>     experienced trauma need to educate themselves </a:t>
            </a:r>
            <a:endParaRPr lang="en-US">
              <a:cs typeface="Calibri"/>
            </a:endParaRPr>
          </a:p>
          <a:p>
            <a:pPr marL="0" indent="0">
              <a:buNone/>
            </a:pPr>
            <a:r>
              <a:rPr lang="en-US"/>
              <a:t>     on how best to raise them.</a:t>
            </a:r>
            <a:endParaRPr lang="en-US">
              <a:cs typeface="Calibri"/>
            </a:endParaRPr>
          </a:p>
        </p:txBody>
      </p:sp>
      <p:pic>
        <p:nvPicPr>
          <p:cNvPr id="7" name="Picture 6" descr="A person looking at the camera&#10;&#10;Description automatically generated">
            <a:extLst>
              <a:ext uri="{FF2B5EF4-FFF2-40B4-BE49-F238E27FC236}">
                <a16:creationId xmlns:a16="http://schemas.microsoft.com/office/drawing/2014/main" id="{03134221-A28D-EB49-9AB1-2DBC9EDCC8D5}"/>
              </a:ext>
            </a:extLst>
          </p:cNvPr>
          <p:cNvPicPr>
            <a:picLocks noChangeAspect="1"/>
          </p:cNvPicPr>
          <p:nvPr/>
        </p:nvPicPr>
        <p:blipFill rotWithShape="1">
          <a:blip r:embed="rId2"/>
          <a:srcRect l="-1" t="1" r="43929" b="-90"/>
          <a:stretch/>
        </p:blipFill>
        <p:spPr>
          <a:xfrm>
            <a:off x="5407510" y="2002019"/>
            <a:ext cx="2611833" cy="3106009"/>
          </a:xfrm>
          <a:prstGeom prst="rect">
            <a:avLst/>
          </a:prstGeom>
          <a:effectLst>
            <a:softEdge rad="114300"/>
          </a:effectLst>
        </p:spPr>
      </p:pic>
    </p:spTree>
    <p:extLst>
      <p:ext uri="{BB962C8B-B14F-4D97-AF65-F5344CB8AC3E}">
        <p14:creationId xmlns:p14="http://schemas.microsoft.com/office/powerpoint/2010/main" val="1416047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questions</a:t>
            </a:r>
          </a:p>
        </p:txBody>
      </p:sp>
      <p:sp>
        <p:nvSpPr>
          <p:cNvPr id="3" name="Content Placeholder 2"/>
          <p:cNvSpPr>
            <a:spLocks noGrp="1"/>
          </p:cNvSpPr>
          <p:nvPr>
            <p:ph idx="1"/>
          </p:nvPr>
        </p:nvSpPr>
        <p:spPr>
          <a:xfrm>
            <a:off x="570272" y="1496684"/>
            <a:ext cx="4311972" cy="4525963"/>
          </a:xfrm>
        </p:spPr>
        <p:txBody>
          <a:bodyPr vert="horz" lIns="91440" tIns="45720" rIns="91440" bIns="45720" rtlCol="0" anchor="t">
            <a:normAutofit/>
          </a:bodyPr>
          <a:lstStyle/>
          <a:p>
            <a:r>
              <a:rPr lang="en-US" dirty="0"/>
              <a:t>How many of you or do you know someone who has a child who has dealt with these issues?</a:t>
            </a:r>
          </a:p>
          <a:p>
            <a:endParaRPr lang="en-US" dirty="0"/>
          </a:p>
          <a:p>
            <a:r>
              <a:rPr lang="en-US" dirty="0"/>
              <a:t>What are some of the struggles you or someone you know have experienced in relation to mental illness in children/adolescents?</a:t>
            </a:r>
          </a:p>
        </p:txBody>
      </p:sp>
      <p:pic>
        <p:nvPicPr>
          <p:cNvPr id="6" name="Picture 5" descr="A person holding a purple flower&#10;&#10;Description automatically generated">
            <a:extLst>
              <a:ext uri="{FF2B5EF4-FFF2-40B4-BE49-F238E27FC236}">
                <a16:creationId xmlns:a16="http://schemas.microsoft.com/office/drawing/2014/main" id="{25F59BAF-C6E3-E84C-9B44-B8BBA7179FC0}"/>
              </a:ext>
            </a:extLst>
          </p:cNvPr>
          <p:cNvPicPr>
            <a:picLocks noChangeAspect="1"/>
          </p:cNvPicPr>
          <p:nvPr/>
        </p:nvPicPr>
        <p:blipFill rotWithShape="1">
          <a:blip r:embed="rId2"/>
          <a:srcRect l="14124" t="12751" r="21428"/>
          <a:stretch/>
        </p:blipFill>
        <p:spPr>
          <a:xfrm>
            <a:off x="5192488" y="1496684"/>
            <a:ext cx="3190312" cy="2879373"/>
          </a:xfrm>
          <a:prstGeom prst="rect">
            <a:avLst/>
          </a:prstGeom>
          <a:effectLst>
            <a:softEdge rad="76200"/>
          </a:effectLst>
        </p:spPr>
      </p:pic>
    </p:spTree>
    <p:extLst>
      <p:ext uri="{BB962C8B-B14F-4D97-AF65-F5344CB8AC3E}">
        <p14:creationId xmlns:p14="http://schemas.microsoft.com/office/powerpoint/2010/main" val="11822598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Harm of Social Media</a:t>
            </a:r>
          </a:p>
        </p:txBody>
      </p:sp>
      <p:sp>
        <p:nvSpPr>
          <p:cNvPr id="3" name="Content Placeholder 2"/>
          <p:cNvSpPr>
            <a:spLocks noGrp="1"/>
          </p:cNvSpPr>
          <p:nvPr>
            <p:ph idx="1"/>
          </p:nvPr>
        </p:nvSpPr>
        <p:spPr>
          <a:xfrm>
            <a:off x="710293" y="1308322"/>
            <a:ext cx="7729371" cy="4525963"/>
          </a:xfrm>
        </p:spPr>
        <p:txBody>
          <a:bodyPr vert="horz" lIns="91440" tIns="45720" rIns="91440" bIns="45720" rtlCol="0" anchor="t">
            <a:normAutofit/>
          </a:bodyPr>
          <a:lstStyle/>
          <a:p>
            <a:r>
              <a:rPr lang="en-US" dirty="0"/>
              <a:t>Generation Z or </a:t>
            </a:r>
            <a:r>
              <a:rPr lang="en-US" dirty="0" err="1"/>
              <a:t>iGen</a:t>
            </a:r>
            <a:r>
              <a:rPr lang="en-US" dirty="0"/>
              <a:t> (those born 1995-2010) first generation to spend entire adolescence in the age of the </a:t>
            </a:r>
            <a:r>
              <a:rPr lang="en-US"/>
              <a:t>smart phone.</a:t>
            </a:r>
            <a:endParaRPr lang="en-US" dirty="0"/>
          </a:p>
          <a:p>
            <a:endParaRPr lang="en-US" dirty="0"/>
          </a:p>
          <a:p>
            <a:r>
              <a:rPr lang="en-US" dirty="0"/>
              <a:t>Strong connection between </a:t>
            </a:r>
          </a:p>
          <a:p>
            <a:pPr marL="0" indent="0">
              <a:buNone/>
            </a:pPr>
            <a:r>
              <a:rPr lang="en-US"/>
              <a:t>     increased smart phone use </a:t>
            </a:r>
          </a:p>
          <a:p>
            <a:pPr marL="0" indent="0">
              <a:buNone/>
            </a:pPr>
            <a:r>
              <a:rPr lang="en-US"/>
              <a:t>     and increased suicide, </a:t>
            </a:r>
          </a:p>
          <a:p>
            <a:pPr marL="0" indent="0">
              <a:buNone/>
            </a:pPr>
            <a:r>
              <a:rPr lang="en-US"/>
              <a:t>     depression, and anxiety rates.</a:t>
            </a:r>
          </a:p>
          <a:p>
            <a:pPr marL="0" indent="0">
              <a:buNone/>
            </a:pPr>
            <a:endParaRPr lang="en-US">
              <a:cs typeface="Calibri"/>
            </a:endParaRPr>
          </a:p>
          <a:p>
            <a:r>
              <a:rPr lang="en-US"/>
              <a:t>Social isolation and pressure are thought to be the cause.</a:t>
            </a:r>
            <a:endParaRPr lang="en-US">
              <a:cs typeface="Calibri"/>
            </a:endParaRPr>
          </a:p>
        </p:txBody>
      </p:sp>
      <p:pic>
        <p:nvPicPr>
          <p:cNvPr id="5" name="Picture 4" descr="A group of people sitting at a table&#10;&#10;Description automatically generated">
            <a:extLst>
              <a:ext uri="{FF2B5EF4-FFF2-40B4-BE49-F238E27FC236}">
                <a16:creationId xmlns:a16="http://schemas.microsoft.com/office/drawing/2014/main" id="{27E2DA87-43C9-8A4A-AC86-DC50C394F889}"/>
              </a:ext>
            </a:extLst>
          </p:cNvPr>
          <p:cNvPicPr>
            <a:picLocks noChangeAspect="1"/>
          </p:cNvPicPr>
          <p:nvPr/>
        </p:nvPicPr>
        <p:blipFill>
          <a:blip r:embed="rId2"/>
          <a:stretch>
            <a:fillRect/>
          </a:stretch>
        </p:blipFill>
        <p:spPr>
          <a:xfrm>
            <a:off x="4874395" y="2587054"/>
            <a:ext cx="3565146" cy="2370586"/>
          </a:xfrm>
          <a:prstGeom prst="rect">
            <a:avLst/>
          </a:prstGeom>
          <a:effectLst>
            <a:softEdge rad="76200"/>
          </a:effectLst>
        </p:spPr>
      </p:pic>
    </p:spTree>
    <p:extLst>
      <p:ext uri="{BB962C8B-B14F-4D97-AF65-F5344CB8AC3E}">
        <p14:creationId xmlns:p14="http://schemas.microsoft.com/office/powerpoint/2010/main" val="951125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Application Exercise</a:t>
            </a:r>
          </a:p>
        </p:txBody>
      </p:sp>
      <p:sp>
        <p:nvSpPr>
          <p:cNvPr id="3" name="Content Placeholder 2"/>
          <p:cNvSpPr>
            <a:spLocks noGrp="1"/>
          </p:cNvSpPr>
          <p:nvPr>
            <p:ph idx="1"/>
          </p:nvPr>
        </p:nvSpPr>
        <p:spPr>
          <a:xfrm>
            <a:off x="1484671" y="1496684"/>
            <a:ext cx="6135329" cy="4525963"/>
          </a:xfrm>
        </p:spPr>
        <p:txBody>
          <a:bodyPr vert="horz" lIns="91440" tIns="45720" rIns="91440" bIns="45720" rtlCol="0" anchor="t">
            <a:normAutofit/>
          </a:bodyPr>
          <a:lstStyle/>
          <a:p>
            <a:r>
              <a:rPr lang="en-US" dirty="0"/>
              <a:t>Where in your body do you feel the following emotions?</a:t>
            </a:r>
          </a:p>
          <a:p>
            <a:pPr lvl="1"/>
            <a:r>
              <a:rPr lang="en-US" dirty="0"/>
              <a:t>Anger</a:t>
            </a:r>
          </a:p>
          <a:p>
            <a:pPr lvl="1"/>
            <a:r>
              <a:rPr lang="en-US" dirty="0"/>
              <a:t>Fear</a:t>
            </a:r>
          </a:p>
          <a:p>
            <a:pPr lvl="1"/>
            <a:r>
              <a:rPr lang="en-US" dirty="0"/>
              <a:t>Stress</a:t>
            </a:r>
          </a:p>
          <a:p>
            <a:pPr lvl="1"/>
            <a:r>
              <a:rPr lang="en-US" dirty="0"/>
              <a:t>Happiness</a:t>
            </a:r>
          </a:p>
          <a:p>
            <a:pPr lvl="1"/>
            <a:endParaRPr lang="en-US" dirty="0"/>
          </a:p>
          <a:p>
            <a:r>
              <a:rPr lang="en-US" dirty="0"/>
              <a:t>How can you be more aware of when you are feeling those emotions in your body?</a:t>
            </a:r>
          </a:p>
        </p:txBody>
      </p:sp>
    </p:spTree>
    <p:extLst>
      <p:ext uri="{BB962C8B-B14F-4D97-AF65-F5344CB8AC3E}">
        <p14:creationId xmlns:p14="http://schemas.microsoft.com/office/powerpoint/2010/main" val="3795977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Texts</a:t>
            </a:r>
          </a:p>
        </p:txBody>
      </p:sp>
      <p:sp>
        <p:nvSpPr>
          <p:cNvPr id="3" name="Content Placeholder 2"/>
          <p:cNvSpPr>
            <a:spLocks noGrp="1"/>
          </p:cNvSpPr>
          <p:nvPr>
            <p:ph idx="1"/>
          </p:nvPr>
        </p:nvSpPr>
        <p:spPr>
          <a:xfrm>
            <a:off x="832757" y="1274620"/>
            <a:ext cx="3401313" cy="4864383"/>
          </a:xfrm>
          <a:ln>
            <a:noFill/>
          </a:ln>
        </p:spPr>
        <p:txBody>
          <a:bodyPr>
            <a:normAutofit/>
          </a:bodyPr>
          <a:lstStyle/>
          <a:p>
            <a:r>
              <a:rPr lang="en-US" sz="1800" b="1" dirty="0"/>
              <a:t>Philippians 4:6-7 NKJV </a:t>
            </a:r>
          </a:p>
          <a:p>
            <a:pPr marL="0" indent="0" algn="ctr">
              <a:buNone/>
            </a:pPr>
            <a:r>
              <a:rPr lang="en-US" sz="1800" dirty="0"/>
              <a:t>“Be anxious for nothing, but in everything by prayer and supplication, with thanksgiving, let your requests be made known to God; and the peace of God, which surpasses all understanding, will guard your hearts and minds through Christ Jesus.”</a:t>
            </a:r>
          </a:p>
          <a:p>
            <a:endParaRPr lang="en-US" sz="1800" dirty="0"/>
          </a:p>
          <a:p>
            <a:r>
              <a:rPr lang="en-US" sz="1800" b="1" dirty="0"/>
              <a:t>John 14:27 NKJV </a:t>
            </a:r>
          </a:p>
          <a:p>
            <a:pPr marL="0" indent="0" algn="ctr">
              <a:buNone/>
            </a:pPr>
            <a:r>
              <a:rPr lang="en-US" sz="1800" dirty="0"/>
              <a:t>“Peace I leave with you, My peace I give to you; not as the world gives do I give to you.  Let not your heart be troubled, neither let it be afraid.”</a:t>
            </a:r>
          </a:p>
          <a:p>
            <a:pPr marL="0" indent="0">
              <a:buNone/>
            </a:pPr>
            <a:endParaRPr lang="en-US" sz="1800" dirty="0"/>
          </a:p>
        </p:txBody>
      </p:sp>
      <p:pic>
        <p:nvPicPr>
          <p:cNvPr id="5" name="Picture 4" descr="A picture containing indoor, sitting, table, bed&#10;&#10;Description automatically generated">
            <a:extLst>
              <a:ext uri="{FF2B5EF4-FFF2-40B4-BE49-F238E27FC236}">
                <a16:creationId xmlns:a16="http://schemas.microsoft.com/office/drawing/2014/main" id="{31CFA729-E342-4349-9EE9-B8AC2FFFBD4F}"/>
              </a:ext>
            </a:extLst>
          </p:cNvPr>
          <p:cNvPicPr>
            <a:picLocks noChangeAspect="1"/>
          </p:cNvPicPr>
          <p:nvPr/>
        </p:nvPicPr>
        <p:blipFill>
          <a:blip r:embed="rId2"/>
          <a:stretch>
            <a:fillRect/>
          </a:stretch>
        </p:blipFill>
        <p:spPr>
          <a:xfrm>
            <a:off x="4760843" y="1430836"/>
            <a:ext cx="3197503" cy="2134503"/>
          </a:xfrm>
          <a:prstGeom prst="rect">
            <a:avLst/>
          </a:prstGeom>
          <a:ln>
            <a:solidFill>
              <a:schemeClr val="accent1"/>
            </a:solidFill>
          </a:ln>
          <a:effectLst>
            <a:softEdge rad="88900"/>
          </a:effectLst>
        </p:spPr>
      </p:pic>
      <p:sp>
        <p:nvSpPr>
          <p:cNvPr id="6" name="Rectangle 5">
            <a:extLst>
              <a:ext uri="{FF2B5EF4-FFF2-40B4-BE49-F238E27FC236}">
                <a16:creationId xmlns:a16="http://schemas.microsoft.com/office/drawing/2014/main" id="{60BA4C8B-A6A3-A24B-B61E-23FF1D1338F1}"/>
              </a:ext>
            </a:extLst>
          </p:cNvPr>
          <p:cNvSpPr/>
          <p:nvPr/>
        </p:nvSpPr>
        <p:spPr>
          <a:xfrm>
            <a:off x="4760843" y="3837913"/>
            <a:ext cx="3627783" cy="2308324"/>
          </a:xfrm>
          <a:prstGeom prst="rect">
            <a:avLst/>
          </a:prstGeom>
        </p:spPr>
        <p:txBody>
          <a:bodyPr wrap="square">
            <a:spAutoFit/>
          </a:bodyPr>
          <a:lstStyle/>
          <a:p>
            <a:pPr marL="342900" indent="-342900">
              <a:spcBef>
                <a:spcPct val="20000"/>
              </a:spcBef>
              <a:buClr>
                <a:srgbClr val="FDA400"/>
              </a:buClr>
              <a:buFont typeface="Arial"/>
              <a:buChar char="•"/>
            </a:pPr>
            <a:r>
              <a:rPr lang="en-US" b="1" dirty="0"/>
              <a:t>Matthew 11:28-30 NKJV </a:t>
            </a:r>
          </a:p>
          <a:p>
            <a:pPr algn="ctr"/>
            <a:r>
              <a:rPr lang="en-US" dirty="0"/>
              <a:t>“Come to Me, all you who labor and are heavy laden, and I will give you rest.  Take My yoke upon you and learn from Me, for I am gentle and lowly in heart, and you will find rest for your souls.  For My yoke is easy and My burden is light.”</a:t>
            </a:r>
          </a:p>
        </p:txBody>
      </p:sp>
    </p:spTree>
    <p:extLst>
      <p:ext uri="{BB962C8B-B14F-4D97-AF65-F5344CB8AC3E}">
        <p14:creationId xmlns:p14="http://schemas.microsoft.com/office/powerpoint/2010/main" val="1611571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635" y="-126404"/>
            <a:ext cx="8086293" cy="1284667"/>
          </a:xfrm>
        </p:spPr>
        <p:txBody>
          <a:bodyPr>
            <a:noAutofit/>
          </a:bodyPr>
          <a:lstStyle/>
          <a:p>
            <a:r>
              <a:rPr lang="en-US" sz="4000" b="1" dirty="0"/>
              <a:t>REST</a:t>
            </a:r>
          </a:p>
        </p:txBody>
      </p:sp>
      <p:sp>
        <p:nvSpPr>
          <p:cNvPr id="3" name="Content Placeholder 2"/>
          <p:cNvSpPr>
            <a:spLocks noGrp="1"/>
          </p:cNvSpPr>
          <p:nvPr>
            <p:ph idx="1"/>
          </p:nvPr>
        </p:nvSpPr>
        <p:spPr>
          <a:xfrm>
            <a:off x="969516" y="1161834"/>
            <a:ext cx="7178517" cy="4525963"/>
          </a:xfrm>
        </p:spPr>
        <p:txBody>
          <a:bodyPr vert="horz" lIns="91440" tIns="45720" rIns="91440" bIns="45720" rtlCol="0" anchor="t">
            <a:normAutofit/>
          </a:bodyPr>
          <a:lstStyle/>
          <a:p>
            <a:pPr marL="0" indent="0">
              <a:buNone/>
            </a:pPr>
            <a:endParaRPr lang="en-US" sz="4600" b="1" dirty="0">
              <a:cs typeface="Calibri"/>
            </a:endParaRPr>
          </a:p>
          <a:p>
            <a:pPr lvl="1">
              <a:buChar char="•"/>
            </a:pPr>
            <a:r>
              <a:rPr lang="en-US" sz="2800" b="1"/>
              <a:t>SLEEP </a:t>
            </a:r>
            <a:r>
              <a:rPr lang="en-US"/>
              <a:t>is a requirement for good physical and mental health.</a:t>
            </a:r>
            <a:endParaRPr lang="en-US">
              <a:cs typeface="Calibri"/>
            </a:endParaRPr>
          </a:p>
          <a:p>
            <a:pPr lvl="2"/>
            <a:endParaRPr lang="en-US" dirty="0"/>
          </a:p>
          <a:p>
            <a:pPr lvl="1">
              <a:buChar char="•"/>
            </a:pPr>
            <a:r>
              <a:rPr lang="en-US" sz="2800" b="1"/>
              <a:t>BREATHE </a:t>
            </a:r>
            <a:r>
              <a:rPr lang="en-US"/>
              <a:t>slowly and intentionally when emotionally distressed.</a:t>
            </a:r>
            <a:endParaRPr lang="en-US">
              <a:cs typeface="Calibri"/>
            </a:endParaRPr>
          </a:p>
          <a:p>
            <a:pPr lvl="2"/>
            <a:endParaRPr lang="en-US" dirty="0"/>
          </a:p>
          <a:p>
            <a:pPr lvl="1">
              <a:buChar char="•"/>
            </a:pPr>
            <a:r>
              <a:rPr lang="en-US" sz="2800" b="1"/>
              <a:t>RELAX </a:t>
            </a:r>
            <a:r>
              <a:rPr lang="en-US"/>
              <a:t>your muscles when you notice them tightening from emotional distress.</a:t>
            </a:r>
            <a:endParaRPr lang="en-US">
              <a:cs typeface="Calibri"/>
            </a:endParaRPr>
          </a:p>
          <a:p>
            <a:pPr lvl="2"/>
            <a:endParaRPr lang="en-US" dirty="0"/>
          </a:p>
        </p:txBody>
      </p:sp>
    </p:spTree>
    <p:extLst>
      <p:ext uri="{BB962C8B-B14F-4D97-AF65-F5344CB8AC3E}">
        <p14:creationId xmlns:p14="http://schemas.microsoft.com/office/powerpoint/2010/main" val="2905473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B6343-E8FD-4F47-B247-A4A37BA6298A}"/>
              </a:ext>
            </a:extLst>
          </p:cNvPr>
          <p:cNvSpPr>
            <a:spLocks noGrp="1"/>
          </p:cNvSpPr>
          <p:nvPr>
            <p:ph type="title"/>
          </p:nvPr>
        </p:nvSpPr>
        <p:spPr/>
        <p:txBody>
          <a:bodyPr>
            <a:normAutofit fontScale="90000"/>
          </a:bodyPr>
          <a:lstStyle/>
          <a:p>
            <a:r>
              <a:rPr lang="en-US" dirty="0"/>
              <a:t>Applying the Health Message to Mental Health</a:t>
            </a:r>
          </a:p>
        </p:txBody>
      </p:sp>
      <p:sp>
        <p:nvSpPr>
          <p:cNvPr id="3" name="Text Placeholder 2">
            <a:extLst>
              <a:ext uri="{FF2B5EF4-FFF2-40B4-BE49-F238E27FC236}">
                <a16:creationId xmlns:a16="http://schemas.microsoft.com/office/drawing/2014/main" id="{5F0A97D2-4E83-C640-B4B0-79F84D72E20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37374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DIET</a:t>
            </a:r>
            <a:r>
              <a:rPr lang="en-US" dirty="0"/>
              <a:t> </a:t>
            </a:r>
          </a:p>
        </p:txBody>
      </p:sp>
      <p:sp>
        <p:nvSpPr>
          <p:cNvPr id="3" name="Content Placeholder 2"/>
          <p:cNvSpPr>
            <a:spLocks noGrp="1"/>
          </p:cNvSpPr>
          <p:nvPr>
            <p:ph idx="1"/>
          </p:nvPr>
        </p:nvSpPr>
        <p:spPr>
          <a:xfrm>
            <a:off x="628226" y="1325828"/>
            <a:ext cx="7783825" cy="4794628"/>
          </a:xfrm>
        </p:spPr>
        <p:txBody>
          <a:bodyPr vert="horz" lIns="91440" tIns="45720" rIns="91440" bIns="45720" rtlCol="0" anchor="t">
            <a:normAutofit/>
          </a:bodyPr>
          <a:lstStyle/>
          <a:p>
            <a:r>
              <a:rPr lang="en-US"/>
              <a:t>Diet is vital in improving our mental health.</a:t>
            </a:r>
          </a:p>
          <a:p>
            <a:endParaRPr lang="en-US" dirty="0"/>
          </a:p>
          <a:p>
            <a:r>
              <a:rPr lang="en-US" dirty="0"/>
              <a:t>Eat a diet rich in whole grains, fruits and vegetables, </a:t>
            </a:r>
            <a:r>
              <a:rPr lang="en-US"/>
              <a:t>healthy fats, low fat protein, and high in fiber.</a:t>
            </a:r>
            <a:endParaRPr lang="en-US">
              <a:cs typeface="Calibri"/>
            </a:endParaRPr>
          </a:p>
          <a:p>
            <a:endParaRPr lang="en-US" dirty="0"/>
          </a:p>
          <a:p>
            <a:r>
              <a:rPr lang="en-US" dirty="0"/>
              <a:t>Avoid sweets and highly </a:t>
            </a:r>
          </a:p>
          <a:p>
            <a:pPr marL="0" indent="0">
              <a:buNone/>
            </a:pPr>
            <a:r>
              <a:rPr lang="en-US"/>
              <a:t>     processed foods.</a:t>
            </a:r>
            <a:endParaRPr lang="en-US">
              <a:cs typeface="Calibri"/>
            </a:endParaRPr>
          </a:p>
          <a:p>
            <a:pPr marL="0" indent="0">
              <a:buNone/>
            </a:pPr>
            <a:endParaRPr lang="en-US" dirty="0"/>
          </a:p>
          <a:p>
            <a:r>
              <a:rPr lang="en-US"/>
              <a:t>Have regular family meals. </a:t>
            </a:r>
            <a:endParaRPr lang="en-US">
              <a:cs typeface="Calibri"/>
            </a:endParaRPr>
          </a:p>
        </p:txBody>
      </p:sp>
      <p:pic>
        <p:nvPicPr>
          <p:cNvPr id="4" name="Picture 3" descr="A person sitting on a table&#10;&#10;Description automatically generated">
            <a:extLst>
              <a:ext uri="{FF2B5EF4-FFF2-40B4-BE49-F238E27FC236}">
                <a16:creationId xmlns:a16="http://schemas.microsoft.com/office/drawing/2014/main" id="{4C68548D-B6AC-874C-A5F1-DD57969ADBF2}"/>
              </a:ext>
            </a:extLst>
          </p:cNvPr>
          <p:cNvPicPr>
            <a:picLocks noChangeAspect="1"/>
          </p:cNvPicPr>
          <p:nvPr/>
        </p:nvPicPr>
        <p:blipFill>
          <a:blip r:embed="rId2"/>
          <a:stretch>
            <a:fillRect/>
          </a:stretch>
        </p:blipFill>
        <p:spPr>
          <a:xfrm>
            <a:off x="4572000" y="3231931"/>
            <a:ext cx="3664097" cy="2427890"/>
          </a:xfrm>
          <a:prstGeom prst="rect">
            <a:avLst/>
          </a:prstGeom>
          <a:effectLst>
            <a:softEdge rad="101600"/>
          </a:effectLst>
        </p:spPr>
      </p:pic>
    </p:spTree>
    <p:extLst>
      <p:ext uri="{BB962C8B-B14F-4D97-AF65-F5344CB8AC3E}">
        <p14:creationId xmlns:p14="http://schemas.microsoft.com/office/powerpoint/2010/main" val="4460693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Exercise</a:t>
            </a:r>
          </a:p>
        </p:txBody>
      </p:sp>
      <p:sp>
        <p:nvSpPr>
          <p:cNvPr id="3" name="Content Placeholder 2"/>
          <p:cNvSpPr>
            <a:spLocks noGrp="1"/>
          </p:cNvSpPr>
          <p:nvPr>
            <p:ph idx="1"/>
          </p:nvPr>
        </p:nvSpPr>
        <p:spPr>
          <a:xfrm>
            <a:off x="570272" y="1496684"/>
            <a:ext cx="4221576" cy="4525963"/>
          </a:xfrm>
        </p:spPr>
        <p:txBody>
          <a:bodyPr vert="horz" lIns="91440" tIns="45720" rIns="91440" bIns="45720" rtlCol="0" anchor="t">
            <a:normAutofit fontScale="92500" lnSpcReduction="10000"/>
          </a:bodyPr>
          <a:lstStyle/>
          <a:p>
            <a:r>
              <a:rPr lang="en-US" dirty="0"/>
              <a:t>Should be a regular part of </a:t>
            </a:r>
            <a:r>
              <a:rPr lang="en-US"/>
              <a:t>everybody’s lives.</a:t>
            </a:r>
            <a:endParaRPr lang="en-US" dirty="0"/>
          </a:p>
          <a:p>
            <a:r>
              <a:rPr lang="en-US" dirty="0"/>
              <a:t>Regular exercise as powerful as </a:t>
            </a:r>
            <a:r>
              <a:rPr lang="en-US"/>
              <a:t>an anti-depressant.</a:t>
            </a:r>
            <a:endParaRPr lang="en-US">
              <a:cs typeface="Calibri"/>
            </a:endParaRPr>
          </a:p>
          <a:p>
            <a:r>
              <a:rPr lang="en-US" dirty="0"/>
              <a:t>Get outside with your child and </a:t>
            </a:r>
            <a:r>
              <a:rPr lang="en-US"/>
              <a:t>have some fun!</a:t>
            </a:r>
            <a:endParaRPr lang="en-US">
              <a:cs typeface="Calibri"/>
            </a:endParaRPr>
          </a:p>
          <a:p>
            <a:r>
              <a:rPr lang="en-US" dirty="0"/>
              <a:t>Going for a brisk walk gives you:</a:t>
            </a:r>
          </a:p>
          <a:p>
            <a:pPr lvl="1"/>
            <a:r>
              <a:rPr lang="en-US" dirty="0"/>
              <a:t>Fresh air and sunlight</a:t>
            </a:r>
          </a:p>
          <a:p>
            <a:pPr lvl="1"/>
            <a:r>
              <a:rPr lang="en-US" dirty="0"/>
              <a:t>A change of scenery</a:t>
            </a:r>
          </a:p>
          <a:p>
            <a:pPr lvl="1"/>
            <a:r>
              <a:rPr lang="en-US" dirty="0"/>
              <a:t>A chance to connect with your Creator</a:t>
            </a:r>
          </a:p>
          <a:p>
            <a:pPr lvl="1"/>
            <a:r>
              <a:rPr lang="en-US" dirty="0"/>
              <a:t>Opportunities to talk with those you walk by</a:t>
            </a:r>
          </a:p>
        </p:txBody>
      </p:sp>
      <p:pic>
        <p:nvPicPr>
          <p:cNvPr id="10" name="Picture 9" descr="A person riding a bike down a dirt road&#10;&#10;Description automatically generated">
            <a:extLst>
              <a:ext uri="{FF2B5EF4-FFF2-40B4-BE49-F238E27FC236}">
                <a16:creationId xmlns:a16="http://schemas.microsoft.com/office/drawing/2014/main" id="{2C68373E-19DA-1349-BF4E-76745F2BB554}"/>
              </a:ext>
            </a:extLst>
          </p:cNvPr>
          <p:cNvPicPr>
            <a:picLocks noChangeAspect="1"/>
          </p:cNvPicPr>
          <p:nvPr/>
        </p:nvPicPr>
        <p:blipFill rotWithShape="1">
          <a:blip r:embed="rId2"/>
          <a:srcRect l="40271" t="23294" r="19459" b="17488"/>
          <a:stretch/>
        </p:blipFill>
        <p:spPr>
          <a:xfrm>
            <a:off x="5154456" y="1608082"/>
            <a:ext cx="3058800" cy="2993023"/>
          </a:xfrm>
          <a:prstGeom prst="rect">
            <a:avLst/>
          </a:prstGeom>
          <a:effectLst>
            <a:softEdge rad="152400"/>
          </a:effectLst>
        </p:spPr>
      </p:pic>
    </p:spTree>
    <p:extLst>
      <p:ext uri="{BB962C8B-B14F-4D97-AF65-F5344CB8AC3E}">
        <p14:creationId xmlns:p14="http://schemas.microsoft.com/office/powerpoint/2010/main" val="3572108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Social Support</a:t>
            </a:r>
          </a:p>
        </p:txBody>
      </p:sp>
      <p:sp>
        <p:nvSpPr>
          <p:cNvPr id="3" name="Content Placeholder 2"/>
          <p:cNvSpPr>
            <a:spLocks noGrp="1"/>
          </p:cNvSpPr>
          <p:nvPr>
            <p:ph idx="1"/>
          </p:nvPr>
        </p:nvSpPr>
        <p:spPr>
          <a:xfrm>
            <a:off x="570272" y="1496684"/>
            <a:ext cx="4817274" cy="4525963"/>
          </a:xfrm>
        </p:spPr>
        <p:txBody>
          <a:bodyPr vert="horz" lIns="91440" tIns="45720" rIns="91440" bIns="45720" rtlCol="0" anchor="t">
            <a:normAutofit/>
          </a:bodyPr>
          <a:lstStyle/>
          <a:p>
            <a:r>
              <a:rPr lang="en-US" dirty="0"/>
              <a:t>We were created to be social </a:t>
            </a:r>
            <a:r>
              <a:rPr lang="en-US"/>
              <a:t>beings.</a:t>
            </a:r>
            <a:endParaRPr lang="en-US" dirty="0"/>
          </a:p>
          <a:p>
            <a:r>
              <a:rPr lang="en-US"/>
              <a:t>Arrange play dates for your child.</a:t>
            </a:r>
            <a:endParaRPr lang="en-US">
              <a:cs typeface="Calibri"/>
            </a:endParaRPr>
          </a:p>
          <a:p>
            <a:r>
              <a:rPr lang="en-US"/>
              <a:t>Get to know your child’s friends. </a:t>
            </a:r>
            <a:endParaRPr lang="en-US">
              <a:cs typeface="Calibri"/>
            </a:endParaRPr>
          </a:p>
          <a:p>
            <a:r>
              <a:rPr lang="en-US" dirty="0"/>
              <a:t>Get your child involved in church </a:t>
            </a:r>
            <a:r>
              <a:rPr lang="en-US"/>
              <a:t>youth activities.</a:t>
            </a:r>
            <a:endParaRPr lang="en-US">
              <a:cs typeface="Calibri"/>
            </a:endParaRPr>
          </a:p>
          <a:p>
            <a:r>
              <a:rPr lang="en-US" dirty="0"/>
              <a:t>Encourage extra-curricular </a:t>
            </a:r>
            <a:r>
              <a:rPr lang="en-US"/>
              <a:t>activities.</a:t>
            </a:r>
            <a:endParaRPr lang="en-US">
              <a:cs typeface="Calibri"/>
            </a:endParaRPr>
          </a:p>
          <a:p>
            <a:r>
              <a:rPr lang="en-US" dirty="0"/>
              <a:t>Urge your kids to connect with adult mentors (make sure there </a:t>
            </a:r>
            <a:r>
              <a:rPr lang="en-US"/>
              <a:t>are appropriate boundaries).</a:t>
            </a:r>
            <a:endParaRPr lang="en-US">
              <a:cs typeface="Calibri"/>
            </a:endParaRPr>
          </a:p>
        </p:txBody>
      </p:sp>
      <p:pic>
        <p:nvPicPr>
          <p:cNvPr id="5" name="Picture 4" descr="A person standing in a field&#10;&#10;Description automatically generated">
            <a:extLst>
              <a:ext uri="{FF2B5EF4-FFF2-40B4-BE49-F238E27FC236}">
                <a16:creationId xmlns:a16="http://schemas.microsoft.com/office/drawing/2014/main" id="{5D451A10-A910-354F-80F6-167BBD672F32}"/>
              </a:ext>
            </a:extLst>
          </p:cNvPr>
          <p:cNvPicPr>
            <a:picLocks noChangeAspect="1"/>
          </p:cNvPicPr>
          <p:nvPr/>
        </p:nvPicPr>
        <p:blipFill rotWithShape="1">
          <a:blip r:embed="rId2"/>
          <a:srcRect l="17298" r="22703"/>
          <a:stretch/>
        </p:blipFill>
        <p:spPr>
          <a:xfrm>
            <a:off x="5217019" y="1682700"/>
            <a:ext cx="3310755" cy="3678616"/>
          </a:xfrm>
          <a:prstGeom prst="rect">
            <a:avLst/>
          </a:prstGeom>
          <a:effectLst>
            <a:softEdge rad="114300"/>
          </a:effectLst>
        </p:spPr>
      </p:pic>
    </p:spTree>
    <p:extLst>
      <p:ext uri="{BB962C8B-B14F-4D97-AF65-F5344CB8AC3E}">
        <p14:creationId xmlns:p14="http://schemas.microsoft.com/office/powerpoint/2010/main" val="26079330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Spirituality</a:t>
            </a:r>
          </a:p>
        </p:txBody>
      </p:sp>
      <p:sp>
        <p:nvSpPr>
          <p:cNvPr id="3" name="Content Placeholder 2"/>
          <p:cNvSpPr>
            <a:spLocks noGrp="1"/>
          </p:cNvSpPr>
          <p:nvPr>
            <p:ph idx="1"/>
          </p:nvPr>
        </p:nvSpPr>
        <p:spPr>
          <a:xfrm>
            <a:off x="570272" y="1496685"/>
            <a:ext cx="4273578" cy="2482191"/>
          </a:xfrm>
        </p:spPr>
        <p:txBody>
          <a:bodyPr vert="horz" lIns="91440" tIns="45720" rIns="91440" bIns="45720" rtlCol="0" anchor="t">
            <a:normAutofit fontScale="92500" lnSpcReduction="20000"/>
          </a:bodyPr>
          <a:lstStyle/>
          <a:p>
            <a:r>
              <a:rPr lang="en-US" dirty="0"/>
              <a:t>Christians can still suffer from </a:t>
            </a:r>
            <a:r>
              <a:rPr lang="en-US"/>
              <a:t>mental illness.</a:t>
            </a:r>
            <a:endParaRPr lang="en-US" dirty="0"/>
          </a:p>
          <a:p>
            <a:r>
              <a:rPr lang="en-US" dirty="0"/>
              <a:t>Often at our lowest is when we </a:t>
            </a:r>
            <a:r>
              <a:rPr lang="en-US"/>
              <a:t>feel disconnected from God.</a:t>
            </a:r>
            <a:endParaRPr lang="en-US">
              <a:cs typeface="Calibri"/>
            </a:endParaRPr>
          </a:p>
          <a:p>
            <a:r>
              <a:rPr lang="en-US" dirty="0"/>
              <a:t>Trusting in God can help us </a:t>
            </a:r>
            <a:r>
              <a:rPr lang="en-US"/>
              <a:t>through difficult times.</a:t>
            </a:r>
            <a:endParaRPr lang="en-US">
              <a:cs typeface="Calibri"/>
            </a:endParaRPr>
          </a:p>
          <a:p>
            <a:r>
              <a:rPr lang="en-US" dirty="0"/>
              <a:t>Prayer is a powerful way to </a:t>
            </a:r>
            <a:r>
              <a:rPr lang="en-US"/>
              <a:t>unburden our worries.</a:t>
            </a:r>
            <a:endParaRPr lang="en-US">
              <a:cs typeface="Calibri"/>
            </a:endParaRPr>
          </a:p>
        </p:txBody>
      </p:sp>
      <p:pic>
        <p:nvPicPr>
          <p:cNvPr id="5" name="Picture 4" descr="A hand holding a remote control&#10;&#10;Description automatically generated">
            <a:extLst>
              <a:ext uri="{FF2B5EF4-FFF2-40B4-BE49-F238E27FC236}">
                <a16:creationId xmlns:a16="http://schemas.microsoft.com/office/drawing/2014/main" id="{1872CE7C-B25C-114F-B37C-0551D8A46FCD}"/>
              </a:ext>
            </a:extLst>
          </p:cNvPr>
          <p:cNvPicPr>
            <a:picLocks noChangeAspect="1"/>
          </p:cNvPicPr>
          <p:nvPr/>
        </p:nvPicPr>
        <p:blipFill>
          <a:blip r:embed="rId2"/>
          <a:stretch>
            <a:fillRect/>
          </a:stretch>
        </p:blipFill>
        <p:spPr>
          <a:xfrm>
            <a:off x="4968645" y="1496684"/>
            <a:ext cx="3432089" cy="2288059"/>
          </a:xfrm>
          <a:prstGeom prst="rect">
            <a:avLst/>
          </a:prstGeom>
          <a:effectLst>
            <a:softEdge rad="88900"/>
          </a:effectLst>
        </p:spPr>
      </p:pic>
      <p:sp>
        <p:nvSpPr>
          <p:cNvPr id="6" name="Rectangle 5">
            <a:extLst>
              <a:ext uri="{FF2B5EF4-FFF2-40B4-BE49-F238E27FC236}">
                <a16:creationId xmlns:a16="http://schemas.microsoft.com/office/drawing/2014/main" id="{8C7E1AD2-3D56-4341-9440-FDFC442FB28F}"/>
              </a:ext>
            </a:extLst>
          </p:cNvPr>
          <p:cNvSpPr/>
          <p:nvPr/>
        </p:nvSpPr>
        <p:spPr>
          <a:xfrm>
            <a:off x="570271" y="3978876"/>
            <a:ext cx="7470486" cy="2062744"/>
          </a:xfrm>
          <a:prstGeom prst="rect">
            <a:avLst/>
          </a:prstGeom>
        </p:spPr>
        <p:txBody>
          <a:bodyPr wrap="square" lIns="91440" tIns="45720" rIns="91440" bIns="45720" anchor="t">
            <a:spAutoFit/>
          </a:bodyPr>
          <a:lstStyle/>
          <a:p>
            <a:pPr marL="342900" indent="-342900">
              <a:lnSpc>
                <a:spcPct val="80000"/>
              </a:lnSpc>
              <a:spcBef>
                <a:spcPct val="20000"/>
              </a:spcBef>
              <a:buClr>
                <a:srgbClr val="FDA400"/>
              </a:buClr>
              <a:buFont typeface="Arial"/>
              <a:buChar char="•"/>
            </a:pPr>
            <a:r>
              <a:rPr lang="en-US" sz="2200" dirty="0"/>
              <a:t>Encourage your child’s spiritual development.</a:t>
            </a:r>
          </a:p>
          <a:p>
            <a:pPr marL="800100" lvl="2" indent="-342900">
              <a:lnSpc>
                <a:spcPct val="80000"/>
              </a:lnSpc>
              <a:spcBef>
                <a:spcPct val="20000"/>
              </a:spcBef>
              <a:buClr>
                <a:srgbClr val="FDA400"/>
              </a:buClr>
              <a:buFont typeface="System Font Regular"/>
              <a:buChar char="−"/>
            </a:pPr>
            <a:r>
              <a:rPr lang="en-US" sz="2200" dirty="0"/>
              <a:t>Take to Sabbath school and church</a:t>
            </a:r>
          </a:p>
          <a:p>
            <a:pPr marL="800100" lvl="2" indent="-342900">
              <a:lnSpc>
                <a:spcPct val="80000"/>
              </a:lnSpc>
              <a:spcBef>
                <a:spcPct val="20000"/>
              </a:spcBef>
              <a:buClr>
                <a:srgbClr val="FDA400"/>
              </a:buClr>
              <a:buFont typeface="System Font Regular"/>
              <a:buChar char="−"/>
            </a:pPr>
            <a:r>
              <a:rPr lang="en-US" sz="2200" dirty="0"/>
              <a:t>Encourage personal devotional time</a:t>
            </a:r>
          </a:p>
          <a:p>
            <a:pPr marL="800100" lvl="2" indent="-342900">
              <a:lnSpc>
                <a:spcPct val="80000"/>
              </a:lnSpc>
              <a:spcBef>
                <a:spcPct val="20000"/>
              </a:spcBef>
              <a:buClr>
                <a:srgbClr val="FDA400"/>
              </a:buClr>
              <a:buFont typeface="System Font Regular"/>
              <a:buChar char="−"/>
            </a:pPr>
            <a:r>
              <a:rPr lang="en-US" sz="2200" dirty="0"/>
              <a:t>Have regular family worship</a:t>
            </a:r>
          </a:p>
          <a:p>
            <a:pPr marL="800100" lvl="2" indent="-342900">
              <a:lnSpc>
                <a:spcPct val="80000"/>
              </a:lnSpc>
              <a:spcBef>
                <a:spcPct val="20000"/>
              </a:spcBef>
              <a:buClr>
                <a:srgbClr val="FDA400"/>
              </a:buClr>
              <a:buFont typeface="System Font Regular"/>
              <a:buChar char="−"/>
            </a:pPr>
            <a:r>
              <a:rPr lang="en-US" sz="2200" dirty="0"/>
              <a:t>Be a good role model of spiritual development</a:t>
            </a:r>
          </a:p>
          <a:p>
            <a:pPr marL="800100" lvl="2" indent="-342900">
              <a:lnSpc>
                <a:spcPct val="80000"/>
              </a:lnSpc>
              <a:spcBef>
                <a:spcPct val="20000"/>
              </a:spcBef>
              <a:buClr>
                <a:srgbClr val="FDA400"/>
              </a:buClr>
              <a:buFont typeface="System Font Regular"/>
              <a:buChar char="−"/>
            </a:pPr>
            <a:r>
              <a:rPr lang="en-US" sz="2200" dirty="0"/>
              <a:t>Be willing to discuss your child’s spiritual struggles</a:t>
            </a:r>
          </a:p>
        </p:txBody>
      </p:sp>
    </p:spTree>
    <p:extLst>
      <p:ext uri="{BB962C8B-B14F-4D97-AF65-F5344CB8AC3E}">
        <p14:creationId xmlns:p14="http://schemas.microsoft.com/office/powerpoint/2010/main" val="1759350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Discussion Question</a:t>
            </a:r>
          </a:p>
        </p:txBody>
      </p:sp>
      <p:sp>
        <p:nvSpPr>
          <p:cNvPr id="3" name="Content Placeholder 2"/>
          <p:cNvSpPr>
            <a:spLocks noGrp="1"/>
          </p:cNvSpPr>
          <p:nvPr>
            <p:ph idx="1"/>
          </p:nvPr>
        </p:nvSpPr>
        <p:spPr>
          <a:xfrm>
            <a:off x="570271" y="1915247"/>
            <a:ext cx="4393615" cy="3044893"/>
          </a:xfrm>
        </p:spPr>
        <p:txBody>
          <a:bodyPr vert="horz" lIns="91440" tIns="45720" rIns="91440" bIns="45720" rtlCol="0" anchor="t">
            <a:normAutofit/>
          </a:bodyPr>
          <a:lstStyle/>
          <a:p>
            <a:r>
              <a:rPr lang="en-US" dirty="0"/>
              <a:t>How do you and your child cope with emotional distress?</a:t>
            </a:r>
          </a:p>
          <a:p>
            <a:endParaRPr lang="en-US" dirty="0"/>
          </a:p>
          <a:p>
            <a:r>
              <a:rPr lang="en-US" dirty="0"/>
              <a:t>What new activity that you learned about today can you implement for yourself and your child?</a:t>
            </a:r>
          </a:p>
        </p:txBody>
      </p:sp>
      <p:pic>
        <p:nvPicPr>
          <p:cNvPr id="5" name="Picture 4" descr="A picture containing grass, outdoor, child, playing&#10;&#10;Description automatically generated">
            <a:extLst>
              <a:ext uri="{FF2B5EF4-FFF2-40B4-BE49-F238E27FC236}">
                <a16:creationId xmlns:a16="http://schemas.microsoft.com/office/drawing/2014/main" id="{AF51BF2F-5DB6-1F44-8153-5DD8974377EF}"/>
              </a:ext>
            </a:extLst>
          </p:cNvPr>
          <p:cNvPicPr>
            <a:picLocks noChangeAspect="1"/>
          </p:cNvPicPr>
          <p:nvPr/>
        </p:nvPicPr>
        <p:blipFill rotWithShape="1">
          <a:blip r:embed="rId2"/>
          <a:srcRect l="13546" r="14276"/>
          <a:stretch/>
        </p:blipFill>
        <p:spPr>
          <a:xfrm>
            <a:off x="5208814" y="1918252"/>
            <a:ext cx="3170267" cy="3040391"/>
          </a:xfrm>
          <a:prstGeom prst="rect">
            <a:avLst/>
          </a:prstGeom>
          <a:effectLst>
            <a:softEdge rad="114300"/>
          </a:effectLst>
        </p:spPr>
      </p:pic>
    </p:spTree>
    <p:extLst>
      <p:ext uri="{BB962C8B-B14F-4D97-AF65-F5344CB8AC3E}">
        <p14:creationId xmlns:p14="http://schemas.microsoft.com/office/powerpoint/2010/main" val="20475296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Role of Parents</a:t>
            </a:r>
          </a:p>
        </p:txBody>
      </p:sp>
      <p:sp>
        <p:nvSpPr>
          <p:cNvPr id="3" name="Content Placeholder 2"/>
          <p:cNvSpPr>
            <a:spLocks noGrp="1"/>
          </p:cNvSpPr>
          <p:nvPr>
            <p:ph idx="1"/>
          </p:nvPr>
        </p:nvSpPr>
        <p:spPr>
          <a:xfrm>
            <a:off x="628650" y="1244631"/>
            <a:ext cx="7893139" cy="4912952"/>
          </a:xfrm>
        </p:spPr>
        <p:txBody>
          <a:bodyPr vert="horz" lIns="91440" tIns="45720" rIns="91440" bIns="45720" rtlCol="0" anchor="t">
            <a:normAutofit fontScale="92500" lnSpcReduction="10000"/>
          </a:bodyPr>
          <a:lstStyle/>
          <a:p>
            <a:r>
              <a:rPr lang="en-US" sz="2600" dirty="0"/>
              <a:t>Children need you more than you realize.</a:t>
            </a:r>
          </a:p>
          <a:p>
            <a:r>
              <a:rPr lang="en-US" sz="2600" dirty="0"/>
              <a:t>Increase your awareness of mental illness.</a:t>
            </a:r>
            <a:endParaRPr lang="en-US" sz="2600" dirty="0">
              <a:cs typeface="Calibri"/>
            </a:endParaRPr>
          </a:p>
          <a:p>
            <a:pPr lvl="1"/>
            <a:r>
              <a:rPr lang="en-US" dirty="0"/>
              <a:t>Educate yourself on the unique struggles your child is facing</a:t>
            </a:r>
          </a:p>
          <a:p>
            <a:r>
              <a:rPr lang="en-US" sz="2600" dirty="0"/>
              <a:t>Monitor and limit social media usage.</a:t>
            </a:r>
            <a:endParaRPr lang="en-US" sz="2600" dirty="0">
              <a:cs typeface="Calibri"/>
            </a:endParaRPr>
          </a:p>
          <a:p>
            <a:pPr lvl="1"/>
            <a:r>
              <a:rPr lang="en-US" dirty="0"/>
              <a:t>Encourage in-person social interactions, sports/exercise, print media, and church activities.</a:t>
            </a:r>
            <a:endParaRPr lang="en-US" dirty="0">
              <a:cs typeface="Calibri"/>
            </a:endParaRPr>
          </a:p>
          <a:p>
            <a:r>
              <a:rPr lang="en-US" sz="2600" dirty="0"/>
              <a:t>Support</a:t>
            </a:r>
            <a:endParaRPr lang="en-US" sz="2600" dirty="0">
              <a:cs typeface="Calibri"/>
            </a:endParaRPr>
          </a:p>
          <a:p>
            <a:pPr lvl="1"/>
            <a:r>
              <a:rPr lang="en-US" dirty="0"/>
              <a:t>Listen and avoid lecturing . </a:t>
            </a:r>
            <a:endParaRPr lang="en-US" dirty="0">
              <a:cs typeface="Calibri"/>
            </a:endParaRPr>
          </a:p>
          <a:p>
            <a:pPr lvl="1"/>
            <a:r>
              <a:rPr lang="en-US" dirty="0"/>
              <a:t>Put your screens away.</a:t>
            </a:r>
            <a:endParaRPr lang="en-US" dirty="0">
              <a:cs typeface="Calibri"/>
            </a:endParaRPr>
          </a:p>
          <a:p>
            <a:r>
              <a:rPr lang="en-US" sz="2600" dirty="0"/>
              <a:t>Stay calm</a:t>
            </a:r>
            <a:endParaRPr lang="en-US" sz="2600" dirty="0">
              <a:cs typeface="Calibri"/>
            </a:endParaRPr>
          </a:p>
          <a:p>
            <a:pPr lvl="1"/>
            <a:r>
              <a:rPr lang="en-US" dirty="0"/>
              <a:t>If you are calm, your child </a:t>
            </a:r>
            <a:r>
              <a:rPr lang="en-US"/>
              <a:t>will stay calm</a:t>
            </a:r>
            <a:r>
              <a:rPr lang="en-US" dirty="0"/>
              <a:t>.  </a:t>
            </a:r>
          </a:p>
          <a:p>
            <a:pPr lvl="1"/>
            <a:r>
              <a:rPr lang="en-US" dirty="0"/>
              <a:t>When upset, take an adult time-out until heart rate decreases.</a:t>
            </a:r>
            <a:endParaRPr lang="en-US" dirty="0">
              <a:cs typeface="Calibri"/>
            </a:endParaRPr>
          </a:p>
        </p:txBody>
      </p:sp>
    </p:spTree>
    <p:extLst>
      <p:ext uri="{BB962C8B-B14F-4D97-AF65-F5344CB8AC3E}">
        <p14:creationId xmlns:p14="http://schemas.microsoft.com/office/powerpoint/2010/main" val="39455923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Parents, cont.</a:t>
            </a:r>
          </a:p>
        </p:txBody>
      </p:sp>
      <p:sp>
        <p:nvSpPr>
          <p:cNvPr id="3" name="Content Placeholder 2"/>
          <p:cNvSpPr>
            <a:spLocks noGrp="1"/>
          </p:cNvSpPr>
          <p:nvPr>
            <p:ph idx="1"/>
          </p:nvPr>
        </p:nvSpPr>
        <p:spPr/>
        <p:txBody>
          <a:bodyPr>
            <a:normAutofit fontScale="92500" lnSpcReduction="20000"/>
          </a:bodyPr>
          <a:lstStyle/>
          <a:p>
            <a:r>
              <a:rPr lang="en-US" dirty="0"/>
              <a:t>Spend time together and have fun!</a:t>
            </a:r>
          </a:p>
          <a:p>
            <a:pPr lvl="1"/>
            <a:r>
              <a:rPr lang="en-US" dirty="0"/>
              <a:t>Do service activities together</a:t>
            </a:r>
          </a:p>
          <a:p>
            <a:pPr lvl="1"/>
            <a:r>
              <a:rPr lang="en-US" dirty="0"/>
              <a:t>Get creative</a:t>
            </a:r>
          </a:p>
          <a:p>
            <a:r>
              <a:rPr lang="en-US" dirty="0"/>
              <a:t>Be a good role model</a:t>
            </a:r>
          </a:p>
          <a:p>
            <a:pPr lvl="1"/>
            <a:r>
              <a:rPr lang="en-US" dirty="0"/>
              <a:t>Your kids are watching</a:t>
            </a:r>
          </a:p>
          <a:p>
            <a:r>
              <a:rPr lang="en-US" dirty="0"/>
              <a:t>Take care of yourself</a:t>
            </a:r>
          </a:p>
          <a:p>
            <a:pPr lvl="1"/>
            <a:r>
              <a:rPr lang="en-US" dirty="0"/>
              <a:t>You can’t care for them if you aren’t taking care of yourself</a:t>
            </a:r>
          </a:p>
          <a:p>
            <a:r>
              <a:rPr lang="en-US" dirty="0"/>
              <a:t>Single parenting has unique challenges</a:t>
            </a:r>
          </a:p>
          <a:p>
            <a:pPr lvl="1"/>
            <a:r>
              <a:rPr lang="en-US" dirty="0"/>
              <a:t>Be civil with your ex</a:t>
            </a:r>
          </a:p>
          <a:p>
            <a:r>
              <a:rPr lang="en-US" dirty="0"/>
              <a:t>Get help!</a:t>
            </a:r>
          </a:p>
          <a:p>
            <a:pPr lvl="1"/>
            <a:r>
              <a:rPr lang="en-US" dirty="0"/>
              <a:t>We weren’t meant to parent alone, find other parents for support</a:t>
            </a:r>
          </a:p>
          <a:p>
            <a:endParaRPr lang="en-US" dirty="0"/>
          </a:p>
        </p:txBody>
      </p:sp>
    </p:spTree>
    <p:extLst>
      <p:ext uri="{BB962C8B-B14F-4D97-AF65-F5344CB8AC3E}">
        <p14:creationId xmlns:p14="http://schemas.microsoft.com/office/powerpoint/2010/main" val="2776307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Parenting a child who has experienced trauma</a:t>
            </a:r>
          </a:p>
        </p:txBody>
      </p:sp>
      <p:sp>
        <p:nvSpPr>
          <p:cNvPr id="3" name="Content Placeholder 2"/>
          <p:cNvSpPr>
            <a:spLocks noGrp="1"/>
          </p:cNvSpPr>
          <p:nvPr>
            <p:ph idx="1"/>
          </p:nvPr>
        </p:nvSpPr>
        <p:spPr/>
        <p:txBody>
          <a:bodyPr>
            <a:normAutofit/>
          </a:bodyPr>
          <a:lstStyle/>
          <a:p>
            <a:r>
              <a:rPr lang="en-US" dirty="0"/>
              <a:t>Meet physical needs</a:t>
            </a:r>
          </a:p>
          <a:p>
            <a:r>
              <a:rPr lang="en-US" dirty="0"/>
              <a:t>Provide stability</a:t>
            </a:r>
          </a:p>
          <a:p>
            <a:r>
              <a:rPr lang="en-US" dirty="0"/>
              <a:t>Be consistent and predictable</a:t>
            </a:r>
          </a:p>
          <a:p>
            <a:r>
              <a:rPr lang="en-US" dirty="0"/>
              <a:t>Identify trauma triggers</a:t>
            </a:r>
          </a:p>
          <a:p>
            <a:r>
              <a:rPr lang="en-US" dirty="0"/>
              <a:t>Stay calm!  When child is becoming distressed, take a break</a:t>
            </a:r>
          </a:p>
          <a:p>
            <a:r>
              <a:rPr lang="en-US" dirty="0"/>
              <a:t>Give your child choices and control as appropriate</a:t>
            </a:r>
          </a:p>
          <a:p>
            <a:r>
              <a:rPr lang="en-US" dirty="0"/>
              <a:t>Spend quality time to provide encouragement, make eye contact, mirror what your child is doing, give frequent affectionate touch (as tolerated)</a:t>
            </a:r>
          </a:p>
        </p:txBody>
      </p:sp>
    </p:spTree>
    <p:extLst>
      <p:ext uri="{BB962C8B-B14F-4D97-AF65-F5344CB8AC3E}">
        <p14:creationId xmlns:p14="http://schemas.microsoft.com/office/powerpoint/2010/main" val="1117203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Purpose</a:t>
            </a:r>
          </a:p>
        </p:txBody>
      </p:sp>
      <p:sp>
        <p:nvSpPr>
          <p:cNvPr id="3" name="Content Placeholder 2"/>
          <p:cNvSpPr>
            <a:spLocks noGrp="1"/>
          </p:cNvSpPr>
          <p:nvPr>
            <p:ph idx="1"/>
          </p:nvPr>
        </p:nvSpPr>
        <p:spPr>
          <a:xfrm>
            <a:off x="759115" y="1580321"/>
            <a:ext cx="3932154" cy="4084517"/>
          </a:xfrm>
        </p:spPr>
        <p:txBody>
          <a:bodyPr>
            <a:normAutofit fontScale="92500"/>
          </a:bodyPr>
          <a:lstStyle/>
          <a:p>
            <a:r>
              <a:rPr lang="en-US" dirty="0"/>
              <a:t>Review mental health challenges of children and adolescents</a:t>
            </a:r>
          </a:p>
          <a:p>
            <a:endParaRPr lang="en-US" dirty="0"/>
          </a:p>
          <a:p>
            <a:r>
              <a:rPr lang="en-US" dirty="0"/>
              <a:t>What parents can do about it</a:t>
            </a:r>
          </a:p>
          <a:p>
            <a:endParaRPr lang="en-US" dirty="0"/>
          </a:p>
          <a:p>
            <a:r>
              <a:rPr lang="en-US" dirty="0"/>
              <a:t>From a Biblical perspective</a:t>
            </a:r>
          </a:p>
          <a:p>
            <a:endParaRPr lang="en-US" dirty="0"/>
          </a:p>
          <a:p>
            <a:r>
              <a:rPr lang="en-US" dirty="0"/>
              <a:t>With an application of the Health Message</a:t>
            </a:r>
          </a:p>
        </p:txBody>
      </p:sp>
      <p:pic>
        <p:nvPicPr>
          <p:cNvPr id="9" name="Picture 8" descr="A person standing in a kitchen&#10;&#10;Description automatically generated">
            <a:extLst>
              <a:ext uri="{FF2B5EF4-FFF2-40B4-BE49-F238E27FC236}">
                <a16:creationId xmlns:a16="http://schemas.microsoft.com/office/drawing/2014/main" id="{9161D570-4EDF-FB4E-8EEF-ED76E4FF77F9}"/>
              </a:ext>
            </a:extLst>
          </p:cNvPr>
          <p:cNvPicPr>
            <a:picLocks noChangeAspect="1"/>
          </p:cNvPicPr>
          <p:nvPr/>
        </p:nvPicPr>
        <p:blipFill rotWithShape="1">
          <a:blip r:embed="rId2"/>
          <a:srcRect l="19985" r="11982"/>
          <a:stretch/>
        </p:blipFill>
        <p:spPr>
          <a:xfrm>
            <a:off x="5141093" y="1580321"/>
            <a:ext cx="3243792" cy="3179000"/>
          </a:xfrm>
          <a:prstGeom prst="rect">
            <a:avLst/>
          </a:prstGeom>
          <a:effectLst>
            <a:reflection stA="10000" endPos="65000" dist="50800" dir="5400000" sy="-100000" algn="bl" rotWithShape="0"/>
            <a:softEdge rad="88900"/>
          </a:effectLst>
        </p:spPr>
      </p:pic>
    </p:spTree>
    <p:extLst>
      <p:ext uri="{BB962C8B-B14F-4D97-AF65-F5344CB8AC3E}">
        <p14:creationId xmlns:p14="http://schemas.microsoft.com/office/powerpoint/2010/main" val="6176161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Discussion Question</a:t>
            </a:r>
          </a:p>
        </p:txBody>
      </p:sp>
      <p:sp>
        <p:nvSpPr>
          <p:cNvPr id="3" name="Content Placeholder 2"/>
          <p:cNvSpPr>
            <a:spLocks noGrp="1"/>
          </p:cNvSpPr>
          <p:nvPr>
            <p:ph idx="1"/>
          </p:nvPr>
        </p:nvSpPr>
        <p:spPr>
          <a:xfrm>
            <a:off x="570271" y="2855926"/>
            <a:ext cx="4475257" cy="1807478"/>
          </a:xfrm>
        </p:spPr>
        <p:txBody>
          <a:bodyPr vert="horz" lIns="91440" tIns="45720" rIns="91440" bIns="45720" rtlCol="0" anchor="t">
            <a:normAutofit/>
          </a:bodyPr>
          <a:lstStyle/>
          <a:p>
            <a:pPr marL="0" indent="0" algn="ctr">
              <a:buNone/>
            </a:pPr>
            <a:r>
              <a:rPr lang="en-US" sz="3200" dirty="0"/>
              <a:t>What have you found that helps your child’s mental health?</a:t>
            </a:r>
          </a:p>
        </p:txBody>
      </p:sp>
      <p:pic>
        <p:nvPicPr>
          <p:cNvPr id="5" name="Picture 4" descr="A picture containing person, outdoor, person, playing&#10;&#10;Description automatically generated">
            <a:extLst>
              <a:ext uri="{FF2B5EF4-FFF2-40B4-BE49-F238E27FC236}">
                <a16:creationId xmlns:a16="http://schemas.microsoft.com/office/drawing/2014/main" id="{A6AA127A-81DC-A247-A3D1-1D0EBABC86E8}"/>
              </a:ext>
            </a:extLst>
          </p:cNvPr>
          <p:cNvPicPr>
            <a:picLocks noChangeAspect="1"/>
          </p:cNvPicPr>
          <p:nvPr/>
        </p:nvPicPr>
        <p:blipFill>
          <a:blip r:embed="rId2"/>
          <a:stretch>
            <a:fillRect/>
          </a:stretch>
        </p:blipFill>
        <p:spPr>
          <a:xfrm>
            <a:off x="5045528" y="1496683"/>
            <a:ext cx="3017309" cy="4525963"/>
          </a:xfrm>
          <a:prstGeom prst="rect">
            <a:avLst/>
          </a:prstGeom>
          <a:effectLst>
            <a:softEdge rad="114300"/>
          </a:effectLst>
        </p:spPr>
      </p:pic>
    </p:spTree>
    <p:extLst>
      <p:ext uri="{BB962C8B-B14F-4D97-AF65-F5344CB8AC3E}">
        <p14:creationId xmlns:p14="http://schemas.microsoft.com/office/powerpoint/2010/main" val="14445456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Getting Help</a:t>
            </a:r>
          </a:p>
        </p:txBody>
      </p:sp>
      <p:sp>
        <p:nvSpPr>
          <p:cNvPr id="3" name="Content Placeholder 2"/>
          <p:cNvSpPr>
            <a:spLocks noGrp="1"/>
          </p:cNvSpPr>
          <p:nvPr>
            <p:ph idx="1"/>
          </p:nvPr>
        </p:nvSpPr>
        <p:spPr>
          <a:xfrm>
            <a:off x="4263576" y="1397830"/>
            <a:ext cx="4086332" cy="4785454"/>
          </a:xfrm>
        </p:spPr>
        <p:txBody>
          <a:bodyPr vert="horz" lIns="91440" tIns="45720" rIns="91440" bIns="45720" rtlCol="0" anchor="t">
            <a:normAutofit fontScale="92500" lnSpcReduction="20000"/>
          </a:bodyPr>
          <a:lstStyle/>
          <a:p>
            <a:r>
              <a:rPr lang="en-US" dirty="0"/>
              <a:t>All children and adolescents go through periods of emotional </a:t>
            </a:r>
            <a:r>
              <a:rPr lang="en-US"/>
              <a:t>distress.</a:t>
            </a:r>
            <a:endParaRPr lang="en-US" dirty="0"/>
          </a:p>
          <a:p>
            <a:r>
              <a:rPr lang="en-US" dirty="0"/>
              <a:t>If it lasts more than a few </a:t>
            </a:r>
            <a:r>
              <a:rPr lang="en-US"/>
              <a:t>weeks or affects functioning, get professional help.</a:t>
            </a:r>
            <a:endParaRPr lang="en-US">
              <a:cs typeface="Calibri"/>
            </a:endParaRPr>
          </a:p>
          <a:p>
            <a:r>
              <a:rPr lang="en-US" dirty="0"/>
              <a:t>If there is any talk about feeling hopeless or not wanting to live and/or there is a plan on how to die get help </a:t>
            </a:r>
            <a:r>
              <a:rPr lang="en-US"/>
              <a:t>IMMEDIATELY!</a:t>
            </a:r>
            <a:endParaRPr lang="en-US">
              <a:cs typeface="Calibri"/>
            </a:endParaRPr>
          </a:p>
          <a:p>
            <a:pPr lvl="1"/>
            <a:r>
              <a:rPr lang="en-US" dirty="0"/>
              <a:t>Go to your local emergency room for a psychiatric evaluation</a:t>
            </a:r>
          </a:p>
          <a:p>
            <a:r>
              <a:rPr lang="en-US"/>
              <a:t>If you aren’t sure, ask.</a:t>
            </a:r>
            <a:endParaRPr lang="en-US">
              <a:cs typeface="Calibri"/>
            </a:endParaRPr>
          </a:p>
          <a:p>
            <a:pPr marL="0" indent="0">
              <a:buNone/>
            </a:pPr>
            <a:endParaRPr lang="en-US" dirty="0"/>
          </a:p>
        </p:txBody>
      </p:sp>
      <p:pic>
        <p:nvPicPr>
          <p:cNvPr id="6" name="Picture 5" descr="A group of people sitting and looking at the camera&#10;&#10;Description automatically generated">
            <a:extLst>
              <a:ext uri="{FF2B5EF4-FFF2-40B4-BE49-F238E27FC236}">
                <a16:creationId xmlns:a16="http://schemas.microsoft.com/office/drawing/2014/main" id="{082F1647-E832-2049-A766-D1025F789DAA}"/>
              </a:ext>
            </a:extLst>
          </p:cNvPr>
          <p:cNvPicPr>
            <a:picLocks noChangeAspect="1"/>
          </p:cNvPicPr>
          <p:nvPr/>
        </p:nvPicPr>
        <p:blipFill rotWithShape="1">
          <a:blip r:embed="rId2"/>
          <a:srcRect l="7588" r="1011"/>
          <a:stretch/>
        </p:blipFill>
        <p:spPr>
          <a:xfrm>
            <a:off x="768908" y="1496684"/>
            <a:ext cx="3494668" cy="2513328"/>
          </a:xfrm>
          <a:prstGeom prst="rect">
            <a:avLst/>
          </a:prstGeom>
          <a:effectLst>
            <a:softEdge rad="165100"/>
          </a:effectLst>
        </p:spPr>
      </p:pic>
    </p:spTree>
    <p:extLst>
      <p:ext uri="{BB962C8B-B14F-4D97-AF65-F5344CB8AC3E}">
        <p14:creationId xmlns:p14="http://schemas.microsoft.com/office/powerpoint/2010/main" val="16807271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Help cont.</a:t>
            </a:r>
          </a:p>
        </p:txBody>
      </p:sp>
      <p:sp>
        <p:nvSpPr>
          <p:cNvPr id="3" name="Content Placeholder 2"/>
          <p:cNvSpPr>
            <a:spLocks noGrp="1"/>
          </p:cNvSpPr>
          <p:nvPr>
            <p:ph idx="1"/>
          </p:nvPr>
        </p:nvSpPr>
        <p:spPr/>
        <p:txBody>
          <a:bodyPr/>
          <a:lstStyle/>
          <a:p>
            <a:r>
              <a:rPr lang="en-US" dirty="0"/>
              <a:t>Professionals are needed to treat mental illness just like any physical illness.</a:t>
            </a:r>
          </a:p>
          <a:p>
            <a:r>
              <a:rPr lang="en-US" dirty="0"/>
              <a:t>Visit with a counselor first, be willing to shop around</a:t>
            </a:r>
          </a:p>
          <a:p>
            <a:r>
              <a:rPr lang="en-US" dirty="0"/>
              <a:t>Be willing to try medication, but do your own research</a:t>
            </a:r>
          </a:p>
          <a:p>
            <a:r>
              <a:rPr lang="en-US" dirty="0"/>
              <a:t>Ask your child’s doctor or </a:t>
            </a:r>
          </a:p>
          <a:p>
            <a:pPr marL="0" indent="0">
              <a:buNone/>
            </a:pPr>
            <a:r>
              <a:rPr lang="en-US" dirty="0"/>
              <a:t>     pastor for recommendations</a:t>
            </a:r>
          </a:p>
          <a:p>
            <a:r>
              <a:rPr lang="en-US" dirty="0"/>
              <a:t>Check out websites</a:t>
            </a:r>
          </a:p>
          <a:p>
            <a:pPr marL="0" indent="0">
              <a:buNone/>
            </a:pPr>
            <a:endParaRPr lang="en-US" dirty="0"/>
          </a:p>
          <a:p>
            <a:pPr marL="0" indent="0">
              <a:buNone/>
            </a:pPr>
            <a:endParaRPr lang="en-US" dirty="0"/>
          </a:p>
        </p:txBody>
      </p:sp>
      <p:pic>
        <p:nvPicPr>
          <p:cNvPr id="8" name="Picture 7" descr="A group of people sitting at a table&#10;&#10;Description automatically generated">
            <a:extLst>
              <a:ext uri="{FF2B5EF4-FFF2-40B4-BE49-F238E27FC236}">
                <a16:creationId xmlns:a16="http://schemas.microsoft.com/office/drawing/2014/main" id="{27EA3CDE-8EFA-0345-8443-CB086C9FE7EE}"/>
              </a:ext>
            </a:extLst>
          </p:cNvPr>
          <p:cNvPicPr>
            <a:picLocks noChangeAspect="1"/>
          </p:cNvPicPr>
          <p:nvPr/>
        </p:nvPicPr>
        <p:blipFill>
          <a:blip r:embed="rId2"/>
          <a:stretch>
            <a:fillRect/>
          </a:stretch>
        </p:blipFill>
        <p:spPr>
          <a:xfrm>
            <a:off x="4833100" y="3239814"/>
            <a:ext cx="3694675" cy="2451443"/>
          </a:xfrm>
          <a:prstGeom prst="rect">
            <a:avLst/>
          </a:prstGeom>
          <a:effectLst>
            <a:softEdge rad="152400"/>
          </a:effectLst>
        </p:spPr>
      </p:pic>
    </p:spTree>
    <p:extLst>
      <p:ext uri="{BB962C8B-B14F-4D97-AF65-F5344CB8AC3E}">
        <p14:creationId xmlns:p14="http://schemas.microsoft.com/office/powerpoint/2010/main" val="2736209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Question</a:t>
            </a:r>
          </a:p>
        </p:txBody>
      </p:sp>
      <p:sp>
        <p:nvSpPr>
          <p:cNvPr id="3" name="Content Placeholder 2"/>
          <p:cNvSpPr>
            <a:spLocks noGrp="1"/>
          </p:cNvSpPr>
          <p:nvPr>
            <p:ph idx="1"/>
          </p:nvPr>
        </p:nvSpPr>
        <p:spPr>
          <a:xfrm>
            <a:off x="570270" y="4879652"/>
            <a:ext cx="7659329" cy="1305328"/>
          </a:xfrm>
        </p:spPr>
        <p:txBody>
          <a:bodyPr>
            <a:normAutofit/>
          </a:bodyPr>
          <a:lstStyle/>
          <a:p>
            <a:pPr marL="0" indent="0" algn="ctr">
              <a:buNone/>
            </a:pPr>
            <a:r>
              <a:rPr lang="en-US" dirty="0"/>
              <a:t>How can we get past the stigma of mental illness </a:t>
            </a:r>
          </a:p>
          <a:p>
            <a:pPr marL="0" indent="0" algn="ctr">
              <a:buNone/>
            </a:pPr>
            <a:r>
              <a:rPr lang="en-US" dirty="0"/>
              <a:t>within the Christian/SDA community?</a:t>
            </a:r>
          </a:p>
        </p:txBody>
      </p:sp>
      <p:pic>
        <p:nvPicPr>
          <p:cNvPr id="5" name="Picture 4" descr="A group of people sitting posing for the camera&#10;&#10;Description automatically generated">
            <a:extLst>
              <a:ext uri="{FF2B5EF4-FFF2-40B4-BE49-F238E27FC236}">
                <a16:creationId xmlns:a16="http://schemas.microsoft.com/office/drawing/2014/main" id="{76DE82D9-75F1-5F44-BAB0-4945EB749115}"/>
              </a:ext>
            </a:extLst>
          </p:cNvPr>
          <p:cNvPicPr>
            <a:picLocks noChangeAspect="1"/>
          </p:cNvPicPr>
          <p:nvPr/>
        </p:nvPicPr>
        <p:blipFill>
          <a:blip r:embed="rId2"/>
          <a:stretch>
            <a:fillRect/>
          </a:stretch>
        </p:blipFill>
        <p:spPr>
          <a:xfrm>
            <a:off x="1915974" y="1325684"/>
            <a:ext cx="4967922" cy="3311948"/>
          </a:xfrm>
          <a:prstGeom prst="rect">
            <a:avLst/>
          </a:prstGeom>
          <a:effectLst>
            <a:softEdge rad="139700"/>
          </a:effectLst>
        </p:spPr>
      </p:pic>
    </p:spTree>
    <p:extLst>
      <p:ext uri="{BB962C8B-B14F-4D97-AF65-F5344CB8AC3E}">
        <p14:creationId xmlns:p14="http://schemas.microsoft.com/office/powerpoint/2010/main" val="6923254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Resources</a:t>
            </a:r>
          </a:p>
        </p:txBody>
      </p:sp>
      <p:sp>
        <p:nvSpPr>
          <p:cNvPr id="3" name="Content Placeholder 2"/>
          <p:cNvSpPr>
            <a:spLocks noGrp="1"/>
          </p:cNvSpPr>
          <p:nvPr>
            <p:ph idx="1"/>
          </p:nvPr>
        </p:nvSpPr>
        <p:spPr>
          <a:xfrm>
            <a:off x="903903" y="1496684"/>
            <a:ext cx="7296864" cy="4525963"/>
          </a:xfrm>
        </p:spPr>
        <p:txBody>
          <a:bodyPr vert="horz" lIns="91440" tIns="45720" rIns="91440" bIns="45720" rtlCol="0" anchor="t">
            <a:normAutofit fontScale="85000" lnSpcReduction="20000"/>
          </a:bodyPr>
          <a:lstStyle/>
          <a:p>
            <a:r>
              <a:rPr lang="en-US" b="1" dirty="0"/>
              <a:t>General</a:t>
            </a:r>
          </a:p>
          <a:p>
            <a:pPr lvl="1"/>
            <a:r>
              <a:rPr lang="en-US" dirty="0"/>
              <a:t>Kids Health</a:t>
            </a:r>
          </a:p>
          <a:p>
            <a:pPr lvl="1"/>
            <a:r>
              <a:rPr lang="en-US" dirty="0"/>
              <a:t>National Alliance on Mental Illness (NAMI)</a:t>
            </a:r>
          </a:p>
          <a:p>
            <a:pPr lvl="1"/>
            <a:r>
              <a:rPr lang="en-US" dirty="0"/>
              <a:t>National Institute on Mental Health (NIMH)</a:t>
            </a:r>
          </a:p>
          <a:p>
            <a:pPr lvl="1"/>
            <a:endParaRPr lang="en-US" dirty="0"/>
          </a:p>
          <a:p>
            <a:r>
              <a:rPr lang="en-US" b="1" dirty="0"/>
              <a:t>Anxiety and Depression</a:t>
            </a:r>
            <a:endParaRPr lang="en-US" b="1" dirty="0">
              <a:cs typeface="Calibri"/>
            </a:endParaRPr>
          </a:p>
          <a:p>
            <a:pPr lvl="1"/>
            <a:r>
              <a:rPr lang="en-US" dirty="0"/>
              <a:t>Anxiety and Depression Disorder Association of America</a:t>
            </a:r>
          </a:p>
          <a:p>
            <a:pPr lvl="1"/>
            <a:endParaRPr lang="en-US" dirty="0"/>
          </a:p>
          <a:p>
            <a:r>
              <a:rPr lang="en-US" b="1" dirty="0"/>
              <a:t>ADHD</a:t>
            </a:r>
            <a:endParaRPr lang="en-US" b="1" dirty="0">
              <a:cs typeface="Calibri"/>
            </a:endParaRPr>
          </a:p>
          <a:p>
            <a:pPr lvl="1"/>
            <a:r>
              <a:rPr lang="en-US" dirty="0"/>
              <a:t>Attention Deficit Disorder Association</a:t>
            </a:r>
          </a:p>
          <a:p>
            <a:pPr lvl="1"/>
            <a:endParaRPr lang="en-US" b="1" dirty="0">
              <a:cs typeface="Calibri"/>
            </a:endParaRPr>
          </a:p>
          <a:p>
            <a:r>
              <a:rPr lang="en-US" b="1" dirty="0"/>
              <a:t>Autism Spectrum Disorder</a:t>
            </a:r>
            <a:endParaRPr lang="en-US" b="1" dirty="0">
              <a:cs typeface="Calibri"/>
            </a:endParaRPr>
          </a:p>
          <a:p>
            <a:pPr lvl="1"/>
            <a:r>
              <a:rPr lang="en-US" dirty="0"/>
              <a:t>Autism Speaks</a:t>
            </a:r>
          </a:p>
          <a:p>
            <a:pPr lvl="1"/>
            <a:r>
              <a:rPr lang="en-US" dirty="0"/>
              <a:t>National Autism Association</a:t>
            </a:r>
          </a:p>
        </p:txBody>
      </p:sp>
    </p:spTree>
    <p:extLst>
      <p:ext uri="{BB962C8B-B14F-4D97-AF65-F5344CB8AC3E}">
        <p14:creationId xmlns:p14="http://schemas.microsoft.com/office/powerpoint/2010/main" val="28009418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Resources cont</a:t>
            </a:r>
            <a:r>
              <a:rPr lang="en-US" dirty="0"/>
              <a:t>.</a:t>
            </a:r>
          </a:p>
        </p:txBody>
      </p:sp>
      <p:sp>
        <p:nvSpPr>
          <p:cNvPr id="3" name="Content Placeholder 2"/>
          <p:cNvSpPr>
            <a:spLocks noGrp="1"/>
          </p:cNvSpPr>
          <p:nvPr>
            <p:ph idx="1"/>
          </p:nvPr>
        </p:nvSpPr>
        <p:spPr>
          <a:xfrm>
            <a:off x="978043" y="1397830"/>
            <a:ext cx="7160940" cy="4624817"/>
          </a:xfrm>
        </p:spPr>
        <p:txBody>
          <a:bodyPr vert="horz" lIns="91440" tIns="45720" rIns="91440" bIns="45720" rtlCol="0" anchor="t">
            <a:normAutofit fontScale="92500" lnSpcReduction="10000"/>
          </a:bodyPr>
          <a:lstStyle/>
          <a:p>
            <a:r>
              <a:rPr lang="en-US" b="1" dirty="0"/>
              <a:t>Eating disorders</a:t>
            </a:r>
          </a:p>
          <a:p>
            <a:pPr lvl="1"/>
            <a:r>
              <a:rPr lang="en-US" dirty="0"/>
              <a:t>National Eating Disorders Association</a:t>
            </a:r>
          </a:p>
          <a:p>
            <a:pPr lvl="1"/>
            <a:endParaRPr lang="en-US" dirty="0"/>
          </a:p>
          <a:p>
            <a:r>
              <a:rPr lang="en-US" b="1" dirty="0"/>
              <a:t>Suicide</a:t>
            </a:r>
            <a:endParaRPr lang="en-US" b="1" dirty="0">
              <a:cs typeface="Calibri"/>
            </a:endParaRPr>
          </a:p>
          <a:p>
            <a:pPr lvl="1"/>
            <a:r>
              <a:rPr lang="en-US" dirty="0"/>
              <a:t>National Suicide Prevention Lifeline – 1-800-273-8255</a:t>
            </a:r>
          </a:p>
          <a:p>
            <a:pPr lvl="1"/>
            <a:endParaRPr lang="en-US" dirty="0"/>
          </a:p>
          <a:p>
            <a:r>
              <a:rPr lang="en-US" b="1" dirty="0"/>
              <a:t>Trauma</a:t>
            </a:r>
            <a:endParaRPr lang="en-US" b="1" dirty="0">
              <a:cs typeface="Calibri"/>
            </a:endParaRPr>
          </a:p>
          <a:p>
            <a:pPr lvl="1"/>
            <a:r>
              <a:rPr lang="en-US" dirty="0"/>
              <a:t>Preventing Adverse Childhood Experiences</a:t>
            </a:r>
          </a:p>
          <a:p>
            <a:pPr lvl="1"/>
            <a:endParaRPr lang="en-US" dirty="0"/>
          </a:p>
          <a:p>
            <a:r>
              <a:rPr lang="en-US" b="1" dirty="0"/>
              <a:t>Counselors</a:t>
            </a:r>
            <a:endParaRPr lang="en-US" b="1" dirty="0">
              <a:cs typeface="Calibri"/>
            </a:endParaRPr>
          </a:p>
          <a:p>
            <a:pPr lvl="1"/>
            <a:r>
              <a:rPr lang="en-US" dirty="0"/>
              <a:t>Substance Abuse and Mental Health Services (SAMHSA) Find Treatment</a:t>
            </a:r>
          </a:p>
        </p:txBody>
      </p:sp>
    </p:spTree>
    <p:extLst>
      <p:ext uri="{BB962C8B-B14F-4D97-AF65-F5344CB8AC3E}">
        <p14:creationId xmlns:p14="http://schemas.microsoft.com/office/powerpoint/2010/main" val="3160374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References</a:t>
            </a:r>
          </a:p>
        </p:txBody>
      </p:sp>
      <p:sp>
        <p:nvSpPr>
          <p:cNvPr id="3" name="Content Placeholder 2"/>
          <p:cNvSpPr>
            <a:spLocks noGrp="1"/>
          </p:cNvSpPr>
          <p:nvPr>
            <p:ph idx="1"/>
          </p:nvPr>
        </p:nvSpPr>
        <p:spPr>
          <a:xfrm>
            <a:off x="854476" y="1669678"/>
            <a:ext cx="7210367" cy="4352969"/>
          </a:xfrm>
        </p:spPr>
        <p:txBody>
          <a:bodyPr>
            <a:normAutofit/>
          </a:bodyPr>
          <a:lstStyle/>
          <a:p>
            <a:r>
              <a:rPr lang="en-US" sz="1200" dirty="0"/>
              <a:t>American Psychiatric Association (APA) (2017).  </a:t>
            </a:r>
            <a:r>
              <a:rPr lang="en-US" sz="1200" i="1" dirty="0"/>
              <a:t>Diagnostic and Statistical Manual of Mental Disorders</a:t>
            </a:r>
            <a:r>
              <a:rPr lang="en-US" sz="1200" dirty="0"/>
              <a:t> (5th ed.).  Arlington, VA: American Psychiatric Association.</a:t>
            </a:r>
          </a:p>
          <a:p>
            <a:r>
              <a:rPr lang="en-US" sz="1200" dirty="0"/>
              <a:t>Autism Speaks (2019).  </a:t>
            </a:r>
            <a:r>
              <a:rPr lang="en-US" sz="1200" i="1" dirty="0"/>
              <a:t>What is autism?  </a:t>
            </a:r>
            <a:r>
              <a:rPr lang="en-US" sz="1200" dirty="0"/>
              <a:t>Retrieved from https://www.autismspeaks.org/what-autism.</a:t>
            </a:r>
          </a:p>
          <a:p>
            <a:r>
              <a:rPr lang="en-US" sz="1200" dirty="0"/>
              <a:t>Baltazar, A.M., Dessie, A., &amp; Smith, T. (2019).  </a:t>
            </a:r>
            <a:r>
              <a:rPr lang="en-US" sz="1200" i="1" dirty="0"/>
              <a:t>Role of religiosity in relation to the mental health of college </a:t>
            </a:r>
            <a:r>
              <a:rPr lang="en-US" sz="1200" dirty="0"/>
              <a:t>students.  Paper presented at the North American Association of Christians in Social Work, Indianapolis, IN. </a:t>
            </a:r>
          </a:p>
          <a:p>
            <a:r>
              <a:rPr lang="en-US" sz="1200" dirty="0"/>
              <a:t>Centers for Disease Control (CDC) (2019a).  </a:t>
            </a:r>
            <a:r>
              <a:rPr lang="en-US" sz="1200" i="1" dirty="0"/>
              <a:t>Data and statistics on children’s mental health</a:t>
            </a:r>
            <a:r>
              <a:rPr lang="en-US" sz="1200" dirty="0"/>
              <a:t>.  Retrieved from https://www.cdc.gov/childrensmentalhealth/data.html.</a:t>
            </a:r>
          </a:p>
          <a:p>
            <a:r>
              <a:rPr lang="en-US" sz="1200" dirty="0"/>
              <a:t>Centers for Disease Control (CDC) (2019b).  </a:t>
            </a:r>
            <a:r>
              <a:rPr lang="en-US" sz="1200" i="1" dirty="0"/>
              <a:t>Death rates due to suicide and homicide among persons aged 10–24: United States, 2000–2017.</a:t>
            </a:r>
            <a:r>
              <a:rPr lang="en-US" sz="1200" dirty="0"/>
              <a:t>  Retrieved from https://www.cdc.gov/nchs/data/databriefs/db352-h.pdf.</a:t>
            </a:r>
          </a:p>
          <a:p>
            <a:r>
              <a:rPr lang="en-US" sz="1200" dirty="0"/>
              <a:t>Child Welfare Information Gateway (2014).  </a:t>
            </a:r>
            <a:r>
              <a:rPr lang="en-US" sz="1200" i="1" dirty="0"/>
              <a:t>Parenting a child who has experienced trauma</a:t>
            </a:r>
            <a:r>
              <a:rPr lang="en-US" sz="1200" dirty="0"/>
              <a:t>.  Washington, DC: U.S. Department of Health and Human Services, Children’s Bureau.</a:t>
            </a:r>
          </a:p>
          <a:p>
            <a:r>
              <a:rPr lang="en-US" sz="1200" dirty="0" err="1"/>
              <a:t>Feletti</a:t>
            </a:r>
            <a:r>
              <a:rPr lang="en-US" sz="1200" dirty="0"/>
              <a:t>, V.J., </a:t>
            </a:r>
            <a:r>
              <a:rPr lang="en-US" sz="1200" dirty="0" err="1"/>
              <a:t>Anda</a:t>
            </a:r>
            <a:r>
              <a:rPr lang="en-US" sz="1200" dirty="0"/>
              <a:t>, R.F, </a:t>
            </a:r>
            <a:r>
              <a:rPr lang="en-US" sz="1200" dirty="0" err="1"/>
              <a:t>Nordenberg</a:t>
            </a:r>
            <a:r>
              <a:rPr lang="en-US" sz="1200" dirty="0"/>
              <a:t>, D., Edwards, V., Koss, M.P., &amp; Marks, J.S. (1998).  Relationship of childhood abuse and household dysfunction to many of the leading causes of death in adults.  </a:t>
            </a:r>
            <a:r>
              <a:rPr lang="en-US" sz="1200" i="1" dirty="0"/>
              <a:t>American Journal of Preventive Medicine, 14</a:t>
            </a:r>
            <a:r>
              <a:rPr lang="en-US" sz="1200" dirty="0"/>
              <a:t>(4), 245-258.</a:t>
            </a:r>
          </a:p>
          <a:p>
            <a:r>
              <a:rPr lang="en-US" sz="1200" dirty="0"/>
              <a:t>Geiger, A.W. &amp; Davis, L. (2019).  A growing number of American teenagers – particularly girls – are facing depression.  </a:t>
            </a:r>
            <a:r>
              <a:rPr lang="en-US" sz="1200" i="1" dirty="0"/>
              <a:t>Pew Research Center. </a:t>
            </a:r>
            <a:r>
              <a:rPr lang="en-US" sz="1200" dirty="0"/>
              <a:t> Retrieved from https://www.pewresearch.org/fact-tank/2019/07/12/a-growing-number-of-american-teenagers-particularly-girls-are-facing-depression/</a:t>
            </a:r>
          </a:p>
          <a:p>
            <a:r>
              <a:rPr lang="en-US" sz="1200" dirty="0"/>
              <a:t>Harvard Medical School (2009).  </a:t>
            </a:r>
            <a:r>
              <a:rPr lang="en-US" sz="1200" i="1" dirty="0"/>
              <a:t>Diet and attention deficit hyperactivity disorder</a:t>
            </a:r>
            <a:r>
              <a:rPr lang="en-US" sz="1200" dirty="0"/>
              <a:t>.  Retrieved from https://www.health.harvard.edu/newsletter_article/Diet-and-attention-deficit-hyperactivity-disorder.</a:t>
            </a:r>
          </a:p>
          <a:p>
            <a:endParaRPr lang="en-US" sz="1200" dirty="0"/>
          </a:p>
        </p:txBody>
      </p:sp>
    </p:spTree>
    <p:extLst>
      <p:ext uri="{BB962C8B-B14F-4D97-AF65-F5344CB8AC3E}">
        <p14:creationId xmlns:p14="http://schemas.microsoft.com/office/powerpoint/2010/main" val="1347818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References cont.</a:t>
            </a:r>
          </a:p>
        </p:txBody>
      </p:sp>
      <p:sp>
        <p:nvSpPr>
          <p:cNvPr id="3" name="Content Placeholder 2"/>
          <p:cNvSpPr>
            <a:spLocks noGrp="1"/>
          </p:cNvSpPr>
          <p:nvPr>
            <p:ph idx="1"/>
          </p:nvPr>
        </p:nvSpPr>
        <p:spPr>
          <a:xfrm>
            <a:off x="971597" y="1377415"/>
            <a:ext cx="7198010" cy="4525963"/>
          </a:xfrm>
        </p:spPr>
        <p:txBody>
          <a:bodyPr>
            <a:normAutofit fontScale="85000" lnSpcReduction="20000"/>
          </a:bodyPr>
          <a:lstStyle/>
          <a:p>
            <a:pPr>
              <a:lnSpc>
                <a:spcPct val="120000"/>
              </a:lnSpc>
            </a:pPr>
            <a:r>
              <a:rPr lang="en-US" sz="1400" dirty="0"/>
              <a:t>Harvard Medical School (2013).  </a:t>
            </a:r>
            <a:r>
              <a:rPr lang="en-US" sz="1400" i="1" dirty="0"/>
              <a:t>Exercise is an all-natural treatment to fight depression</a:t>
            </a:r>
            <a:r>
              <a:rPr lang="en-US" sz="1400" dirty="0"/>
              <a:t>.  Retrieved from https://www.health.harvard.edu/mind-and-mood/exercise-is-an-all-natural-treatment-to-fight-depression</a:t>
            </a:r>
          </a:p>
          <a:p>
            <a:pPr>
              <a:lnSpc>
                <a:spcPct val="120000"/>
              </a:lnSpc>
            </a:pPr>
            <a:r>
              <a:rPr lang="en-US" sz="1400" dirty="0" err="1"/>
              <a:t>Khesht-Masjedi</a:t>
            </a:r>
            <a:r>
              <a:rPr lang="en-US" sz="1400" dirty="0"/>
              <a:t>, M.F., </a:t>
            </a:r>
            <a:r>
              <a:rPr lang="en-US" sz="1400" dirty="0" err="1"/>
              <a:t>Shokrgozar</a:t>
            </a:r>
            <a:r>
              <a:rPr lang="en-US" sz="1400" dirty="0"/>
              <a:t>, S., </a:t>
            </a:r>
            <a:r>
              <a:rPr lang="en-US" sz="1400" dirty="0" err="1"/>
              <a:t>Abdollahi</a:t>
            </a:r>
            <a:r>
              <a:rPr lang="en-US" sz="1400" dirty="0"/>
              <a:t>, E., </a:t>
            </a:r>
            <a:r>
              <a:rPr lang="en-US" sz="1400" dirty="0" err="1"/>
              <a:t>Golshahi</a:t>
            </a:r>
            <a:r>
              <a:rPr lang="en-US" sz="1400" dirty="0"/>
              <a:t>, M., &amp; Sharif-</a:t>
            </a:r>
            <a:r>
              <a:rPr lang="en-US" sz="1400" dirty="0" err="1"/>
              <a:t>Ghaziani</a:t>
            </a:r>
            <a:r>
              <a:rPr lang="en-US" sz="1400" dirty="0"/>
              <a:t>, Z. (2017).  Comparing depressive symptoms in teenage boys and girls</a:t>
            </a:r>
            <a:r>
              <a:rPr lang="en-US" sz="1400" i="1" dirty="0"/>
              <a:t>.  Journal of Family medicine and Primary Care, 6</a:t>
            </a:r>
            <a:r>
              <a:rPr lang="en-US" sz="1400" dirty="0"/>
              <a:t>(4), 775-779.</a:t>
            </a:r>
          </a:p>
          <a:p>
            <a:pPr>
              <a:lnSpc>
                <a:spcPct val="120000"/>
              </a:lnSpc>
            </a:pPr>
            <a:r>
              <a:rPr lang="en-US" sz="1400" dirty="0"/>
              <a:t>National Institute of Health (2017).  </a:t>
            </a:r>
            <a:r>
              <a:rPr lang="en-US" sz="1400" i="1" dirty="0"/>
              <a:t>What are the treatments for autism?  </a:t>
            </a:r>
            <a:r>
              <a:rPr lang="en-US" sz="1400" dirty="0"/>
              <a:t>Retrieved from https://www.nichd.nih.gov/health/topics/autism/conditioninfo/treatments</a:t>
            </a:r>
          </a:p>
          <a:p>
            <a:pPr>
              <a:lnSpc>
                <a:spcPct val="120000"/>
              </a:lnSpc>
            </a:pPr>
            <a:r>
              <a:rPr lang="en-US" sz="1400" dirty="0"/>
              <a:t>National Institute of Mental Health. (2011). </a:t>
            </a:r>
            <a:r>
              <a:rPr lang="en-US" sz="1400" i="1" dirty="0"/>
              <a:t>A parent's guide to autism spectrum disorder</a:t>
            </a:r>
            <a:r>
              <a:rPr lang="en-US" sz="1400" dirty="0"/>
              <a:t>. Retrieved from http://www.nimh.nih.gov/health/publications/a-parents-guide-to-autism-spectrum-disorder/index.shtml.</a:t>
            </a:r>
          </a:p>
          <a:p>
            <a:pPr>
              <a:lnSpc>
                <a:spcPct val="120000"/>
              </a:lnSpc>
            </a:pPr>
            <a:r>
              <a:rPr lang="en-US" sz="1400" dirty="0"/>
              <a:t>National Institute of Mental Health (NIH) (2017).  </a:t>
            </a:r>
            <a:r>
              <a:rPr lang="en-US" sz="1400" i="1" dirty="0"/>
              <a:t>Suicide.  </a:t>
            </a:r>
            <a:r>
              <a:rPr lang="en-US" sz="1400" dirty="0"/>
              <a:t>Retrieved from https://www.nimh.nih.gov/health/statistics/suicide.shtml.</a:t>
            </a:r>
          </a:p>
          <a:p>
            <a:pPr>
              <a:lnSpc>
                <a:spcPct val="120000"/>
              </a:lnSpc>
            </a:pPr>
            <a:r>
              <a:rPr lang="en-US" sz="1400" dirty="0"/>
              <a:t>Pandey, G.N. &amp; </a:t>
            </a:r>
            <a:r>
              <a:rPr lang="en-US" sz="1400" dirty="0" err="1"/>
              <a:t>Dwivedi</a:t>
            </a:r>
            <a:r>
              <a:rPr lang="en-US" sz="1400" dirty="0"/>
              <a:t>, Y.  (2012).  Neurobiology of teenage suicide.  In Y. </a:t>
            </a:r>
            <a:r>
              <a:rPr lang="en-US" sz="1400" dirty="0" err="1"/>
              <a:t>Dwivedi</a:t>
            </a:r>
            <a:r>
              <a:rPr lang="en-US" sz="1400" dirty="0"/>
              <a:t> (Ed.), </a:t>
            </a:r>
            <a:r>
              <a:rPr lang="en-US" sz="1400" i="1" dirty="0"/>
              <a:t>The Neurobiological Basis of Suicide</a:t>
            </a:r>
            <a:r>
              <a:rPr lang="en-US" sz="1400" dirty="0"/>
              <a:t>.  Boca Raton, FL: CRC Press/Taylor &amp; Francis.</a:t>
            </a:r>
          </a:p>
          <a:p>
            <a:pPr>
              <a:lnSpc>
                <a:spcPct val="120000"/>
              </a:lnSpc>
            </a:pPr>
            <a:r>
              <a:rPr lang="en-US" sz="1400" dirty="0"/>
              <a:t>Parekh, R. (2017).  </a:t>
            </a:r>
            <a:r>
              <a:rPr lang="en-US" sz="1400" i="1" dirty="0"/>
              <a:t>What is ADHD?  </a:t>
            </a:r>
            <a:r>
              <a:rPr lang="en-US" sz="1400" dirty="0"/>
              <a:t>Retrieved from https://www.psychiatry.org/patients-families/adhd/what-is-adhd.</a:t>
            </a:r>
          </a:p>
          <a:p>
            <a:pPr>
              <a:lnSpc>
                <a:spcPct val="120000"/>
              </a:lnSpc>
            </a:pPr>
            <a:r>
              <a:rPr lang="en-US" sz="1400" dirty="0" err="1"/>
              <a:t>Twenge</a:t>
            </a:r>
            <a:r>
              <a:rPr lang="en-US" sz="1400" dirty="0"/>
              <a:t>, J. (2017).  </a:t>
            </a:r>
            <a:r>
              <a:rPr lang="en-US" sz="1400" dirty="0" err="1"/>
              <a:t>iGen</a:t>
            </a:r>
            <a:r>
              <a:rPr lang="en-US" sz="1400" dirty="0"/>
              <a:t>: Why today’s super-connected kids are growing up less rebellious, more tolerant, less happy, and completely unprepared for adulthood and what that means for the rest of us.  New York, NY: Simon and Schuster. </a:t>
            </a:r>
          </a:p>
          <a:p>
            <a:pPr>
              <a:lnSpc>
                <a:spcPct val="120000"/>
              </a:lnSpc>
            </a:pPr>
            <a:r>
              <a:rPr lang="en-US" sz="1400" dirty="0" err="1"/>
              <a:t>Twenge</a:t>
            </a:r>
            <a:r>
              <a:rPr lang="en-US" sz="1400" dirty="0"/>
              <a:t>, J., Joiner, T.E., Rogers, M.L., &amp; Martin, G.N. (2017).  Increases in depressive symptoms, suicide-related outcomes, and suicide rates among U.S. adolescents after 2010 and links to increased new media screen time.  </a:t>
            </a:r>
            <a:r>
              <a:rPr lang="en-US" sz="1400" i="1" dirty="0"/>
              <a:t>Clinical Psychological Science, 6</a:t>
            </a:r>
            <a:r>
              <a:rPr lang="en-US" sz="1400" dirty="0"/>
              <a:t>(1), 3-17. doi.org/10.1177/2167702617723376</a:t>
            </a:r>
          </a:p>
          <a:p>
            <a:endParaRPr lang="en-US" sz="1400" dirty="0"/>
          </a:p>
          <a:p>
            <a:endParaRPr lang="en-US" sz="1400" dirty="0"/>
          </a:p>
          <a:p>
            <a:endParaRPr lang="en-US" sz="1400" dirty="0"/>
          </a:p>
        </p:txBody>
      </p:sp>
    </p:spTree>
    <p:extLst>
      <p:ext uri="{BB962C8B-B14F-4D97-AF65-F5344CB8AC3E}">
        <p14:creationId xmlns:p14="http://schemas.microsoft.com/office/powerpoint/2010/main" val="13760660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Tree>
    <p:extLst>
      <p:ext uri="{BB962C8B-B14F-4D97-AF65-F5344CB8AC3E}">
        <p14:creationId xmlns:p14="http://schemas.microsoft.com/office/powerpoint/2010/main" val="1985433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Introduction</a:t>
            </a:r>
          </a:p>
        </p:txBody>
      </p:sp>
      <p:sp>
        <p:nvSpPr>
          <p:cNvPr id="3" name="Content Placeholder 2"/>
          <p:cNvSpPr>
            <a:spLocks noGrp="1"/>
          </p:cNvSpPr>
          <p:nvPr>
            <p:ph idx="1"/>
          </p:nvPr>
        </p:nvSpPr>
        <p:spPr>
          <a:xfrm>
            <a:off x="570272" y="1496684"/>
            <a:ext cx="4985704" cy="4525963"/>
          </a:xfrm>
        </p:spPr>
        <p:txBody>
          <a:bodyPr vert="horz" lIns="91440" tIns="45720" rIns="91440" bIns="45720" rtlCol="0" anchor="t">
            <a:normAutofit lnSpcReduction="10000"/>
          </a:bodyPr>
          <a:lstStyle/>
          <a:p>
            <a:r>
              <a:rPr lang="en-US" dirty="0"/>
              <a:t>Parents have a lot to worry about.</a:t>
            </a:r>
          </a:p>
          <a:p>
            <a:r>
              <a:rPr lang="en-US" dirty="0"/>
              <a:t>Mental illness and suicide is increasing in children and adolescents.</a:t>
            </a:r>
            <a:endParaRPr lang="en-US" dirty="0">
              <a:cs typeface="Calibri"/>
            </a:endParaRPr>
          </a:p>
          <a:p>
            <a:r>
              <a:rPr lang="en-US" dirty="0"/>
              <a:t>10-20% have a diagnosable mental illness.</a:t>
            </a:r>
            <a:endParaRPr lang="en-US" dirty="0">
              <a:cs typeface="Calibri"/>
            </a:endParaRPr>
          </a:p>
          <a:p>
            <a:r>
              <a:rPr lang="en-US" dirty="0"/>
              <a:t>Half of all mental illness will begin before the age of 14.</a:t>
            </a:r>
            <a:endParaRPr lang="en-US" dirty="0">
              <a:cs typeface="Calibri"/>
            </a:endParaRPr>
          </a:p>
          <a:p>
            <a:r>
              <a:rPr lang="en-US" dirty="0"/>
              <a:t>1 in 4 of SDA college students are depressed and 1 in 5 have anxiety.</a:t>
            </a:r>
            <a:endParaRPr lang="en-US" dirty="0">
              <a:cs typeface="Calibri"/>
            </a:endParaRPr>
          </a:p>
          <a:p>
            <a:r>
              <a:rPr lang="en-US" dirty="0"/>
              <a:t>Mental illness is preventable, treatable, and manageable.</a:t>
            </a:r>
            <a:endParaRPr lang="en-US" dirty="0">
              <a:cs typeface="Calibri"/>
            </a:endParaRPr>
          </a:p>
          <a:p>
            <a:endParaRPr lang="en-US" sz="2800" dirty="0"/>
          </a:p>
        </p:txBody>
      </p:sp>
      <p:pic>
        <p:nvPicPr>
          <p:cNvPr id="7" name="Picture 6" descr="A person looking at the camera&#10;&#10;Description automatically generated">
            <a:extLst>
              <a:ext uri="{FF2B5EF4-FFF2-40B4-BE49-F238E27FC236}">
                <a16:creationId xmlns:a16="http://schemas.microsoft.com/office/drawing/2014/main" id="{662E4618-DC50-E24D-8D68-E10BCA1371AA}"/>
              </a:ext>
            </a:extLst>
          </p:cNvPr>
          <p:cNvPicPr>
            <a:picLocks noChangeAspect="1"/>
          </p:cNvPicPr>
          <p:nvPr/>
        </p:nvPicPr>
        <p:blipFill rotWithShape="1">
          <a:blip r:embed="rId2"/>
          <a:srcRect l="7838" r="36216"/>
          <a:stretch/>
        </p:blipFill>
        <p:spPr>
          <a:xfrm>
            <a:off x="5555976" y="1692732"/>
            <a:ext cx="2926359" cy="3225258"/>
          </a:xfrm>
          <a:prstGeom prst="rect">
            <a:avLst/>
          </a:prstGeom>
          <a:effectLst>
            <a:softEdge rad="139700"/>
          </a:effectLst>
        </p:spPr>
      </p:pic>
    </p:spTree>
    <p:extLst>
      <p:ext uri="{BB962C8B-B14F-4D97-AF65-F5344CB8AC3E}">
        <p14:creationId xmlns:p14="http://schemas.microsoft.com/office/powerpoint/2010/main" val="1873278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Suicide</a:t>
            </a:r>
          </a:p>
        </p:txBody>
      </p:sp>
      <p:sp>
        <p:nvSpPr>
          <p:cNvPr id="3" name="Content Placeholder 2"/>
          <p:cNvSpPr>
            <a:spLocks noGrp="1"/>
          </p:cNvSpPr>
          <p:nvPr>
            <p:ph idx="1"/>
          </p:nvPr>
        </p:nvSpPr>
        <p:spPr>
          <a:xfrm>
            <a:off x="570271" y="1271224"/>
            <a:ext cx="3524652" cy="2972786"/>
          </a:xfrm>
        </p:spPr>
        <p:txBody>
          <a:bodyPr vert="horz" lIns="91440" tIns="45720" rIns="91440" bIns="45720" rtlCol="0" anchor="t">
            <a:normAutofit lnSpcReduction="10000"/>
          </a:bodyPr>
          <a:lstStyle/>
          <a:p>
            <a:r>
              <a:rPr lang="en-US" sz="2200" dirty="0"/>
              <a:t>After holding steady or decreasing in the years 2000-2007, has increased by 56%. </a:t>
            </a:r>
          </a:p>
          <a:p>
            <a:r>
              <a:rPr lang="en-US" sz="2200" dirty="0"/>
              <a:t>Suicide is the second leading cause of death for those aged 10-24.</a:t>
            </a:r>
            <a:endParaRPr lang="en-US" sz="2200" dirty="0">
              <a:cs typeface="Calibri"/>
            </a:endParaRPr>
          </a:p>
          <a:p>
            <a:r>
              <a:rPr lang="en-US" sz="2200" dirty="0"/>
              <a:t>1 in 5 teens have thought about suicide.</a:t>
            </a:r>
          </a:p>
        </p:txBody>
      </p:sp>
      <p:pic>
        <p:nvPicPr>
          <p:cNvPr id="6" name="Picture 5" descr="A close up of a map&#10;&#10;Description automatically generated">
            <a:extLst>
              <a:ext uri="{FF2B5EF4-FFF2-40B4-BE49-F238E27FC236}">
                <a16:creationId xmlns:a16="http://schemas.microsoft.com/office/drawing/2014/main" id="{9E98FFF5-5E18-054C-90CB-BC36EEFB7A77}"/>
              </a:ext>
            </a:extLst>
          </p:cNvPr>
          <p:cNvPicPr>
            <a:picLocks noChangeAspect="1"/>
          </p:cNvPicPr>
          <p:nvPr/>
        </p:nvPicPr>
        <p:blipFill>
          <a:blip r:embed="rId2"/>
          <a:stretch>
            <a:fillRect/>
          </a:stretch>
        </p:blipFill>
        <p:spPr>
          <a:xfrm>
            <a:off x="4350239" y="1720336"/>
            <a:ext cx="4038594" cy="2074562"/>
          </a:xfrm>
          <a:prstGeom prst="rect">
            <a:avLst/>
          </a:prstGeom>
        </p:spPr>
      </p:pic>
      <p:sp>
        <p:nvSpPr>
          <p:cNvPr id="7" name="Rectangle 6">
            <a:extLst>
              <a:ext uri="{FF2B5EF4-FFF2-40B4-BE49-F238E27FC236}">
                <a16:creationId xmlns:a16="http://schemas.microsoft.com/office/drawing/2014/main" id="{47A07CFA-44D1-6A44-BA43-D3352F60996C}"/>
              </a:ext>
            </a:extLst>
          </p:cNvPr>
          <p:cNvSpPr/>
          <p:nvPr/>
        </p:nvSpPr>
        <p:spPr>
          <a:xfrm>
            <a:off x="570270" y="4244010"/>
            <a:ext cx="7559938" cy="1446550"/>
          </a:xfrm>
          <a:prstGeom prst="rect">
            <a:avLst/>
          </a:prstGeom>
        </p:spPr>
        <p:txBody>
          <a:bodyPr wrap="square" lIns="91440" tIns="45720" rIns="91440" bIns="45720" anchor="t">
            <a:spAutoFit/>
          </a:bodyPr>
          <a:lstStyle/>
          <a:p>
            <a:pPr marL="342900" indent="-342900">
              <a:lnSpc>
                <a:spcPct val="90000"/>
              </a:lnSpc>
              <a:spcBef>
                <a:spcPct val="20000"/>
              </a:spcBef>
              <a:buClr>
                <a:srgbClr val="FDA400"/>
              </a:buClr>
              <a:buFont typeface="Arial"/>
              <a:buChar char="•"/>
            </a:pPr>
            <a:r>
              <a:rPr lang="en-US" sz="2200" dirty="0"/>
              <a:t>Increasing isolation and hopelessness.</a:t>
            </a:r>
          </a:p>
          <a:p>
            <a:pPr marL="342900" indent="-342900">
              <a:lnSpc>
                <a:spcPct val="90000"/>
              </a:lnSpc>
              <a:spcBef>
                <a:spcPct val="20000"/>
              </a:spcBef>
              <a:buClr>
                <a:srgbClr val="FDA400"/>
              </a:buClr>
              <a:buFont typeface="Arial"/>
              <a:buChar char="•"/>
            </a:pPr>
            <a:r>
              <a:rPr lang="en-US" sz="2200" dirty="0"/>
              <a:t>Youth are concerned about their economic future and ability to be independent.</a:t>
            </a:r>
          </a:p>
          <a:p>
            <a:pPr marL="342900" indent="-342900">
              <a:lnSpc>
                <a:spcPct val="90000"/>
              </a:lnSpc>
              <a:spcBef>
                <a:spcPct val="20000"/>
              </a:spcBef>
              <a:buClr>
                <a:srgbClr val="FDA400"/>
              </a:buClr>
              <a:buFont typeface="Arial"/>
              <a:buChar char="•"/>
            </a:pPr>
            <a:r>
              <a:rPr lang="en-US" sz="2200" dirty="0"/>
              <a:t>Substance use/abuse is a major risk factor.</a:t>
            </a:r>
            <a:endParaRPr lang="en-US" sz="2200" dirty="0">
              <a:cs typeface="Calibri"/>
            </a:endParaRPr>
          </a:p>
        </p:txBody>
      </p:sp>
    </p:spTree>
    <p:extLst>
      <p:ext uri="{BB962C8B-B14F-4D97-AF65-F5344CB8AC3E}">
        <p14:creationId xmlns:p14="http://schemas.microsoft.com/office/powerpoint/2010/main" val="3394260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Discussion Question</a:t>
            </a:r>
          </a:p>
        </p:txBody>
      </p:sp>
      <p:sp>
        <p:nvSpPr>
          <p:cNvPr id="3" name="Content Placeholder 2"/>
          <p:cNvSpPr>
            <a:spLocks noGrp="1"/>
          </p:cNvSpPr>
          <p:nvPr>
            <p:ph idx="1"/>
          </p:nvPr>
        </p:nvSpPr>
        <p:spPr>
          <a:xfrm>
            <a:off x="816529" y="2686216"/>
            <a:ext cx="3948566" cy="1920986"/>
          </a:xfrm>
        </p:spPr>
        <p:txBody>
          <a:bodyPr vert="horz" lIns="91440" tIns="45720" rIns="91440" bIns="45720" rtlCol="0" anchor="t">
            <a:noAutofit/>
          </a:bodyPr>
          <a:lstStyle/>
          <a:p>
            <a:pPr marL="0" indent="0">
              <a:buNone/>
            </a:pPr>
            <a:r>
              <a:rPr lang="en-US" sz="2800" dirty="0"/>
              <a:t>Are these statistics scary   to you or do you think it won’t happen to your child?</a:t>
            </a:r>
            <a:endParaRPr lang="en-US" dirty="0">
              <a:cs typeface="Calibri"/>
            </a:endParaRPr>
          </a:p>
        </p:txBody>
      </p:sp>
      <p:pic>
        <p:nvPicPr>
          <p:cNvPr id="5" name="Picture 4" descr="A picture containing person, outdoor, person, sitting&#10;&#10;Description automatically generated">
            <a:extLst>
              <a:ext uri="{FF2B5EF4-FFF2-40B4-BE49-F238E27FC236}">
                <a16:creationId xmlns:a16="http://schemas.microsoft.com/office/drawing/2014/main" id="{22AE1855-341C-B947-9FCA-268DDADE7916}"/>
              </a:ext>
            </a:extLst>
          </p:cNvPr>
          <p:cNvPicPr>
            <a:picLocks noChangeAspect="1"/>
          </p:cNvPicPr>
          <p:nvPr/>
        </p:nvPicPr>
        <p:blipFill>
          <a:blip r:embed="rId2"/>
          <a:stretch>
            <a:fillRect/>
          </a:stretch>
        </p:blipFill>
        <p:spPr>
          <a:xfrm>
            <a:off x="5029429" y="1285886"/>
            <a:ext cx="3298042" cy="4947557"/>
          </a:xfrm>
          <a:prstGeom prst="rect">
            <a:avLst/>
          </a:prstGeom>
          <a:effectLst>
            <a:softEdge rad="114300"/>
          </a:effectLst>
        </p:spPr>
      </p:pic>
    </p:spTree>
    <p:extLst>
      <p:ext uri="{BB962C8B-B14F-4D97-AF65-F5344CB8AC3E}">
        <p14:creationId xmlns:p14="http://schemas.microsoft.com/office/powerpoint/2010/main" val="1507217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Depression</a:t>
            </a:r>
          </a:p>
        </p:txBody>
      </p:sp>
      <p:sp>
        <p:nvSpPr>
          <p:cNvPr id="3" name="Content Placeholder 2"/>
          <p:cNvSpPr>
            <a:spLocks noGrp="1"/>
          </p:cNvSpPr>
          <p:nvPr>
            <p:ph idx="1"/>
          </p:nvPr>
        </p:nvSpPr>
        <p:spPr>
          <a:xfrm>
            <a:off x="570271" y="1774143"/>
            <a:ext cx="4985705" cy="4215847"/>
          </a:xfrm>
        </p:spPr>
        <p:txBody>
          <a:bodyPr vert="horz" lIns="91440" tIns="45720" rIns="91440" bIns="45720" rtlCol="0" anchor="t">
            <a:normAutofit fontScale="92500"/>
          </a:bodyPr>
          <a:lstStyle/>
          <a:p>
            <a:r>
              <a:rPr lang="en-US"/>
              <a:t>Depression is common in all ages.</a:t>
            </a:r>
            <a:endParaRPr lang="en-US">
              <a:cs typeface="Calibri"/>
            </a:endParaRPr>
          </a:p>
          <a:p>
            <a:r>
              <a:rPr lang="en-US"/>
              <a:t>1 in 5 teen girls will experience depression each year and 7% of boys.</a:t>
            </a:r>
            <a:endParaRPr lang="en-US">
              <a:cs typeface="Calibri"/>
            </a:endParaRPr>
          </a:p>
          <a:p>
            <a:r>
              <a:rPr lang="en-US"/>
              <a:t>Rates have increased 60% in the last ten years.</a:t>
            </a:r>
            <a:endParaRPr lang="en-US" dirty="0">
              <a:cs typeface="Calibri"/>
            </a:endParaRPr>
          </a:p>
          <a:p>
            <a:r>
              <a:rPr lang="en-US"/>
              <a:t>Girls are more likely to be diagnosed.</a:t>
            </a:r>
            <a:endParaRPr lang="en-US">
              <a:cs typeface="Calibri"/>
            </a:endParaRPr>
          </a:p>
          <a:p>
            <a:r>
              <a:rPr lang="en-US" dirty="0"/>
              <a:t>Boys show more anger and girls show </a:t>
            </a:r>
            <a:r>
              <a:rPr lang="en-US"/>
              <a:t>more sadness when depressed.</a:t>
            </a:r>
            <a:endParaRPr lang="en-US">
              <a:cs typeface="Calibri"/>
            </a:endParaRPr>
          </a:p>
          <a:p>
            <a:r>
              <a:rPr lang="en-US" dirty="0"/>
              <a:t>A vast majority don’t get treatment, </a:t>
            </a:r>
            <a:r>
              <a:rPr lang="en-US"/>
              <a:t>especially boys.</a:t>
            </a:r>
            <a:endParaRPr lang="en-US">
              <a:cs typeface="Calibri"/>
            </a:endParaRPr>
          </a:p>
        </p:txBody>
      </p:sp>
      <p:pic>
        <p:nvPicPr>
          <p:cNvPr id="4" name="Picture 3" descr="A person walking down a sidewalk next to a fence&#10;&#10;Description automatically generated">
            <a:extLst>
              <a:ext uri="{FF2B5EF4-FFF2-40B4-BE49-F238E27FC236}">
                <a16:creationId xmlns:a16="http://schemas.microsoft.com/office/drawing/2014/main" id="{F926DC5B-9F9D-0846-B8DF-412AF538F9B2}"/>
              </a:ext>
            </a:extLst>
          </p:cNvPr>
          <p:cNvPicPr>
            <a:picLocks noChangeAspect="1"/>
          </p:cNvPicPr>
          <p:nvPr/>
        </p:nvPicPr>
        <p:blipFill rotWithShape="1">
          <a:blip r:embed="rId2"/>
          <a:srcRect l="28393" r="35179"/>
          <a:stretch/>
        </p:blipFill>
        <p:spPr>
          <a:xfrm>
            <a:off x="5555977" y="1158263"/>
            <a:ext cx="2807864" cy="5163709"/>
          </a:xfrm>
          <a:prstGeom prst="rect">
            <a:avLst/>
          </a:prstGeom>
          <a:effectLst>
            <a:softEdge rad="152400"/>
          </a:effectLst>
        </p:spPr>
      </p:pic>
    </p:spTree>
    <p:extLst>
      <p:ext uri="{BB962C8B-B14F-4D97-AF65-F5344CB8AC3E}">
        <p14:creationId xmlns:p14="http://schemas.microsoft.com/office/powerpoint/2010/main" val="836280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Depression cont.</a:t>
            </a:r>
          </a:p>
        </p:txBody>
      </p:sp>
      <p:sp>
        <p:nvSpPr>
          <p:cNvPr id="3" name="Content Placeholder 2"/>
          <p:cNvSpPr>
            <a:spLocks noGrp="1"/>
          </p:cNvSpPr>
          <p:nvPr>
            <p:ph idx="1"/>
          </p:nvPr>
        </p:nvSpPr>
        <p:spPr>
          <a:xfrm>
            <a:off x="2743200" y="1496684"/>
            <a:ext cx="5666014" cy="4525963"/>
          </a:xfrm>
        </p:spPr>
        <p:txBody>
          <a:bodyPr vert="horz" lIns="91440" tIns="45720" rIns="91440" bIns="45720" rtlCol="0" anchor="t">
            <a:normAutofit fontScale="92500" lnSpcReduction="20000"/>
          </a:bodyPr>
          <a:lstStyle/>
          <a:p>
            <a:r>
              <a:rPr lang="en-US" dirty="0"/>
              <a:t>There is increasing academic and social pressures contributing to the trend.</a:t>
            </a:r>
          </a:p>
          <a:p>
            <a:r>
              <a:rPr lang="en-US" dirty="0"/>
              <a:t>It can be hard to know if it is just a phase or a serious  problem.</a:t>
            </a:r>
            <a:endParaRPr lang="en-US" dirty="0">
              <a:cs typeface="Calibri"/>
            </a:endParaRPr>
          </a:p>
          <a:p>
            <a:r>
              <a:rPr lang="en-US" dirty="0"/>
              <a:t>Look out for emotional and behavioral changes.</a:t>
            </a:r>
            <a:endParaRPr lang="en-US" dirty="0">
              <a:cs typeface="Calibri"/>
            </a:endParaRPr>
          </a:p>
          <a:p>
            <a:r>
              <a:rPr lang="en-US" dirty="0"/>
              <a:t>Tell your teen about your observations and concerns.</a:t>
            </a:r>
            <a:endParaRPr lang="en-US" dirty="0">
              <a:cs typeface="Calibri"/>
            </a:endParaRPr>
          </a:p>
          <a:p>
            <a:r>
              <a:rPr lang="en-US" dirty="0"/>
              <a:t>Don’t be afraid to get professional help, even if your child is resistant.</a:t>
            </a:r>
            <a:endParaRPr lang="en-US" dirty="0">
              <a:cs typeface="Calibri"/>
            </a:endParaRPr>
          </a:p>
          <a:p>
            <a:r>
              <a:rPr lang="en-US" dirty="0"/>
              <a:t>Anti-depressant medication can increase suicidal thinking in some teens, but medication can be very helpful in decreasing depression symptoms.</a:t>
            </a:r>
            <a:endParaRPr lang="en-US" dirty="0">
              <a:cs typeface="Calibri"/>
            </a:endParaRPr>
          </a:p>
        </p:txBody>
      </p:sp>
      <p:pic>
        <p:nvPicPr>
          <p:cNvPr id="5" name="Picture 4" descr="A picture containing person, indoor, person, looking&#10;&#10;Description automatically generated">
            <a:extLst>
              <a:ext uri="{FF2B5EF4-FFF2-40B4-BE49-F238E27FC236}">
                <a16:creationId xmlns:a16="http://schemas.microsoft.com/office/drawing/2014/main" id="{BC91A7C8-ECBC-7647-97ED-BEA256073F08}"/>
              </a:ext>
            </a:extLst>
          </p:cNvPr>
          <p:cNvPicPr>
            <a:picLocks noChangeAspect="1"/>
          </p:cNvPicPr>
          <p:nvPr/>
        </p:nvPicPr>
        <p:blipFill>
          <a:blip r:embed="rId2"/>
          <a:stretch>
            <a:fillRect/>
          </a:stretch>
        </p:blipFill>
        <p:spPr>
          <a:xfrm>
            <a:off x="714580" y="1496684"/>
            <a:ext cx="2028620" cy="2704827"/>
          </a:xfrm>
          <a:prstGeom prst="rect">
            <a:avLst/>
          </a:prstGeom>
          <a:effectLst>
            <a:softEdge rad="76200"/>
          </a:effectLst>
        </p:spPr>
      </p:pic>
    </p:spTree>
    <p:extLst>
      <p:ext uri="{BB962C8B-B14F-4D97-AF65-F5344CB8AC3E}">
        <p14:creationId xmlns:p14="http://schemas.microsoft.com/office/powerpoint/2010/main" val="1118202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Anxiety</a:t>
            </a:r>
          </a:p>
        </p:txBody>
      </p:sp>
      <p:sp>
        <p:nvSpPr>
          <p:cNvPr id="3" name="Content Placeholder 2"/>
          <p:cNvSpPr>
            <a:spLocks noGrp="1"/>
          </p:cNvSpPr>
          <p:nvPr>
            <p:ph idx="1"/>
          </p:nvPr>
        </p:nvSpPr>
        <p:spPr>
          <a:xfrm>
            <a:off x="570271" y="1496685"/>
            <a:ext cx="4409943" cy="3189616"/>
          </a:xfrm>
        </p:spPr>
        <p:txBody>
          <a:bodyPr vert="horz" lIns="91440" tIns="45720" rIns="91440" bIns="45720" rtlCol="0" anchor="t">
            <a:normAutofit fontScale="92500" lnSpcReduction="10000"/>
          </a:bodyPr>
          <a:lstStyle/>
          <a:p>
            <a:r>
              <a:rPr lang="en-US"/>
              <a:t>Anxiety starts early in children.</a:t>
            </a:r>
            <a:endParaRPr lang="en-US" dirty="0"/>
          </a:p>
          <a:p>
            <a:r>
              <a:rPr lang="en-US" dirty="0"/>
              <a:t>Separation anxiety – Excessive fear of being separated from </a:t>
            </a:r>
            <a:r>
              <a:rPr lang="en-US"/>
              <a:t>parent.</a:t>
            </a:r>
            <a:endParaRPr lang="en-US">
              <a:cs typeface="Calibri"/>
            </a:endParaRPr>
          </a:p>
          <a:p>
            <a:r>
              <a:rPr lang="en-US" dirty="0"/>
              <a:t>Phobias – Fear of a specific object </a:t>
            </a:r>
            <a:r>
              <a:rPr lang="en-US"/>
              <a:t>or situation.</a:t>
            </a:r>
            <a:endParaRPr lang="en-US">
              <a:cs typeface="Calibri"/>
            </a:endParaRPr>
          </a:p>
          <a:p>
            <a:r>
              <a:rPr lang="en-US" dirty="0"/>
              <a:t>Society anxiety – Fear of certain </a:t>
            </a:r>
            <a:r>
              <a:rPr lang="en-US"/>
              <a:t>social situations where they may be judged.</a:t>
            </a:r>
            <a:endParaRPr lang="en-US">
              <a:cs typeface="Calibri"/>
            </a:endParaRPr>
          </a:p>
        </p:txBody>
      </p:sp>
      <p:pic>
        <p:nvPicPr>
          <p:cNvPr id="5" name="Picture 4" descr="A close up of a person&#10;&#10;Description automatically generated">
            <a:extLst>
              <a:ext uri="{FF2B5EF4-FFF2-40B4-BE49-F238E27FC236}">
                <a16:creationId xmlns:a16="http://schemas.microsoft.com/office/drawing/2014/main" id="{975181A8-65B3-9F4C-B400-0D508505EB52}"/>
              </a:ext>
            </a:extLst>
          </p:cNvPr>
          <p:cNvPicPr>
            <a:picLocks noChangeAspect="1"/>
          </p:cNvPicPr>
          <p:nvPr/>
        </p:nvPicPr>
        <p:blipFill rotWithShape="1">
          <a:blip r:embed="rId2"/>
          <a:srcRect l="25714"/>
          <a:stretch/>
        </p:blipFill>
        <p:spPr>
          <a:xfrm>
            <a:off x="5010385" y="1496685"/>
            <a:ext cx="2891415" cy="2912506"/>
          </a:xfrm>
          <a:prstGeom prst="rect">
            <a:avLst/>
          </a:prstGeom>
          <a:effectLst>
            <a:softEdge rad="114300"/>
          </a:effectLst>
        </p:spPr>
      </p:pic>
      <p:sp>
        <p:nvSpPr>
          <p:cNvPr id="6" name="Rectangle 5">
            <a:extLst>
              <a:ext uri="{FF2B5EF4-FFF2-40B4-BE49-F238E27FC236}">
                <a16:creationId xmlns:a16="http://schemas.microsoft.com/office/drawing/2014/main" id="{C22F7460-2DDB-BE44-80E4-1011E3D8DE9A}"/>
              </a:ext>
            </a:extLst>
          </p:cNvPr>
          <p:cNvSpPr/>
          <p:nvPr/>
        </p:nvSpPr>
        <p:spPr>
          <a:xfrm>
            <a:off x="570271" y="4539551"/>
            <a:ext cx="7331529" cy="1514261"/>
          </a:xfrm>
          <a:prstGeom prst="rect">
            <a:avLst/>
          </a:prstGeom>
        </p:spPr>
        <p:txBody>
          <a:bodyPr wrap="square" lIns="91440" tIns="45720" rIns="91440" bIns="45720" anchor="t">
            <a:spAutoFit/>
          </a:bodyPr>
          <a:lstStyle/>
          <a:p>
            <a:pPr marL="342900" indent="-342900">
              <a:spcBef>
                <a:spcPct val="20000"/>
              </a:spcBef>
              <a:buClr>
                <a:srgbClr val="FDA400"/>
              </a:buClr>
              <a:buFont typeface="Arial"/>
              <a:buChar char="•"/>
            </a:pPr>
            <a:r>
              <a:rPr lang="en-US" sz="2200" dirty="0"/>
              <a:t>Panic attacks – An abrupt surge of intense fear and physical discomfort that peaks within minutes.</a:t>
            </a:r>
          </a:p>
          <a:p>
            <a:pPr marL="342900" indent="-342900">
              <a:spcBef>
                <a:spcPct val="20000"/>
              </a:spcBef>
              <a:buClr>
                <a:srgbClr val="FDA400"/>
              </a:buClr>
              <a:buFont typeface="Arial"/>
              <a:buChar char="•"/>
            </a:pPr>
            <a:r>
              <a:rPr lang="en-US" sz="2200" dirty="0"/>
              <a:t>Generalized anxiety – Excessive worry that affects the body and ability to function.</a:t>
            </a:r>
            <a:endParaRPr lang="en-US" sz="2200" dirty="0">
              <a:cs typeface="Calibri"/>
            </a:endParaRPr>
          </a:p>
        </p:txBody>
      </p:sp>
    </p:spTree>
    <p:extLst>
      <p:ext uri="{BB962C8B-B14F-4D97-AF65-F5344CB8AC3E}">
        <p14:creationId xmlns:p14="http://schemas.microsoft.com/office/powerpoint/2010/main" val="31256845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1B9D6D62-9600-4547-AC1A-B986C168B319}" vid="{CD27962F-AF7E-E84A-88A7-D5E4DE4AA4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181</TotalTime>
  <Words>3050</Words>
  <Application>Microsoft Macintosh PowerPoint</Application>
  <PresentationFormat>On-screen Show (4:3)</PresentationFormat>
  <Paragraphs>324</Paragraphs>
  <Slides>38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Avenir Next Condensed</vt:lpstr>
      <vt:lpstr>Avenir Next Condensed Medium</vt:lpstr>
      <vt:lpstr>Calibri</vt:lpstr>
      <vt:lpstr>System Font Regular</vt:lpstr>
      <vt:lpstr>Office Theme</vt:lpstr>
      <vt:lpstr>PowerPoint Presentation</vt:lpstr>
      <vt:lpstr>Texts</vt:lpstr>
      <vt:lpstr>Purpose</vt:lpstr>
      <vt:lpstr>Introduction</vt:lpstr>
      <vt:lpstr>Suicide</vt:lpstr>
      <vt:lpstr>Discussion Question</vt:lpstr>
      <vt:lpstr>Depression</vt:lpstr>
      <vt:lpstr>Depression cont.</vt:lpstr>
      <vt:lpstr>Anxiety</vt:lpstr>
      <vt:lpstr>Anxiety cont.</vt:lpstr>
      <vt:lpstr>Attention-Deficit/Hyperactivity Disorder (ADHD)</vt:lpstr>
      <vt:lpstr>ADHD cont.</vt:lpstr>
      <vt:lpstr>Eating Disorders</vt:lpstr>
      <vt:lpstr>Autism Spectrum Disorder</vt:lpstr>
      <vt:lpstr>Autism Spectrum Disorder Treatment</vt:lpstr>
      <vt:lpstr>Trauma</vt:lpstr>
      <vt:lpstr>Discussion questions</vt:lpstr>
      <vt:lpstr>Harm of Social Media</vt:lpstr>
      <vt:lpstr>Application Exercise</vt:lpstr>
      <vt:lpstr>REST</vt:lpstr>
      <vt:lpstr>Applying the Health Message to Mental Health</vt:lpstr>
      <vt:lpstr>DIET </vt:lpstr>
      <vt:lpstr>Exercise</vt:lpstr>
      <vt:lpstr>Social Support</vt:lpstr>
      <vt:lpstr>Spirituality</vt:lpstr>
      <vt:lpstr>Discussion Question</vt:lpstr>
      <vt:lpstr>Role of Parents</vt:lpstr>
      <vt:lpstr>Role of Parents, cont.</vt:lpstr>
      <vt:lpstr>Parenting a child who has experienced trauma</vt:lpstr>
      <vt:lpstr>Discussion Question</vt:lpstr>
      <vt:lpstr>Getting Help</vt:lpstr>
      <vt:lpstr>Getting Help cont.</vt:lpstr>
      <vt:lpstr>Discussion Question</vt:lpstr>
      <vt:lpstr>Resources</vt:lpstr>
      <vt:lpstr>Resources cont.</vt:lpstr>
      <vt:lpstr>References</vt:lpstr>
      <vt:lpstr>References cont.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Miranda, Karen</dc:creator>
  <cp:lastModifiedBy>Microsoft Office User</cp:lastModifiedBy>
  <cp:revision>621</cp:revision>
  <dcterms:created xsi:type="dcterms:W3CDTF">2020-09-14T11:50:05Z</dcterms:created>
  <dcterms:modified xsi:type="dcterms:W3CDTF">2020-09-17T08:28:24Z</dcterms:modified>
</cp:coreProperties>
</file>