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7" r:id="rId2"/>
    <p:sldId id="260" r:id="rId3"/>
    <p:sldId id="328" r:id="rId4"/>
    <p:sldId id="329" r:id="rId5"/>
    <p:sldId id="327" r:id="rId6"/>
    <p:sldId id="321" r:id="rId7"/>
    <p:sldId id="326" r:id="rId8"/>
    <p:sldId id="330" r:id="rId9"/>
    <p:sldId id="331" r:id="rId10"/>
    <p:sldId id="332"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284" r:id="rId24"/>
    <p:sldId id="277" r:id="rId25"/>
    <p:sldId id="278" r:id="rId26"/>
    <p:sldId id="300" r:id="rId27"/>
    <p:sldId id="301" r:id="rId28"/>
    <p:sldId id="283" r:id="rId29"/>
    <p:sldId id="279" r:id="rId30"/>
    <p:sldId id="281" r:id="rId31"/>
    <p:sldId id="303" r:id="rId32"/>
    <p:sldId id="304" r:id="rId33"/>
    <p:sldId id="305" r:id="rId34"/>
    <p:sldId id="306" r:id="rId35"/>
    <p:sldId id="307" r:id="rId36"/>
    <p:sldId id="313" r:id="rId37"/>
    <p:sldId id="308" r:id="rId38"/>
    <p:sldId id="309" r:id="rId39"/>
    <p:sldId id="314" r:id="rId40"/>
    <p:sldId id="302" r:id="rId41"/>
    <p:sldId id="262" r:id="rId42"/>
    <p:sldId id="310" r:id="rId43"/>
    <p:sldId id="311" r:id="rId44"/>
    <p:sldId id="312" r:id="rId45"/>
    <p:sldId id="261"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00"/>
    <p:restoredTop sz="94743"/>
  </p:normalViewPr>
  <p:slideViewPr>
    <p:cSldViewPr snapToGrid="0" snapToObjects="1">
      <p:cViewPr varScale="1">
        <p:scale>
          <a:sx n="133" d="100"/>
          <a:sy n="133" d="100"/>
        </p:scale>
        <p:origin x="192" y="3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11/8/23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11/8/23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11/8/23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11/8/23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11/8/23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19"/>
          </a:xfrm>
          <a:prstGeom prst="rect">
            <a:avLst/>
          </a:prstGeom>
        </p:spPr>
      </p:pic>
      <p:sp>
        <p:nvSpPr>
          <p:cNvPr id="4" name="TextBox 3"/>
          <p:cNvSpPr txBox="1"/>
          <p:nvPr/>
        </p:nvSpPr>
        <p:spPr>
          <a:xfrm>
            <a:off x="109731" y="3016470"/>
            <a:ext cx="5431858" cy="2338982"/>
          </a:xfrm>
          <a:prstGeom prst="rect">
            <a:avLst/>
          </a:prstGeom>
          <a:noFill/>
        </p:spPr>
        <p:txBody>
          <a:bodyPr wrap="square" rtlCol="0" anchor="b">
            <a:noAutofit/>
          </a:bodyPr>
          <a:lstStyle/>
          <a:p>
            <a:r>
              <a:rPr lang="en-US" sz="4400" b="1" dirty="0">
                <a:solidFill>
                  <a:schemeClr val="bg1"/>
                </a:solidFill>
                <a:latin typeface="Avenir Next Condensed" panose="020B0506020202020204" pitchFamily="34" charset="0"/>
              </a:rPr>
              <a:t>BECOMING POWERFUL BY EMPOWERING</a:t>
            </a:r>
          </a:p>
        </p:txBody>
      </p:sp>
      <p:sp>
        <p:nvSpPr>
          <p:cNvPr id="5" name="TextBox 4"/>
          <p:cNvSpPr txBox="1"/>
          <p:nvPr/>
        </p:nvSpPr>
        <p:spPr>
          <a:xfrm>
            <a:off x="109732" y="6266386"/>
            <a:ext cx="7543799" cy="446276"/>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100" b="1" dirty="0">
                <a:solidFill>
                  <a:schemeClr val="bg1">
                    <a:lumMod val="85000"/>
                  </a:schemeClr>
                </a:solidFill>
                <a:latin typeface="Avenir Next Condensed" panose="020B0506020202020204" pitchFamily="34" charset="0"/>
                <a:ea typeface="Times New Roman" panose="02020603050405020304" pitchFamily="18" charset="0"/>
              </a:rPr>
              <a:t>Willie Oliver</a:t>
            </a:r>
            <a:r>
              <a:rPr lang="en-US" sz="1100" dirty="0">
                <a:solidFill>
                  <a:schemeClr val="bg1">
                    <a:lumMod val="85000"/>
                  </a:schemeClr>
                </a:solidFill>
                <a:latin typeface="Avenir Next Condensed" panose="020B0506020202020204" pitchFamily="34" charset="0"/>
                <a:ea typeface="Times New Roman" panose="02020603050405020304" pitchFamily="18" charset="0"/>
              </a:rPr>
              <a:t>, PhD, CFLE and </a:t>
            </a:r>
            <a:r>
              <a:rPr lang="en-US" sz="1100" b="1" dirty="0">
                <a:solidFill>
                  <a:schemeClr val="bg1">
                    <a:lumMod val="85000"/>
                  </a:schemeClr>
                </a:solidFill>
                <a:latin typeface="Avenir Next Condensed" panose="020B0506020202020204" pitchFamily="34" charset="0"/>
                <a:ea typeface="Times New Roman" panose="02020603050405020304" pitchFamily="18" charset="0"/>
              </a:rPr>
              <a:t>Elaine Oliver</a:t>
            </a:r>
            <a:r>
              <a:rPr lang="en-US" sz="1100" dirty="0">
                <a:solidFill>
                  <a:schemeClr val="bg1">
                    <a:lumMod val="85000"/>
                  </a:schemeClr>
                </a:solidFill>
                <a:latin typeface="Avenir Next Condensed" panose="020B0506020202020204" pitchFamily="34" charset="0"/>
                <a:ea typeface="Times New Roman" panose="02020603050405020304" pitchFamily="18" charset="0"/>
              </a:rPr>
              <a:t>, PhD(c), LCPC, CFLE are Directors of the Department of Family Ministries at the General Conference of Seventh-day Adventists World Headquarters in Silver Spring, Maryland, USA.</a:t>
            </a:r>
            <a:endParaRPr lang="en-US" sz="1100" dirty="0">
              <a:solidFill>
                <a:schemeClr val="bg1">
                  <a:lumMod val="85000"/>
                </a:schemeClr>
              </a:solidFill>
              <a:effectLst/>
              <a:latin typeface="Avenir Next Condensed" panose="020B0506020202020204" pitchFamily="34" charset="0"/>
              <a:ea typeface="Times New Roman" panose="02020603050405020304" pitchFamily="18" charset="0"/>
            </a:endParaRPr>
          </a:p>
        </p:txBody>
      </p:sp>
      <p:sp>
        <p:nvSpPr>
          <p:cNvPr id="6" name="TextBox 5"/>
          <p:cNvSpPr txBox="1"/>
          <p:nvPr/>
        </p:nvSpPr>
        <p:spPr>
          <a:xfrm>
            <a:off x="109731" y="589705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endParaRPr lang="en-US" sz="3600" b="1" dirty="0">
              <a:solidFill>
                <a:schemeClr val="bg1"/>
              </a:solidFill>
              <a:latin typeface="Avenir Next Condensed" panose="020B0506020202020204" pitchFamily="34" charset="0"/>
            </a:endParaRPr>
          </a:p>
        </p:txBody>
      </p:sp>
      <p:sp>
        <p:nvSpPr>
          <p:cNvPr id="3" name="TextBox 2">
            <a:extLst>
              <a:ext uri="{FF2B5EF4-FFF2-40B4-BE49-F238E27FC236}">
                <a16:creationId xmlns:a16="http://schemas.microsoft.com/office/drawing/2014/main" id="{2AD033DF-7967-C798-0B3A-5C790AB80DCE}"/>
              </a:ext>
            </a:extLst>
          </p:cNvPr>
          <p:cNvSpPr txBox="1"/>
          <p:nvPr/>
        </p:nvSpPr>
        <p:spPr>
          <a:xfrm>
            <a:off x="789326" y="1540961"/>
            <a:ext cx="7556938" cy="4031873"/>
          </a:xfrm>
          <a:prstGeom prst="rect">
            <a:avLst/>
          </a:prstGeom>
          <a:noFill/>
        </p:spPr>
        <p:txBody>
          <a:bodyPr wrap="square">
            <a:spAutoFit/>
          </a:bodyPr>
          <a:lstStyle/>
          <a:p>
            <a:pPr marL="0" marR="0" algn="ctr">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Abusers assume they have the right to control all members of their family. This willingness to use violence to accomplish this control is from things that he has learned.  From various sources, the abuser has learned that is appropriate for the person who is bigger and stronger (usually a male) to hit others “for their own good” or </a:t>
            </a:r>
          </a:p>
          <a:p>
            <a:pPr marL="0" marR="0" algn="ctr">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because he “loves them.”</a:t>
            </a:r>
            <a:endParaRPr lang="en-US" sz="32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112147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52168" y="1525186"/>
            <a:ext cx="7676535" cy="4555093"/>
          </a:xfrm>
          <a:prstGeom prst="rect">
            <a:avLst/>
          </a:prstGeom>
          <a:noFill/>
        </p:spPr>
        <p:txBody>
          <a:bodyPr wrap="square">
            <a:spAutoFit/>
          </a:bodyPr>
          <a:lstStyle/>
          <a:p>
            <a:pPr marL="0" marR="0" algn="ctr">
              <a:spcBef>
                <a:spcPts val="0"/>
              </a:spcBef>
              <a:spcAft>
                <a:spcPts val="0"/>
              </a:spcAft>
            </a:pPr>
            <a:r>
              <a:rPr lang="en-US" sz="2000" b="1" dirty="0">
                <a:effectLst/>
                <a:latin typeface="Avenir Next Condensed" panose="020B0506020202020204" pitchFamily="34" charset="0"/>
                <a:ea typeface="Times New Roman" panose="02020603050405020304" pitchFamily="18" charset="0"/>
                <a:cs typeface="Times New Roman" panose="02020603050405020304" pitchFamily="18" charset="0"/>
              </a:rPr>
              <a:t>Agree-Disagree Exercise:</a:t>
            </a:r>
            <a:endParaRPr lang="en-US" sz="2000" b="1" dirty="0">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To start the group thinking about power and control in relationships, invite them to respond to the following agree/disagree statements.  Do not discuss the statements now or offer your opinion.  (They are designed to be somewhat ambiguous and controversial, and to get people to start thinking about their own behaviors and where they learned them.  Tell the participants to put their thumbs up if they agree, and down if they disagree.</a:t>
            </a:r>
            <a:endParaRPr lang="en-US" sz="20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1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Agree/Disagree	Spare the rod and spoil the child.</a:t>
            </a:r>
            <a:endParaRPr lang="en-US" sz="2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Agree/Disagree	Power in the family must reside with the father.</a:t>
            </a:r>
            <a:endParaRPr lang="en-US" sz="2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Agree/Disagree	Parents must show their teenagers who is boss.</a:t>
            </a:r>
            <a:endParaRPr lang="en-US" sz="2000" dirty="0">
              <a:effectLst/>
              <a:latin typeface="Avenir Next Condensed" panose="020B0506020202020204" pitchFamily="34" charset="0"/>
              <a:ea typeface="Times New Roman" panose="02020603050405020304" pitchFamily="18" charset="0"/>
            </a:endParaRPr>
          </a:p>
          <a:p>
            <a:pPr marL="1371600" marR="0" indent="-1371600">
              <a:spcBef>
                <a:spcPts val="0"/>
              </a:spcBef>
              <a:spcAft>
                <a:spcPts val="0"/>
              </a:spcAft>
            </a:pP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Agree/Disagree	Husbands must give their wives a little push sometimes to</a:t>
            </a:r>
          </a:p>
          <a:p>
            <a:pPr marL="1371600" marR="0" indent="-1371600">
              <a:spcBef>
                <a:spcPts val="0"/>
              </a:spcBef>
              <a:spcAft>
                <a:spcPts val="0"/>
              </a:spcAft>
            </a:pPr>
            <a:r>
              <a:rPr lang="en-US" sz="2000" dirty="0">
                <a:latin typeface="Avenir Next Condensed" panose="020B0506020202020204" pitchFamily="34" charset="0"/>
                <a:ea typeface="Times New Roman" panose="02020603050405020304" pitchFamily="18" charset="0"/>
                <a:cs typeface="Times New Roman" panose="02020603050405020304" pitchFamily="18" charset="0"/>
              </a:rPr>
              <a:t>                                   </a:t>
            </a:r>
            <a:r>
              <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rPr>
              <a:t>   maintain authority.</a:t>
            </a:r>
            <a:endParaRPr lang="en-US" sz="2000" dirty="0">
              <a:effectLst/>
              <a:latin typeface="Avenir Next Condensed" panose="020B0506020202020204" pitchFamily="34" charset="0"/>
              <a:ea typeface="Times New Roman" panose="02020603050405020304" pitchFamily="18" charset="0"/>
            </a:endParaRPr>
          </a:p>
          <a:p>
            <a:r>
              <a:rPr lang="en-US" sz="2000" kern="0" dirty="0">
                <a:effectLst/>
                <a:latin typeface="Avenir Next Condensed" panose="020B0506020202020204" pitchFamily="34" charset="0"/>
                <a:ea typeface="Times New Roman" panose="02020603050405020304" pitchFamily="18" charset="0"/>
                <a:cs typeface="Times New Roman" panose="02020603050405020304" pitchFamily="18" charset="0"/>
              </a:rPr>
              <a:t>Agree/Disagree	The Bible teaches that wives must submit to their husbands no </a:t>
            </a:r>
            <a:endParaRPr lang="en-US" sz="2000" dirty="0">
              <a:latin typeface="Avenir Next Condensed" panose="020B0506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35962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29527" y="1351508"/>
            <a:ext cx="7676535" cy="4154984"/>
          </a:xfrm>
          <a:prstGeom prst="rect">
            <a:avLst/>
          </a:prstGeom>
          <a:noFill/>
        </p:spPr>
        <p:txBody>
          <a:bodyPr wrap="square">
            <a:spAutoFit/>
          </a:bodyPr>
          <a:lstStyle/>
          <a:p>
            <a:pPr marL="0" marR="0">
              <a:spcBef>
                <a:spcPts val="0"/>
              </a:spcBef>
              <a:spcAft>
                <a:spcPts val="0"/>
              </a:spcAft>
            </a:pPr>
            <a:r>
              <a:rPr lang="en-US" sz="3200" b="1" dirty="0">
                <a:effectLst/>
                <a:latin typeface="Avenir Next Condensed" panose="020B0506020202020204" pitchFamily="34" charset="0"/>
                <a:ea typeface="MS Mincho" panose="02020609040205080304" pitchFamily="49" charset="-128"/>
                <a:cs typeface="Times New Roman" panose="02020603050405020304" pitchFamily="18" charset="0"/>
              </a:rPr>
              <a:t>What are possible sources of learned behavior of abusers?</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32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Observing parents</a:t>
            </a:r>
            <a:endParaRPr lang="en-US" sz="28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Peers</a:t>
            </a:r>
            <a:endParaRPr lang="en-US" sz="28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Misinterpretation of biblical teachings</a:t>
            </a:r>
            <a:endParaRPr lang="en-US" sz="28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Media – jokes, cartoons, soap operas, movies that portray control and abuse in an intimate relationship as normative.</a:t>
            </a:r>
            <a:endParaRPr lang="en-US" sz="28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167884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PARTICIPANT</a:t>
            </a:r>
          </a:p>
          <a:p>
            <a:r>
              <a:rPr lang="en-US" sz="5400" b="1" dirty="0">
                <a:solidFill>
                  <a:schemeClr val="bg1"/>
                </a:solidFill>
                <a:latin typeface="Avenir Next Condensed" panose="020B0506020202020204" pitchFamily="34" charset="0"/>
              </a:rPr>
              <a:t>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1733372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52168" y="1525186"/>
            <a:ext cx="7676535" cy="3970318"/>
          </a:xfrm>
          <a:prstGeom prst="rect">
            <a:avLst/>
          </a:prstGeom>
          <a:noFill/>
        </p:spPr>
        <p:txBody>
          <a:bodyPr wrap="square">
            <a:spAutoFit/>
          </a:bodyPr>
          <a:lstStyle/>
          <a:p>
            <a:pPr marL="0" marR="0" algn="ctr">
              <a:spcBef>
                <a:spcPts val="0"/>
              </a:spcBef>
              <a:spcAft>
                <a:spcPts val="0"/>
              </a:spcAft>
            </a:pPr>
            <a:r>
              <a:rPr lang="en-US" sz="2800" b="1" dirty="0">
                <a:effectLst/>
                <a:latin typeface="Avenir Next Condensed" panose="020B0506020202020204" pitchFamily="34" charset="0"/>
                <a:ea typeface="Times New Roman" panose="02020603050405020304" pitchFamily="18" charset="0"/>
                <a:cs typeface="Times New Roman" panose="02020603050405020304" pitchFamily="18" charset="0"/>
              </a:rPr>
              <a:t>Participant Exercise</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All abusers have learned to use force through experience. When abusers first used force to control a family member, there were no negative consequences—no one objected, no one stopped them; no one questioned their behavior.  </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b="1"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Can you think of any situation where this could happen either unconsciously or on purpose? </a:t>
            </a:r>
            <a:endParaRPr lang="en-US" sz="28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231205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52168" y="1525186"/>
            <a:ext cx="7676535" cy="4893647"/>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Facts about Abuser’s Need for Power</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Battering is not the result of an abuser (or batterer) being out of control; it is the attempt of the batterer to stay in control.  He gets to choose his behavior.</a:t>
            </a:r>
            <a:b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b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The abuser’s need to control family members appears to increase with stress in his life.</a:t>
            </a:r>
            <a:b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br>
            <a:endParaRPr lang="en-US" sz="2400" dirty="0">
              <a:effectLst/>
              <a:latin typeface="Avenir Next Condensed" panose="020B0506020202020204" pitchFamily="34" charset="0"/>
              <a:ea typeface="Times New Roman" panose="02020603050405020304" pitchFamily="18" charset="0"/>
            </a:endParaRPr>
          </a:p>
          <a:p>
            <a:pPr marL="742950" marR="0" lvl="1" indent="-285750">
              <a:spcBef>
                <a:spcPts val="0"/>
              </a:spcBef>
              <a:spcAft>
                <a:spcPts val="0"/>
              </a:spcAft>
              <a:buFont typeface="+mj-lt"/>
              <a:buAutoNum type="alphaLcPeriod"/>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Stress may be internal (inability to communicate with spouse, child is not doing well in school, parent died, dinner is late).  He may feel disappointment with his family but mostly with himself.</a:t>
            </a:r>
            <a:endParaRPr lang="en-US" sz="24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4242274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52168" y="1525186"/>
            <a:ext cx="7676535" cy="4154984"/>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Facts about Abuser’s Need for Power cont.</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400" dirty="0">
              <a:latin typeface="Avenir Next Condensed" panose="020B0506020202020204" pitchFamily="34" charset="0"/>
              <a:ea typeface="MS Mincho" panose="02020609040205080304" pitchFamily="49" charset="-128"/>
            </a:endParaRPr>
          </a:p>
          <a:p>
            <a:pPr marL="914400" lvl="1" indent="-457200">
              <a:buFont typeface="+mj-lt"/>
              <a:buAutoNum type="alphaLcPeriod" startAt="2"/>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Stress may be external (gets laid off from work or doesn’t get a promotion, community football team lost season championship).</a:t>
            </a:r>
          </a:p>
          <a:p>
            <a:pPr marL="914400" lvl="1" indent="-457200">
              <a:buFont typeface="+mj-lt"/>
              <a:buAutoNum type="alphaLcPeriod" startAt="2"/>
            </a:pPr>
            <a:endParaRPr lang="en-US" sz="2400" dirty="0">
              <a:latin typeface="Avenir Next Condensed" panose="020B0506020202020204" pitchFamily="34" charset="0"/>
              <a:ea typeface="MS Mincho" panose="02020609040205080304" pitchFamily="49" charset="-128"/>
              <a:cs typeface="Times New Roman" panose="02020603050405020304" pitchFamily="18" charset="0"/>
            </a:endParaRPr>
          </a:p>
          <a:p>
            <a:pPr marL="914400" lvl="1" indent="-457200">
              <a:buFont typeface="+mj-lt"/>
              <a:buAutoNum type="alphaLcPeriod" startAt="2"/>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All these events may lead to emotions that may not be considered “masculine” (disappointment, anxiety, grief, etc.).</a:t>
            </a:r>
          </a:p>
          <a:p>
            <a:pPr marL="914400" lvl="1" indent="-457200">
              <a:buFont typeface="+mj-lt"/>
              <a:buAutoNum type="alphaLcPeriod" startAt="2"/>
            </a:pPr>
            <a:endParaRPr lang="en-US" sz="2400" dirty="0">
              <a:latin typeface="Avenir Next Condensed" panose="020B0506020202020204" pitchFamily="34" charset="0"/>
              <a:ea typeface="MS Mincho" panose="02020609040205080304" pitchFamily="49" charset="-128"/>
              <a:cs typeface="Times New Roman" panose="02020603050405020304" pitchFamily="18" charset="0"/>
            </a:endParaRPr>
          </a:p>
          <a:p>
            <a:pPr marL="914400" lvl="1" indent="-457200">
              <a:buFont typeface="+mj-lt"/>
              <a:buAutoNum type="alphaLcPeriod" startAt="2"/>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He uses anger to express or cover real emotions, seeking to regain control of his life.</a:t>
            </a:r>
            <a:endParaRPr lang="en-US" sz="24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258895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33732" y="1582340"/>
            <a:ext cx="7676535" cy="3693319"/>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Misconceptions About Abuse:</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2400" b="1" i="1" dirty="0">
                <a:effectLst/>
                <a:latin typeface="Avenir Next Condensed" panose="020B0506020202020204" pitchFamily="34" charset="0"/>
                <a:ea typeface="MS Mincho" panose="02020609040205080304" pitchFamily="49" charset="-128"/>
                <a:cs typeface="Times New Roman" panose="02020603050405020304" pitchFamily="18" charset="0"/>
              </a:rPr>
              <a:t>Abuse is not caused by alcohol or drugs.</a:t>
            </a: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a:t>
            </a:r>
          </a:p>
          <a:p>
            <a:pPr marR="0" lvl="0">
              <a:spcBef>
                <a:spcPts val="0"/>
              </a:spcBef>
              <a:spcAft>
                <a:spcPts val="0"/>
              </a:spcAft>
            </a:pPr>
            <a:endParaRPr lang="en-US" sz="2400" dirty="0">
              <a:latin typeface="Avenir Next Condensed" panose="020B0506020202020204" pitchFamily="34" charset="0"/>
              <a:ea typeface="MS Mincho" panose="02020609040205080304" pitchFamily="49" charset="-128"/>
              <a:cs typeface="Times New Roman" panose="02020603050405020304" pitchFamily="18" charset="0"/>
            </a:endParaRPr>
          </a:p>
          <a:p>
            <a:pPr marR="0" lvl="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While there might be some correlation, abuse is not </a:t>
            </a:r>
            <a:r>
              <a:rPr lang="en-US" sz="2400" i="1" dirty="0">
                <a:effectLst/>
                <a:latin typeface="Avenir Next Condensed" panose="020B0506020202020204" pitchFamily="34" charset="0"/>
                <a:ea typeface="MS Mincho" panose="02020609040205080304" pitchFamily="49" charset="-128"/>
                <a:cs typeface="Times New Roman" panose="02020603050405020304" pitchFamily="18" charset="0"/>
              </a:rPr>
              <a:t>caused</a:t>
            </a: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by the use of drugs or alcohol.  It is important to remember that alcohol or drug treatment will not (in most cases) stop violence.  This treatment may be a first step, but the abuser still needs to treat the specific problem of using violence as a form of power and control.</a:t>
            </a:r>
            <a:br>
              <a:rPr lang="en-US" sz="1800" dirty="0">
                <a:effectLst/>
                <a:latin typeface="Calibri" panose="020F0502020204030204" pitchFamily="34" charset="0"/>
                <a:ea typeface="MS Mincho" panose="02020609040205080304" pitchFamily="49" charset="-128"/>
                <a:cs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5771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29527" y="1223262"/>
            <a:ext cx="7676535" cy="5109091"/>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Misconceptions About Abuse:</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000" dirty="0">
              <a:effectLst/>
              <a:latin typeface="Avenir Next Condensed" panose="020B0506020202020204" pitchFamily="34" charset="0"/>
              <a:ea typeface="Times New Roman" panose="02020603050405020304" pitchFamily="18" charset="0"/>
            </a:endParaRPr>
          </a:p>
          <a:p>
            <a:pPr marL="457200" marR="0" lvl="0" indent="-457200">
              <a:spcBef>
                <a:spcPts val="0"/>
              </a:spcBef>
              <a:spcAft>
                <a:spcPts val="0"/>
              </a:spcAft>
              <a:buFont typeface="+mj-lt"/>
              <a:buAutoNum type="arabicParenR" startAt="2"/>
            </a:pPr>
            <a:r>
              <a:rPr lang="en-US" sz="2000" b="1" i="1" dirty="0">
                <a:effectLst/>
                <a:latin typeface="Avenir Next Condensed" panose="020B0506020202020204" pitchFamily="34" charset="0"/>
                <a:ea typeface="MS Mincho" panose="02020609040205080304" pitchFamily="49" charset="-128"/>
                <a:cs typeface="Times New Roman" panose="02020603050405020304" pitchFamily="18" charset="0"/>
              </a:rPr>
              <a:t>Abuse is not caused by the relationship.</a:t>
            </a:r>
            <a:r>
              <a:rPr lang="en-US" sz="2000" dirty="0">
                <a:effectLst/>
                <a:latin typeface="Avenir Next Condensed" panose="020B0506020202020204" pitchFamily="34" charset="0"/>
                <a:ea typeface="MS Mincho" panose="02020609040205080304" pitchFamily="49" charset="-128"/>
                <a:cs typeface="Times New Roman" panose="02020603050405020304" pitchFamily="18" charset="0"/>
              </a:rPr>
              <a:t> While there may be some aspects of the marriage or other familial relationship that may be stressful to the abuser, (i.e. lack of communication, financial problems, sexual dysfunction, parenting problems), this does not cause violence in the relationship.  There are other relationships that have the same problems, yet violence is not a part of their solution.  Abusers must learn that violence is not the way to solve problems. Abusers must treat their violence issues, and then, if it is safe, work on the marriage and family relationship.</a:t>
            </a:r>
            <a:endParaRPr lang="en-US" sz="2000" dirty="0">
              <a:latin typeface="Avenir Next Condensed" panose="020B0506020202020204" pitchFamily="34" charset="0"/>
              <a:ea typeface="MS Mincho" panose="02020609040205080304" pitchFamily="49" charset="-128"/>
              <a:cs typeface="Times New Roman" panose="02020603050405020304" pitchFamily="18" charset="0"/>
            </a:endParaRPr>
          </a:p>
          <a:p>
            <a:pPr marL="457200" marR="0" lvl="0" indent="-457200">
              <a:spcBef>
                <a:spcPts val="0"/>
              </a:spcBef>
              <a:spcAft>
                <a:spcPts val="0"/>
              </a:spcAft>
              <a:buFont typeface="+mj-lt"/>
              <a:buAutoNum type="arabicParenR" startAt="2"/>
            </a:pPr>
            <a:endParaRPr lang="en-US" sz="2000" b="1" i="1" kern="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457200" marR="0" lvl="0" indent="-457200">
              <a:spcBef>
                <a:spcPts val="0"/>
              </a:spcBef>
              <a:spcAft>
                <a:spcPts val="0"/>
              </a:spcAft>
              <a:buFont typeface="+mj-lt"/>
              <a:buAutoNum type="arabicParenR" startAt="2"/>
            </a:pPr>
            <a:r>
              <a:rPr lang="en-US" sz="2000" b="1" i="1" kern="0" dirty="0">
                <a:effectLst/>
                <a:latin typeface="Avenir Next Condensed" panose="020B0506020202020204" pitchFamily="34" charset="0"/>
                <a:ea typeface="MS Mincho" panose="02020609040205080304" pitchFamily="49" charset="-128"/>
                <a:cs typeface="Times New Roman" panose="02020603050405020304" pitchFamily="18" charset="0"/>
              </a:rPr>
              <a:t>The victim does not cause abuse.</a:t>
            </a:r>
            <a:r>
              <a:rPr lang="en-US" sz="2000" kern="0" dirty="0">
                <a:effectLst/>
                <a:latin typeface="Avenir Next Condensed" panose="020B0506020202020204" pitchFamily="34" charset="0"/>
                <a:ea typeface="MS Mincho" panose="02020609040205080304" pitchFamily="49" charset="-128"/>
                <a:cs typeface="Times New Roman" panose="02020603050405020304" pitchFamily="18" charset="0"/>
              </a:rPr>
              <a:t> The behavior of the victim does not cause the abuser’s violence.  Helping a victim to change their behavior such as wearing prettier clothes, cooking nicer meals, losing weight, will not stop the violence. It is the abuser, not the victim, who is in control of the violence.</a:t>
            </a:r>
            <a:r>
              <a:rPr lang="en-US" sz="2000" dirty="0">
                <a:effectLst/>
                <a:latin typeface="Avenir Next Condensed" panose="020B0506020202020204" pitchFamily="34" charset="0"/>
              </a:rPr>
              <a:t> </a:t>
            </a:r>
            <a:br>
              <a:rPr lang="en-US" sz="1800" dirty="0">
                <a:effectLst/>
                <a:latin typeface="Calibri" panose="020F0502020204030204" pitchFamily="34" charset="0"/>
                <a:ea typeface="MS Mincho" panose="02020609040205080304" pitchFamily="49" charset="-128"/>
                <a:cs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1578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52168" y="1525186"/>
            <a:ext cx="7676535" cy="4832092"/>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Misconceptions About Abuse:</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000" dirty="0">
              <a:effectLst/>
              <a:latin typeface="Avenir Next Condensed" panose="020B0506020202020204" pitchFamily="34" charset="0"/>
              <a:ea typeface="Times New Roman" panose="02020603050405020304" pitchFamily="18" charset="0"/>
            </a:endParaRPr>
          </a:p>
          <a:p>
            <a:pPr marL="457200" marR="0" lvl="0" indent="-457200">
              <a:spcBef>
                <a:spcPts val="0"/>
              </a:spcBef>
              <a:spcAft>
                <a:spcPts val="0"/>
              </a:spcAft>
              <a:buFont typeface="+mj-lt"/>
              <a:buAutoNum type="arabicParenR" startAt="4"/>
            </a:pPr>
            <a:r>
              <a:rPr lang="en-US" sz="2200" b="1" i="1" dirty="0">
                <a:effectLst/>
                <a:latin typeface="Avenir Next Condensed" panose="020B0506020202020204" pitchFamily="34" charset="0"/>
                <a:ea typeface="MS Mincho" panose="02020609040205080304" pitchFamily="49" charset="-128"/>
                <a:cs typeface="Times New Roman" panose="02020603050405020304" pitchFamily="18" charset="0"/>
              </a:rPr>
              <a:t>The Abuser is not an ogre.</a:t>
            </a:r>
            <a:r>
              <a:rPr lang="en-US" sz="2200" dirty="0">
                <a:effectLst/>
                <a:latin typeface="Avenir Next Condensed" panose="020B0506020202020204" pitchFamily="34" charset="0"/>
                <a:ea typeface="MS Mincho" panose="02020609040205080304" pitchFamily="49" charset="-128"/>
                <a:cs typeface="Times New Roman" panose="02020603050405020304" pitchFamily="18" charset="0"/>
              </a:rPr>
              <a:t> He may be a good provider, a good father, an upstanding member of the church and community. He may be very charming and outgoing.  His wife may love him and be emotionally dependent on him. Sadly, this does not mean that he is not abusing members of his family. It is sometimes difficult to believe a woman who tells how violent and abusive her husband is at home when at church he behaves like the nicest, kindest, and most reliable member. Her story contradicts what everyone in the public arena has witnessed; hence the tendency is to trust one’s own experience and to disbelieve the horrible story.  However, it is important to understand that in most cases, women and children do not lie about their abuse.  Remember, most cases of abuse go unreported.</a:t>
            </a:r>
            <a:endParaRPr lang="en-US" sz="22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262547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72823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TEXT: </a:t>
            </a:r>
          </a:p>
        </p:txBody>
      </p:sp>
      <p:sp>
        <p:nvSpPr>
          <p:cNvPr id="3" name="TextBox 2">
            <a:extLst>
              <a:ext uri="{FF2B5EF4-FFF2-40B4-BE49-F238E27FC236}">
                <a16:creationId xmlns:a16="http://schemas.microsoft.com/office/drawing/2014/main" id="{2AD033DF-7967-C798-0B3A-5C790AB80DCE}"/>
              </a:ext>
            </a:extLst>
          </p:cNvPr>
          <p:cNvSpPr txBox="1"/>
          <p:nvPr/>
        </p:nvSpPr>
        <p:spPr>
          <a:xfrm>
            <a:off x="826112" y="2197252"/>
            <a:ext cx="7483365" cy="2463495"/>
          </a:xfrm>
          <a:prstGeom prst="rect">
            <a:avLst/>
          </a:prstGeom>
          <a:noFill/>
        </p:spPr>
        <p:txBody>
          <a:bodyPr wrap="square">
            <a:spAutoFit/>
          </a:bodyPr>
          <a:lstStyle/>
          <a:p>
            <a:pPr marR="0" algn="ctr">
              <a:lnSpc>
                <a:spcPct val="107000"/>
              </a:lnSpc>
              <a:spcBef>
                <a:spcPts val="0"/>
              </a:spcBef>
              <a:spcAft>
                <a:spcPts val="800"/>
              </a:spcAft>
            </a:pPr>
            <a:r>
              <a:rPr lang="en-US" sz="3600" dirty="0">
                <a:effectLst/>
                <a:latin typeface="Avenir Next Condensed" panose="020B0506020202020204" pitchFamily="34" charset="0"/>
                <a:ea typeface="Calibri" panose="020F0502020204030204" pitchFamily="34" charset="0"/>
                <a:cs typeface="Times New Roman" panose="02020603050405020304" pitchFamily="18" charset="0"/>
              </a:rPr>
              <a:t>“The lord has appeared of old to me, saying: ‘Yes, I have loved you with an everlasting love; Therefore with lovingkindness I have drawn you.” </a:t>
            </a:r>
            <a:r>
              <a:rPr lang="en-US" sz="2400" dirty="0">
                <a:effectLst/>
                <a:latin typeface="Avenir Next Condensed" panose="020B0506020202020204" pitchFamily="34" charset="0"/>
                <a:ea typeface="Calibri" panose="020F0502020204030204" pitchFamily="34" charset="0"/>
                <a:cs typeface="Times New Roman" panose="02020603050405020304" pitchFamily="18" charset="0"/>
              </a:rPr>
              <a:t>Jeremiah 31:13 </a:t>
            </a: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33732" y="1473567"/>
            <a:ext cx="7676535" cy="4647426"/>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Why does a victim stay in an unbearable situation?</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Emotional dependency</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Economic dependency</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Need for a father (or other parent) for the children</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Urging by other family members to stay</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Religious values</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Having no place to go</a:t>
            </a:r>
            <a:endParaRPr lang="en-US" sz="24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FEAR—the primary reason why most women stay or go back</a:t>
            </a:r>
            <a:endParaRPr lang="en-US" sz="2400" dirty="0">
              <a:latin typeface="Avenir Next Condensed" panose="020B0506020202020204" pitchFamily="34" charset="0"/>
              <a:ea typeface="MS Mincho" panose="02020609040205080304" pitchFamily="49" charset="-128"/>
              <a:cs typeface="Times New Roman" panose="02020603050405020304" pitchFamily="18" charset="0"/>
            </a:endParaRPr>
          </a:p>
          <a:p>
            <a:pPr marL="342900" marR="0" lvl="0" indent="-342900">
              <a:spcBef>
                <a:spcPts val="0"/>
              </a:spcBef>
              <a:spcAft>
                <a:spcPts val="0"/>
              </a:spcAft>
              <a:buFont typeface="Symbol" pitchFamily="2" charset="2"/>
              <a:buChar char=""/>
            </a:pPr>
            <a:endParaRPr lang="en-US" sz="2000" dirty="0">
              <a:latin typeface="Avenir Next Condensed" panose="020B0506020202020204" pitchFamily="34" charset="0"/>
              <a:ea typeface="MS Mincho" panose="02020609040205080304" pitchFamily="49" charset="-128"/>
              <a:cs typeface="Times New Roman" panose="02020603050405020304" pitchFamily="18" charset="0"/>
            </a:endParaRPr>
          </a:p>
          <a:p>
            <a:r>
              <a:rPr lang="en-US" sz="2000" i="1" dirty="0">
                <a:effectLst/>
                <a:latin typeface="Avenir Next Condensed" panose="020B0506020202020204" pitchFamily="34" charset="0"/>
                <a:ea typeface="MS Mincho" panose="02020609040205080304" pitchFamily="49" charset="-128"/>
                <a:cs typeface="Times New Roman" panose="02020603050405020304" pitchFamily="18" charset="0"/>
              </a:rPr>
              <a:t>The real question is how does a victim of abuse get her life together and leave.  The most important resource needed by victims and survivors is a means to break the silence and isolation and to find support.  </a:t>
            </a:r>
            <a:endParaRPr lang="en-US" sz="20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58359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555951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33732" y="1473567"/>
            <a:ext cx="7676535" cy="4154984"/>
          </a:xfrm>
          <a:prstGeom prst="rect">
            <a:avLst/>
          </a:prstGeom>
          <a:noFill/>
        </p:spPr>
        <p:txBody>
          <a:bodyPr wrap="square">
            <a:spAutoFit/>
          </a:bodyPr>
          <a:lstStyle/>
          <a:p>
            <a:pPr marL="0" marR="0">
              <a:spcBef>
                <a:spcPts val="0"/>
              </a:spcBef>
              <a:spcAft>
                <a:spcPts val="0"/>
              </a:spcAft>
            </a:pPr>
            <a:r>
              <a:rPr lang="en-US" sz="2400" b="1" dirty="0">
                <a:effectLst/>
                <a:latin typeface="Avenir Next Condensed" panose="020B0506020202020204" pitchFamily="34" charset="0"/>
                <a:ea typeface="Times New Roman" panose="02020603050405020304" pitchFamily="18" charset="0"/>
                <a:cs typeface="Times New Roman" panose="02020603050405020304" pitchFamily="18" charset="0"/>
              </a:rPr>
              <a:t>Group Exercise</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b="1"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rPr>
              <a:t>One of the possible traits of a victim of domestic violence is their distorted view of God and spiritual issues. </a:t>
            </a:r>
            <a:r>
              <a:rPr lang="en-US" sz="2200" dirty="0">
                <a:latin typeface="Avenir Next Condensed" panose="020B0506020202020204" pitchFamily="34" charset="0"/>
                <a:ea typeface="Times New Roman" panose="02020603050405020304" pitchFamily="18" charset="0"/>
                <a:cs typeface="Times New Roman" panose="02020603050405020304" pitchFamily="18" charset="0"/>
              </a:rPr>
              <a:t>D</a:t>
            </a:r>
            <a:r>
              <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rPr>
              <a:t>iscuss the following questions, then share ideas as an entire group.</a:t>
            </a:r>
            <a:r>
              <a:rPr lang="en-US" sz="2200" dirty="0">
                <a:latin typeface="Avenir Next Condensed" panose="020B0506020202020204" pitchFamily="34" charset="0"/>
                <a:ea typeface="Times New Roman" panose="02020603050405020304" pitchFamily="18" charset="0"/>
              </a:rPr>
              <a:t> </a:t>
            </a:r>
            <a:endPar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rPr>
              <a:t>1. What might some of these inaccurate ways of thinking be, and where might they have begun in their story of domestic violence?  </a:t>
            </a:r>
          </a:p>
          <a:p>
            <a:pPr marL="0" marR="0">
              <a:spcBef>
                <a:spcPts val="0"/>
              </a:spcBef>
              <a:spcAft>
                <a:spcPts val="0"/>
              </a:spcAft>
            </a:pPr>
            <a:endParaRPr lang="en-US" sz="2200" dirty="0">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rPr>
              <a:t>2. What or who might have influenced them to think in these inappropriate ways, and how might they affect the life of the victim?</a:t>
            </a:r>
            <a:endParaRPr lang="en-US" sz="2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rPr>
              <a:t> </a:t>
            </a:r>
            <a:r>
              <a:rPr lang="en-US" sz="2200" b="1" i="1"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2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114293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1277509"/>
            <a:ext cx="4536170" cy="2585323"/>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Part Two: Empowering One Another</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4287794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913882" y="1612868"/>
            <a:ext cx="7307825" cy="4401205"/>
          </a:xfrm>
          <a:prstGeom prst="rect">
            <a:avLst/>
          </a:prstGeom>
          <a:noFill/>
        </p:spPr>
        <p:txBody>
          <a:bodyPr wrap="square">
            <a:spAutoFit/>
          </a:bodyPr>
          <a:lstStyle/>
          <a:p>
            <a:pPr marL="0" marR="0" algn="ctr">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Since the beginning of history there have been power struggles between family members.  There was Adam and Eve against God.  The first act of aggression in the Bible was Cain killing his brother Abel out of jealousy.  These power struggles remind us of the distortion that has occurred in human relationships since the fall.  Everything that God created perfect has been corrupted and distorted by the evil one. </a:t>
            </a:r>
          </a:p>
          <a:p>
            <a:pPr marL="0" marR="0" algn="ctr">
              <a:spcBef>
                <a:spcPts val="0"/>
              </a:spcBef>
              <a:spcAft>
                <a:spcPts val="0"/>
              </a:spcAft>
            </a:pPr>
            <a:endParaRPr lang="en-US" sz="28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Balswick &amp; Balswick, 2007</a:t>
            </a:r>
            <a:endParaRPr lang="en-US" sz="24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3688412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918087" y="1676782"/>
            <a:ext cx="7307825" cy="3539430"/>
          </a:xfrm>
          <a:prstGeom prst="rect">
            <a:avLst/>
          </a:prstGeom>
          <a:noFill/>
        </p:spPr>
        <p:txBody>
          <a:bodyPr wrap="square">
            <a:spAutoFit/>
          </a:bodyPr>
          <a:lstStyle/>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 </a:t>
            </a:r>
            <a:r>
              <a:rPr lang="en-US" sz="2800" b="1" dirty="0">
                <a:effectLst/>
                <a:latin typeface="Avenir Next Condensed" panose="020B0506020202020204" pitchFamily="34" charset="0"/>
                <a:ea typeface="MS Mincho" panose="02020609040205080304" pitchFamily="49" charset="-128"/>
                <a:cs typeface="Times New Roman" panose="02020603050405020304" pitchFamily="18" charset="0"/>
              </a:rPr>
              <a:t>Authority vs. Dominance</a:t>
            </a:r>
          </a:p>
          <a:p>
            <a:pPr marL="0" marR="0">
              <a:spcBef>
                <a:spcPts val="0"/>
              </a:spcBef>
              <a:spcAft>
                <a:spcPts val="0"/>
              </a:spcAft>
            </a:pPr>
            <a:endParaRPr lang="en-US" sz="28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800" b="1" dirty="0">
                <a:effectLst/>
                <a:latin typeface="Avenir Next Condensed" panose="020B0506020202020204" pitchFamily="34" charset="0"/>
                <a:ea typeface="MS Mincho" panose="02020609040205080304" pitchFamily="49" charset="-128"/>
                <a:cs typeface="Times New Roman" panose="02020603050405020304" pitchFamily="18" charset="0"/>
              </a:rPr>
              <a:t>Legitimate power </a:t>
            </a: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is authority and is usually sanctioned by society and thus possesses authority.</a:t>
            </a:r>
          </a:p>
          <a:p>
            <a:pPr marR="0" lvl="0">
              <a:spcBef>
                <a:spcPts val="0"/>
              </a:spcBef>
              <a:spcAft>
                <a:spcPts val="0"/>
              </a:spcAft>
            </a:pPr>
            <a:endParaRPr lang="en-US" sz="28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Symbol" pitchFamily="2" charset="2"/>
              <a:buChar char=""/>
            </a:pPr>
            <a:r>
              <a:rPr lang="en-US" sz="2800" b="1" dirty="0">
                <a:effectLst/>
                <a:latin typeface="Avenir Next Condensed" panose="020B0506020202020204" pitchFamily="34" charset="0"/>
                <a:ea typeface="MS Mincho" panose="02020609040205080304" pitchFamily="49" charset="-128"/>
                <a:cs typeface="Times New Roman" panose="02020603050405020304" pitchFamily="18" charset="0"/>
              </a:rPr>
              <a:t>Illegitimate power </a:t>
            </a: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is dominance.  It is power taken without being sanctioned by society, therefore, it is considered illegitimate.</a:t>
            </a:r>
            <a:endParaRPr lang="en-US" sz="2800" dirty="0">
              <a:effectLst/>
              <a:latin typeface="Avenir Next Condensed" panose="020B0506020202020204" pitchFamily="34" charset="0"/>
              <a:ea typeface="Times New Roman" panose="02020603050405020304" pitchFamily="18" charset="0"/>
            </a:endParaRPr>
          </a:p>
        </p:txBody>
      </p:sp>
      <p:sp>
        <p:nvSpPr>
          <p:cNvPr id="6" name="TextBox 5">
            <a:extLst>
              <a:ext uri="{FF2B5EF4-FFF2-40B4-BE49-F238E27FC236}">
                <a16:creationId xmlns:a16="http://schemas.microsoft.com/office/drawing/2014/main" id="{88FFB132-87D4-A9EA-DA39-B49F0DDBFA53}"/>
              </a:ext>
            </a:extLst>
          </p:cNvPr>
          <p:cNvSpPr txBox="1"/>
          <p:nvPr/>
        </p:nvSpPr>
        <p:spPr>
          <a:xfrm>
            <a:off x="638088" y="315171"/>
            <a:ext cx="4634680" cy="584775"/>
          </a:xfrm>
          <a:prstGeom prst="rect">
            <a:avLst/>
          </a:prstGeom>
          <a:noFill/>
        </p:spPr>
        <p:txBody>
          <a:bodyPr wrap="square">
            <a:spAutoFit/>
          </a:bodyPr>
          <a:lstStyle/>
          <a:p>
            <a:pPr marL="0" marR="0">
              <a:spcBef>
                <a:spcPts val="0"/>
              </a:spcBef>
              <a:spcAft>
                <a:spcPts val="0"/>
              </a:spcAft>
            </a:pPr>
            <a:r>
              <a:rPr lang="en-US" sz="32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Types of Power</a:t>
            </a:r>
            <a:endParaRPr lang="en-US" sz="3200" b="1"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975720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918087" y="1676782"/>
            <a:ext cx="7307825" cy="4124206"/>
          </a:xfrm>
          <a:prstGeom prst="rect">
            <a:avLst/>
          </a:prstGeom>
          <a:noFill/>
        </p:spPr>
        <p:txBody>
          <a:bodyPr wrap="square">
            <a:spAutoFit/>
          </a:bodyPr>
          <a:lstStyle/>
          <a:p>
            <a:pPr marL="0" marR="0">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Balswick and Balswick say this about empowerment:</a:t>
            </a:r>
            <a:endParaRPr lang="en-US" sz="24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0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000" dirty="0">
              <a:effectLst/>
              <a:latin typeface="Avenir Next Condensed" panose="020B0506020202020204" pitchFamily="34" charset="0"/>
              <a:ea typeface="Times New Roman" panose="02020603050405020304" pitchFamily="18" charset="0"/>
            </a:endParaRPr>
          </a:p>
          <a:p>
            <a:pPr marL="457200" marR="0">
              <a:spcBef>
                <a:spcPts val="0"/>
              </a:spcBef>
              <a:spcAft>
                <a:spcPts val="0"/>
              </a:spcAft>
            </a:pPr>
            <a:r>
              <a:rPr lang="en-US" sz="2200" dirty="0">
                <a:effectLst/>
                <a:latin typeface="Avenir Next Condensed" panose="020B0506020202020204" pitchFamily="34" charset="0"/>
                <a:ea typeface="MS Mincho" panose="02020609040205080304" pitchFamily="49" charset="-128"/>
                <a:cs typeface="Times New Roman" panose="02020603050405020304" pitchFamily="18" charset="0"/>
              </a:rPr>
              <a:t>Empowerment is born out of God’s covenant love and the incredible grace we find in Christ Jesus.  The Spirit of God empowers us to empower others.  And when mutual empowerment occurs among family members, each will be stretched in the extraordinary ways of servant love and humility.  Family members will grow in the stature of Christ as they mature into the character of Christ in their daily interactions...It has nothing to do with having power over others but rather involves taking great delight in building up one another to become all God wants us to be. </a:t>
            </a:r>
          </a:p>
          <a:p>
            <a:pPr marL="457200" marR="0" algn="r">
              <a:spcBef>
                <a:spcPts val="0"/>
              </a:spcBef>
              <a:spcAft>
                <a:spcPts val="0"/>
              </a:spcAft>
            </a:pPr>
            <a:r>
              <a:rPr lang="en-US" sz="2000" dirty="0">
                <a:effectLst/>
                <a:latin typeface="Avenir Next Condensed" panose="020B0506020202020204" pitchFamily="34" charset="0"/>
                <a:ea typeface="MS Mincho" panose="02020609040205080304" pitchFamily="49" charset="-128"/>
                <a:cs typeface="Times New Roman" panose="02020603050405020304" pitchFamily="18" charset="0"/>
              </a:rPr>
              <a:t>Balswick and Balswick, 2014, p. 29</a:t>
            </a:r>
            <a:endParaRPr lang="en-US" sz="2000" dirty="0">
              <a:effectLst/>
              <a:latin typeface="Avenir Next Condensed" panose="020B0506020202020204" pitchFamily="34" charset="0"/>
              <a:ea typeface="Times New Roman" panose="02020603050405020304" pitchFamily="18" charset="0"/>
            </a:endParaRPr>
          </a:p>
        </p:txBody>
      </p:sp>
      <p:sp>
        <p:nvSpPr>
          <p:cNvPr id="6" name="TextBox 5">
            <a:extLst>
              <a:ext uri="{FF2B5EF4-FFF2-40B4-BE49-F238E27FC236}">
                <a16:creationId xmlns:a16="http://schemas.microsoft.com/office/drawing/2014/main" id="{88FFB132-87D4-A9EA-DA39-B49F0DDBFA53}"/>
              </a:ext>
            </a:extLst>
          </p:cNvPr>
          <p:cNvSpPr txBox="1"/>
          <p:nvPr/>
        </p:nvSpPr>
        <p:spPr>
          <a:xfrm>
            <a:off x="663967" y="357366"/>
            <a:ext cx="4634680" cy="523220"/>
          </a:xfrm>
          <a:prstGeom prst="rect">
            <a:avLst/>
          </a:prstGeom>
          <a:noFill/>
        </p:spPr>
        <p:txBody>
          <a:bodyPr wrap="square">
            <a:spAutoFit/>
          </a:bodyPr>
          <a:lstStyle/>
          <a:p>
            <a:pPr marL="0" marR="0">
              <a:spcBef>
                <a:spcPts val="0"/>
              </a:spcBef>
              <a:spcAft>
                <a:spcPts val="0"/>
              </a:spcAft>
            </a:pPr>
            <a:r>
              <a:rPr lang="en-US" sz="28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What is Empowerment?</a:t>
            </a:r>
            <a:endParaRPr lang="en-US" sz="2800" b="1"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661630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918087" y="1676782"/>
            <a:ext cx="7307825" cy="2862322"/>
          </a:xfrm>
          <a:prstGeom prst="rect">
            <a:avLst/>
          </a:prstGeom>
          <a:noFill/>
        </p:spPr>
        <p:txBody>
          <a:bodyPr wrap="square">
            <a:spAutoFit/>
          </a:bodyPr>
          <a:lstStyle/>
          <a:p>
            <a:pPr marL="0" marR="0">
              <a:spcBef>
                <a:spcPts val="0"/>
              </a:spcBef>
              <a:spcAft>
                <a:spcPts val="0"/>
              </a:spcAft>
            </a:pPr>
            <a:endParaRPr lang="en-US" sz="36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endParaRPr lang="en-US" sz="3600"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r>
              <a:rPr lang="en-US" sz="3600" dirty="0">
                <a:effectLst/>
                <a:latin typeface="Avenir Next Condensed" panose="020B0506020202020204" pitchFamily="34" charset="0"/>
                <a:ea typeface="MS Mincho" panose="02020609040205080304" pitchFamily="49" charset="-128"/>
                <a:cs typeface="Times New Roman" panose="02020603050405020304" pitchFamily="18" charset="0"/>
              </a:rPr>
              <a:t>1 Corinthians 8:1b (ESV) expresses it thus:</a:t>
            </a:r>
          </a:p>
          <a:p>
            <a:pPr marL="0" marR="0">
              <a:spcBef>
                <a:spcPts val="0"/>
              </a:spcBef>
              <a:spcAft>
                <a:spcPts val="0"/>
              </a:spcAft>
            </a:pPr>
            <a:endParaRPr lang="en-US" sz="3600"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r>
              <a:rPr lang="en-US" sz="3600" dirty="0">
                <a:effectLst/>
                <a:latin typeface="Avenir Next Condensed" panose="020B0506020202020204" pitchFamily="34" charset="0"/>
                <a:ea typeface="MS Mincho" panose="02020609040205080304" pitchFamily="49" charset="-128"/>
                <a:cs typeface="Times New Roman" panose="02020603050405020304" pitchFamily="18" charset="0"/>
              </a:rPr>
              <a:t> “Knowledge puffs up, but love builds up.”</a:t>
            </a:r>
            <a:endParaRPr lang="en-US" sz="3600" dirty="0">
              <a:effectLst/>
              <a:latin typeface="Avenir Next Condensed" panose="020B0506020202020204" pitchFamily="34" charset="0"/>
              <a:ea typeface="Times New Roman" panose="02020603050405020304" pitchFamily="18" charset="0"/>
            </a:endParaRPr>
          </a:p>
        </p:txBody>
      </p:sp>
      <p:sp>
        <p:nvSpPr>
          <p:cNvPr id="6" name="TextBox 5">
            <a:extLst>
              <a:ext uri="{FF2B5EF4-FFF2-40B4-BE49-F238E27FC236}">
                <a16:creationId xmlns:a16="http://schemas.microsoft.com/office/drawing/2014/main" id="{88FFB132-87D4-A9EA-DA39-B49F0DDBFA53}"/>
              </a:ext>
            </a:extLst>
          </p:cNvPr>
          <p:cNvSpPr txBox="1"/>
          <p:nvPr/>
        </p:nvSpPr>
        <p:spPr>
          <a:xfrm>
            <a:off x="2271250" y="1817316"/>
            <a:ext cx="4601497" cy="646331"/>
          </a:xfrm>
          <a:prstGeom prst="rect">
            <a:avLst/>
          </a:prstGeom>
          <a:noFill/>
        </p:spPr>
        <p:txBody>
          <a:bodyPr wrap="square">
            <a:spAutoFit/>
          </a:bodyPr>
          <a:lstStyle/>
          <a:p>
            <a:pPr marL="0" marR="0">
              <a:spcBef>
                <a:spcPts val="0"/>
              </a:spcBef>
              <a:spcAft>
                <a:spcPts val="0"/>
              </a:spcAft>
            </a:pPr>
            <a:r>
              <a:rPr lang="en-US" sz="3600" b="1" dirty="0">
                <a:effectLst/>
                <a:latin typeface="Avenir Next Condensed" panose="020B0506020202020204" pitchFamily="34" charset="0"/>
                <a:ea typeface="MS Mincho" panose="02020609040205080304" pitchFamily="49" charset="-128"/>
                <a:cs typeface="Times New Roman" panose="02020603050405020304" pitchFamily="18" charset="0"/>
              </a:rPr>
              <a:t>What is Empowerment?</a:t>
            </a:r>
            <a:endParaRPr lang="en-US" sz="3600" b="1"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833853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4043588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988142" y="2397350"/>
            <a:ext cx="6972300" cy="2313964"/>
          </a:xfrm>
          <a:prstGeom prst="rect">
            <a:avLst/>
          </a:prstGeom>
          <a:noFill/>
        </p:spPr>
        <p:txBody>
          <a:bodyPr wrap="square" numCol="2">
            <a:spAutoFit/>
          </a:bodyPr>
          <a:lstStyle/>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Psalm 27:14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Psalm 29:10, 11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Exodus 3:11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Exodus 4:1-4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2 Chronicles 14:11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John 1:12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2 Corinthians 12:9 Nehemiah 8:10 Philippians 4:13 </a:t>
            </a:r>
          </a:p>
          <a:p>
            <a:pPr marR="0">
              <a:spcBef>
                <a:spcPts val="0"/>
              </a:spcBef>
              <a:spcAft>
                <a:spcPts val="0"/>
              </a:spcAft>
            </a:pPr>
            <a:r>
              <a:rPr lang="en-US" sz="2800" dirty="0">
                <a:effectLst/>
                <a:latin typeface="Avenir Next Condensed" panose="020B0506020202020204" pitchFamily="34" charset="0"/>
                <a:ea typeface="Times New Roman" panose="02020603050405020304" pitchFamily="18" charset="0"/>
                <a:cs typeface="Times New Roman" panose="02020603050405020304" pitchFamily="18" charset="0"/>
              </a:rPr>
              <a:t>Ephesians 1:17-19  </a:t>
            </a:r>
          </a:p>
        </p:txBody>
      </p:sp>
      <p:sp>
        <p:nvSpPr>
          <p:cNvPr id="4" name="TextBox 3">
            <a:extLst>
              <a:ext uri="{FF2B5EF4-FFF2-40B4-BE49-F238E27FC236}">
                <a16:creationId xmlns:a16="http://schemas.microsoft.com/office/drawing/2014/main" id="{86C77D72-4433-93AA-C97F-FAD1715A6706}"/>
              </a:ext>
            </a:extLst>
          </p:cNvPr>
          <p:cNvSpPr txBox="1"/>
          <p:nvPr/>
        </p:nvSpPr>
        <p:spPr>
          <a:xfrm>
            <a:off x="857250" y="482821"/>
            <a:ext cx="2603091" cy="584775"/>
          </a:xfrm>
          <a:prstGeom prst="rect">
            <a:avLst/>
          </a:prstGeom>
          <a:noFill/>
        </p:spPr>
        <p:txBody>
          <a:bodyPr wrap="square">
            <a:spAutoFit/>
          </a:bodyPr>
          <a:lstStyle/>
          <a:p>
            <a:pPr marL="0" marR="0" algn="ctr">
              <a:spcBef>
                <a:spcPts val="0"/>
              </a:spcBef>
              <a:spcAft>
                <a:spcPts val="0"/>
              </a:spcAft>
            </a:pPr>
            <a:r>
              <a:rPr lang="en-US" sz="3200" b="1" dirty="0">
                <a:solidFill>
                  <a:schemeClr val="bg1"/>
                </a:solidFill>
                <a:effectLst/>
                <a:latin typeface="Avenir Next Condensed" panose="020B0506020202020204" pitchFamily="34" charset="0"/>
                <a:ea typeface="Times New Roman" panose="02020603050405020304" pitchFamily="18" charset="0"/>
                <a:cs typeface="Times New Roman" panose="02020603050405020304" pitchFamily="18" charset="0"/>
              </a:rPr>
              <a:t>Group Exercise</a:t>
            </a:r>
            <a:endParaRPr lang="en-US" sz="3200" dirty="0">
              <a:solidFill>
                <a:schemeClr val="bg1"/>
              </a:solidFill>
              <a:effectLst/>
              <a:latin typeface="Avenir Next Condensed" panose="020B0506020202020204" pitchFamily="34" charset="0"/>
              <a:ea typeface="Times New Roman" panose="02020603050405020304" pitchFamily="18" charset="0"/>
            </a:endParaRPr>
          </a:p>
        </p:txBody>
      </p:sp>
      <p:sp>
        <p:nvSpPr>
          <p:cNvPr id="6" name="TextBox 5">
            <a:extLst>
              <a:ext uri="{FF2B5EF4-FFF2-40B4-BE49-F238E27FC236}">
                <a16:creationId xmlns:a16="http://schemas.microsoft.com/office/drawing/2014/main" id="{8FDD7D3C-FEE2-ADD7-B0AF-E12726564995}"/>
              </a:ext>
            </a:extLst>
          </p:cNvPr>
          <p:cNvSpPr txBox="1"/>
          <p:nvPr/>
        </p:nvSpPr>
        <p:spPr>
          <a:xfrm>
            <a:off x="857250" y="4972138"/>
            <a:ext cx="7307824" cy="1200329"/>
          </a:xfrm>
          <a:prstGeom prst="rect">
            <a:avLst/>
          </a:prstGeom>
          <a:noFill/>
        </p:spPr>
        <p:txBody>
          <a:bodyPr wrap="square">
            <a:spAutoFit/>
          </a:bodyPr>
          <a:lstStyle/>
          <a:p>
            <a:r>
              <a:rPr lang="en-US" sz="2800" b="1" dirty="0">
                <a:effectLst/>
                <a:latin typeface="Avenir Next Condensed" panose="020B0506020202020204" pitchFamily="34" charset="0"/>
                <a:ea typeface="Times New Roman" panose="02020603050405020304" pitchFamily="18" charset="0"/>
                <a:cs typeface="Times New Roman" panose="02020603050405020304" pitchFamily="18" charset="0"/>
              </a:rPr>
              <a:t>What conclusions can you draw about empowerment from a biblical perspective?</a:t>
            </a:r>
            <a:endParaRPr lang="en-US" sz="2800" b="1"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endParaRPr lang="en-US" sz="1600" dirty="0">
              <a:effectLst/>
              <a:latin typeface="Avenir Next Condensed" panose="020B0506020202020204" pitchFamily="34" charset="0"/>
              <a:ea typeface="Times New Roman" panose="02020603050405020304" pitchFamily="18" charset="0"/>
            </a:endParaRPr>
          </a:p>
        </p:txBody>
      </p:sp>
      <p:sp>
        <p:nvSpPr>
          <p:cNvPr id="10" name="TextBox 9">
            <a:extLst>
              <a:ext uri="{FF2B5EF4-FFF2-40B4-BE49-F238E27FC236}">
                <a16:creationId xmlns:a16="http://schemas.microsoft.com/office/drawing/2014/main" id="{CC3AFB73-22D8-4BFA-6FF5-24041B022FE7}"/>
              </a:ext>
            </a:extLst>
          </p:cNvPr>
          <p:cNvSpPr txBox="1"/>
          <p:nvPr/>
        </p:nvSpPr>
        <p:spPr>
          <a:xfrm>
            <a:off x="918085" y="1623467"/>
            <a:ext cx="6972301" cy="523220"/>
          </a:xfrm>
          <a:prstGeom prst="rect">
            <a:avLst/>
          </a:prstGeom>
          <a:noFill/>
        </p:spPr>
        <p:txBody>
          <a:bodyPr wrap="square">
            <a:spAutoFit/>
          </a:bodyPr>
          <a:lstStyle/>
          <a:p>
            <a:pPr marR="0">
              <a:spcBef>
                <a:spcPts val="0"/>
              </a:spcBef>
              <a:spcAft>
                <a:spcPts val="0"/>
              </a:spcAft>
            </a:pPr>
            <a:r>
              <a:rPr lang="en-US" sz="2800" b="1" dirty="0">
                <a:effectLst/>
                <a:latin typeface="Avenir Next Condensed" panose="020B0506020202020204" pitchFamily="34" charset="0"/>
                <a:ea typeface="Times New Roman" panose="02020603050405020304" pitchFamily="18" charset="0"/>
                <a:cs typeface="Times New Roman" panose="02020603050405020304" pitchFamily="18" charset="0"/>
              </a:rPr>
              <a:t>Consider the following passages:</a:t>
            </a:r>
          </a:p>
        </p:txBody>
      </p:sp>
    </p:spTree>
    <p:extLst>
      <p:ext uri="{BB962C8B-B14F-4D97-AF65-F5344CB8AC3E}">
        <p14:creationId xmlns:p14="http://schemas.microsoft.com/office/powerpoint/2010/main" val="1379011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72823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THEME: </a:t>
            </a:r>
          </a:p>
        </p:txBody>
      </p:sp>
      <p:sp>
        <p:nvSpPr>
          <p:cNvPr id="3" name="TextBox 2">
            <a:extLst>
              <a:ext uri="{FF2B5EF4-FFF2-40B4-BE49-F238E27FC236}">
                <a16:creationId xmlns:a16="http://schemas.microsoft.com/office/drawing/2014/main" id="{2AD033DF-7967-C798-0B3A-5C790AB80DCE}"/>
              </a:ext>
            </a:extLst>
          </p:cNvPr>
          <p:cNvSpPr txBox="1"/>
          <p:nvPr/>
        </p:nvSpPr>
        <p:spPr>
          <a:xfrm>
            <a:off x="728236" y="1520785"/>
            <a:ext cx="7769005" cy="4154984"/>
          </a:xfrm>
          <a:prstGeom prst="rect">
            <a:avLst/>
          </a:prstGeom>
          <a:noFill/>
        </p:spPr>
        <p:txBody>
          <a:bodyPr wrap="square">
            <a:spAutoFit/>
          </a:bodyPr>
          <a:lstStyle/>
          <a:p>
            <a:pPr marL="0" marR="0">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In the Old and New Testaments there are four elements that characterize healthy, Godlike relationships: </a:t>
            </a:r>
          </a:p>
          <a:p>
            <a:pPr marL="0" marR="0">
              <a:spcBef>
                <a:spcPts val="0"/>
              </a:spcBef>
              <a:spcAft>
                <a:spcPts val="0"/>
              </a:spcAft>
            </a:pPr>
            <a:endParaRPr lang="en-US" sz="10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endParaRPr lang="en-US" sz="10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r>
              <a:rPr lang="en-US" sz="3200" b="1" dirty="0">
                <a:effectLst/>
                <a:latin typeface="Avenir Next Condensed" panose="020B0506020202020204" pitchFamily="34" charset="0"/>
                <a:ea typeface="MS Mincho" panose="02020609040205080304" pitchFamily="49" charset="-128"/>
                <a:cs typeface="Times New Roman" panose="02020603050405020304" pitchFamily="18" charset="0"/>
              </a:rPr>
              <a:t>Covenant</a:t>
            </a: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 </a:t>
            </a:r>
            <a:r>
              <a:rPr lang="en-US" sz="3200" b="1" dirty="0">
                <a:effectLst/>
                <a:latin typeface="Avenir Next Condensed" panose="020B0506020202020204" pitchFamily="34" charset="0"/>
                <a:ea typeface="MS Mincho" panose="02020609040205080304" pitchFamily="49" charset="-128"/>
                <a:cs typeface="Times New Roman" panose="02020603050405020304" pitchFamily="18" charset="0"/>
              </a:rPr>
              <a:t>Grace</a:t>
            </a: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 </a:t>
            </a:r>
            <a:r>
              <a:rPr lang="en-US" sz="3200" b="1" dirty="0">
                <a:effectLst/>
                <a:latin typeface="Avenir Next Condensed" panose="020B0506020202020204" pitchFamily="34" charset="0"/>
                <a:ea typeface="MS Mincho" panose="02020609040205080304" pitchFamily="49" charset="-128"/>
                <a:cs typeface="Times New Roman" panose="02020603050405020304" pitchFamily="18" charset="0"/>
              </a:rPr>
              <a:t>Empowerment</a:t>
            </a:r>
            <a:r>
              <a:rPr lang="en-US" sz="3000" dirty="0">
                <a:effectLst/>
                <a:latin typeface="Avenir Next Condensed" panose="020B0506020202020204" pitchFamily="34" charset="0"/>
                <a:ea typeface="MS Mincho" panose="02020609040205080304" pitchFamily="49" charset="-128"/>
                <a:cs typeface="Times New Roman" panose="02020603050405020304" pitchFamily="18" charset="0"/>
              </a:rPr>
              <a:t>, and </a:t>
            </a:r>
            <a:r>
              <a:rPr lang="en-US" sz="3200" b="1" dirty="0">
                <a:effectLst/>
                <a:latin typeface="Avenir Next Condensed" panose="020B0506020202020204" pitchFamily="34" charset="0"/>
                <a:ea typeface="MS Mincho" panose="02020609040205080304" pitchFamily="49" charset="-128"/>
                <a:cs typeface="Times New Roman" panose="02020603050405020304" pitchFamily="18" charset="0"/>
              </a:rPr>
              <a:t>Intimacy</a:t>
            </a:r>
            <a:r>
              <a:rPr lang="en-US" sz="3000" dirty="0">
                <a:effectLst/>
                <a:latin typeface="Avenir Next Condensed" panose="020B0506020202020204" pitchFamily="34" charset="0"/>
                <a:ea typeface="MS Mincho" panose="02020609040205080304" pitchFamily="49" charset="-128"/>
                <a:cs typeface="Times New Roman" panose="02020603050405020304" pitchFamily="18" charset="0"/>
              </a:rPr>
              <a:t>. </a:t>
            </a:r>
          </a:p>
          <a:p>
            <a:pPr marL="0" marR="0">
              <a:spcBef>
                <a:spcPts val="0"/>
              </a:spcBef>
              <a:spcAft>
                <a:spcPts val="0"/>
              </a:spcAft>
            </a:pPr>
            <a:endParaRPr lang="en-US" sz="10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endParaRPr lang="en-US" sz="10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All of these traits come together to form a true covenant relationship that represents the kind of relationship God intends for His people. </a:t>
            </a:r>
            <a:endParaRPr lang="en-US" sz="32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694037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graphicFrame>
        <p:nvGraphicFramePr>
          <p:cNvPr id="5" name="Table 4">
            <a:extLst>
              <a:ext uri="{FF2B5EF4-FFF2-40B4-BE49-F238E27FC236}">
                <a16:creationId xmlns:a16="http://schemas.microsoft.com/office/drawing/2014/main" id="{8288DC87-B24D-1202-9B4C-8C6E59A5BC00}"/>
              </a:ext>
            </a:extLst>
          </p:cNvPr>
          <p:cNvGraphicFramePr>
            <a:graphicFrameLocks noGrp="1"/>
          </p:cNvGraphicFramePr>
          <p:nvPr>
            <p:extLst>
              <p:ext uri="{D42A27DB-BD31-4B8C-83A1-F6EECF244321}">
                <p14:modId xmlns:p14="http://schemas.microsoft.com/office/powerpoint/2010/main" val="1048795843"/>
              </p:ext>
            </p:extLst>
          </p:nvPr>
        </p:nvGraphicFramePr>
        <p:xfrm>
          <a:off x="539015" y="972153"/>
          <a:ext cx="8065970" cy="4926237"/>
        </p:xfrm>
        <a:graphic>
          <a:graphicData uri="http://schemas.openxmlformats.org/drawingml/2006/table">
            <a:tbl>
              <a:tblPr firstRow="1" firstCol="1" bandRow="1">
                <a:tableStyleId>{5C22544A-7EE6-4342-B048-85BDC9FD1C3A}</a:tableStyleId>
              </a:tblPr>
              <a:tblGrid>
                <a:gridCol w="2803417">
                  <a:extLst>
                    <a:ext uri="{9D8B030D-6E8A-4147-A177-3AD203B41FA5}">
                      <a16:colId xmlns:a16="http://schemas.microsoft.com/office/drawing/2014/main" val="52806070"/>
                    </a:ext>
                  </a:extLst>
                </a:gridCol>
                <a:gridCol w="5262553">
                  <a:extLst>
                    <a:ext uri="{9D8B030D-6E8A-4147-A177-3AD203B41FA5}">
                      <a16:colId xmlns:a16="http://schemas.microsoft.com/office/drawing/2014/main" val="1365417109"/>
                    </a:ext>
                  </a:extLst>
                </a:gridCol>
              </a:tblGrid>
              <a:tr h="1023915">
                <a:tc gridSpan="2">
                  <a:txBody>
                    <a:bodyPr/>
                    <a:lstStyle/>
                    <a:p>
                      <a:pPr marL="0" marR="0" algn="ctr">
                        <a:spcBef>
                          <a:spcPts val="0"/>
                        </a:spcBef>
                        <a:spcAft>
                          <a:spcPts val="0"/>
                        </a:spcAft>
                      </a:pPr>
                      <a:r>
                        <a:rPr lang="en-US" sz="3200" dirty="0">
                          <a:effectLst/>
                          <a:latin typeface="Avenir Next Condensed" panose="020B0506020202020204" pitchFamily="34" charset="0"/>
                        </a:rPr>
                        <a:t>Models of Family Power*</a:t>
                      </a:r>
                      <a:endParaRPr lang="en-US" sz="2800" dirty="0">
                        <a:effectLst/>
                        <a:latin typeface="Avenir Next Condensed" panose="020B0506020202020204" pitchFamily="34" charset="0"/>
                        <a:cs typeface="Times New Roman" panose="02020603050405020304" pitchFamily="18" charset="0"/>
                      </a:endParaRPr>
                    </a:p>
                    <a:p>
                      <a:pPr marL="0" marR="0" algn="ctr">
                        <a:spcBef>
                          <a:spcPts val="0"/>
                        </a:spcBef>
                        <a:spcAft>
                          <a:spcPts val="0"/>
                        </a:spcAft>
                      </a:pPr>
                      <a:endParaRPr lang="en-US" sz="3200" dirty="0">
                        <a:effectLst/>
                        <a:latin typeface="Avenir Next Condensed" panose="020B0506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796111624"/>
                  </a:ext>
                </a:extLst>
              </a:tr>
              <a:tr h="513266">
                <a:tc gridSpan="2">
                  <a:txBody>
                    <a:bodyPr/>
                    <a:lstStyle/>
                    <a:p>
                      <a:pPr marL="0" marR="0" algn="ctr">
                        <a:spcBef>
                          <a:spcPts val="0"/>
                        </a:spcBef>
                        <a:spcAft>
                          <a:spcPts val="0"/>
                        </a:spcAft>
                      </a:pPr>
                      <a:r>
                        <a:rPr lang="en-US" sz="2400" dirty="0">
                          <a:effectLst/>
                          <a:latin typeface="Avenir Next Condensed" panose="020B0506020202020204" pitchFamily="34" charset="0"/>
                        </a:rPr>
                        <a:t>Basic Assumptions</a:t>
                      </a:r>
                      <a:endPar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751790929"/>
                  </a:ext>
                </a:extLst>
              </a:tr>
              <a:tr h="910074">
                <a:tc>
                  <a:txBody>
                    <a:bodyPr/>
                    <a:lstStyle/>
                    <a:p>
                      <a:pPr marL="0" marR="0">
                        <a:spcBef>
                          <a:spcPts val="0"/>
                        </a:spcBef>
                        <a:spcAft>
                          <a:spcPts val="0"/>
                        </a:spcAft>
                      </a:pPr>
                      <a:r>
                        <a:rPr lang="en-US" sz="2000" dirty="0">
                          <a:effectLst/>
                          <a:latin typeface="Avenir Next Condensed" panose="020B0506020202020204" pitchFamily="34" charset="0"/>
                        </a:rPr>
                        <a:t>Traditional Patriarchal</a:t>
                      </a:r>
                    </a:p>
                    <a:p>
                      <a:pPr marL="0" marR="0">
                        <a:spcBef>
                          <a:spcPts val="0"/>
                        </a:spcBef>
                        <a:spcAft>
                          <a:spcPts val="0"/>
                        </a:spcAft>
                      </a:pPr>
                      <a:r>
                        <a:rPr lang="en-US" sz="1200" dirty="0">
                          <a:effectLst/>
                          <a:latin typeface="Avenir Next Condensed" panose="020B0506020202020204" pitchFamily="34" charset="0"/>
                        </a:rPr>
                        <a:t> </a:t>
                      </a:r>
                      <a:endParaRPr lang="en-US" sz="12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2000" dirty="0">
                          <a:effectLst/>
                          <a:latin typeface="Avenir Next Condensed" panose="020B0506020202020204" pitchFamily="34" charset="0"/>
                        </a:rPr>
                        <a:t>God has determined that ultimate power resides in the role of the husband</a:t>
                      </a:r>
                      <a:endPar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7447524"/>
                  </a:ext>
                </a:extLst>
              </a:tr>
              <a:tr h="910074">
                <a:tc>
                  <a:txBody>
                    <a:bodyPr/>
                    <a:lstStyle/>
                    <a:p>
                      <a:pPr marL="0" marR="0">
                        <a:spcBef>
                          <a:spcPts val="0"/>
                        </a:spcBef>
                        <a:spcAft>
                          <a:spcPts val="0"/>
                        </a:spcAft>
                      </a:pPr>
                      <a:r>
                        <a:rPr lang="en-US" sz="2000" dirty="0">
                          <a:effectLst/>
                          <a:latin typeface="Avenir Next Condensed" panose="020B0506020202020204" pitchFamily="34" charset="0"/>
                        </a:rPr>
                        <a:t>Democratic Exchange</a:t>
                      </a:r>
                      <a:endPar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800" dirty="0">
                          <a:effectLst/>
                          <a:latin typeface="Avenir Next Condensed" panose="020B0506020202020204" pitchFamily="34" charset="0"/>
                        </a:rPr>
                        <a:t>Power does not reside in any one individual, but rather in the family as a whole, operating as a democracy.</a:t>
                      </a:r>
                      <a:endParaRPr lang="en-US" sz="18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5758372"/>
                  </a:ext>
                </a:extLst>
              </a:tr>
              <a:tr h="658834">
                <a:tc>
                  <a:txBody>
                    <a:bodyPr/>
                    <a:lstStyle/>
                    <a:p>
                      <a:pPr marL="0" marR="0">
                        <a:spcBef>
                          <a:spcPts val="0"/>
                        </a:spcBef>
                        <a:spcAft>
                          <a:spcPts val="0"/>
                        </a:spcAft>
                      </a:pPr>
                      <a:r>
                        <a:rPr lang="en-US" sz="1800" dirty="0">
                          <a:effectLst/>
                          <a:latin typeface="Avenir Next Condensed" panose="020B0506020202020204" pitchFamily="34" charset="0"/>
                        </a:rPr>
                        <a:t>Hedonistic Self-Interest</a:t>
                      </a:r>
                      <a:endParaRPr lang="en-US" sz="18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2000" dirty="0">
                          <a:effectLst/>
                          <a:latin typeface="Avenir Next Condensed" panose="020B0506020202020204" pitchFamily="34" charset="0"/>
                        </a:rPr>
                        <a:t>Each family member watches out for self.</a:t>
                      </a:r>
                      <a:endPar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78413211"/>
                  </a:ext>
                </a:extLst>
              </a:tr>
              <a:tr h="910074">
                <a:tc>
                  <a:txBody>
                    <a:bodyPr/>
                    <a:lstStyle/>
                    <a:p>
                      <a:pPr marL="0" marR="0">
                        <a:spcBef>
                          <a:spcPts val="0"/>
                        </a:spcBef>
                        <a:spcAft>
                          <a:spcPts val="0"/>
                        </a:spcAft>
                      </a:pPr>
                      <a:r>
                        <a:rPr lang="en-US" sz="2000" dirty="0">
                          <a:effectLst/>
                          <a:latin typeface="Avenir Next Condensed" panose="020B0506020202020204" pitchFamily="34" charset="0"/>
                        </a:rPr>
                        <a:t>Empowerment</a:t>
                      </a:r>
                      <a:endPar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2000" dirty="0">
                          <a:effectLst/>
                          <a:latin typeface="Avenir Next Condensed" panose="020B0506020202020204" pitchFamily="34" charset="0"/>
                        </a:rPr>
                        <a:t>Family members use their gifts and resources for one another.</a:t>
                      </a:r>
                      <a:endParaRPr lang="en-US" sz="2000" dirty="0">
                        <a:effectLst/>
                        <a:latin typeface="Avenir Next Condensed" panose="020B0506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71385580"/>
                  </a:ext>
                </a:extLst>
              </a:tr>
            </a:tbl>
          </a:graphicData>
        </a:graphic>
      </p:graphicFrame>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810858" y="5990483"/>
            <a:ext cx="746970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1" u="none" strike="noStrike" cap="none" normalizeH="0" baseline="0" dirty="0">
                <a:ln>
                  <a:noFill/>
                </a:ln>
                <a:solidFill>
                  <a:schemeClr val="tx1"/>
                </a:solidFill>
                <a:effectLst/>
                <a:latin typeface="Avenir Next Condensed" panose="020B0506020202020204" pitchFamily="34" charset="0"/>
                <a:ea typeface="MS Mincho" panose="02020609040205080304" pitchFamily="49" charset="-128"/>
                <a:cs typeface="Times New Roman" panose="02020603050405020304" pitchFamily="18" charset="0"/>
              </a:rPr>
              <a:t>*Balswick and Balswick (2014)</a:t>
            </a:r>
            <a:endParaRPr kumimoji="0" lang="en-US" altLang="en-US" sz="1800" b="0" i="0" u="none" strike="noStrike" cap="none" normalizeH="0" baseline="0" dirty="0">
              <a:ln>
                <a:noFill/>
              </a:ln>
              <a:solidFill>
                <a:schemeClr val="tx1"/>
              </a:solidFill>
              <a:effectLst/>
              <a:latin typeface="Avenir Next Condensed" panose="020B0506020202020204" pitchFamily="34" charset="0"/>
            </a:endParaRPr>
          </a:p>
        </p:txBody>
      </p:sp>
    </p:spTree>
    <p:extLst>
      <p:ext uri="{BB962C8B-B14F-4D97-AF65-F5344CB8AC3E}">
        <p14:creationId xmlns:p14="http://schemas.microsoft.com/office/powerpoint/2010/main" val="1962759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696463" y="1550064"/>
            <a:ext cx="746970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spcBef>
                <a:spcPts val="0"/>
              </a:spcBef>
              <a:spcAft>
                <a:spcPts val="0"/>
              </a:spcAft>
            </a:pPr>
            <a:r>
              <a:rPr lang="en-US" sz="2800" b="1" dirty="0">
                <a:effectLst/>
                <a:latin typeface="Avenir Next Condensed" panose="020B0506020202020204" pitchFamily="34" charset="0"/>
                <a:ea typeface="MS Mincho" panose="02020609040205080304" pitchFamily="49" charset="-128"/>
                <a:cs typeface="Times New Roman" panose="02020603050405020304" pitchFamily="18" charset="0"/>
              </a:rPr>
              <a:t>Patriarchal Model</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The patriarchal model still exists in most societies today.  In many Christian homes, the belief is that where the Bible speaks of the man as head of the home, it means the man should be the “boss” and that submission means the wife has no authority in the home.  However, it’s important to note that that scripture also speaks about mutual submission and the suffering servant role modeled by Christ (Ephesians 5: 21; Philippians 2:5-8).  </a:t>
            </a:r>
            <a:endParaRPr lang="en-US" sz="2800" dirty="0">
              <a:effectLst/>
              <a:latin typeface="Avenir Next Condensed" panose="020B0506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3BBCAB69-71AD-4D7A-D3AE-4CBC61E6555C}"/>
              </a:ext>
            </a:extLst>
          </p:cNvPr>
          <p:cNvSpPr txBox="1"/>
          <p:nvPr/>
        </p:nvSpPr>
        <p:spPr>
          <a:xfrm>
            <a:off x="696463" y="263725"/>
            <a:ext cx="6075636" cy="523220"/>
          </a:xfrm>
          <a:prstGeom prst="rect">
            <a:avLst/>
          </a:prstGeom>
          <a:noFill/>
        </p:spPr>
        <p:txBody>
          <a:bodyPr wrap="square">
            <a:spAutoFit/>
          </a:bodyPr>
          <a:lstStyle/>
          <a:p>
            <a:pPr marL="0" marR="0">
              <a:spcBef>
                <a:spcPts val="0"/>
              </a:spcBef>
              <a:spcAft>
                <a:spcPts val="0"/>
              </a:spcAft>
            </a:pPr>
            <a:r>
              <a:rPr lang="en-US" sz="28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Basic Models of Family Power</a:t>
            </a:r>
            <a:endParaRPr lang="en-US" sz="2800"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389282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3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696463" y="1585430"/>
            <a:ext cx="7719916"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lgn="ctr">
              <a:spcBef>
                <a:spcPts val="0"/>
              </a:spcBef>
              <a:spcAft>
                <a:spcPts val="0"/>
              </a:spcAft>
            </a:pPr>
            <a:r>
              <a:rPr lang="en-US" sz="2400" b="1" dirty="0">
                <a:effectLst/>
                <a:latin typeface="Avenir Next Condensed" panose="020B0506020202020204" pitchFamily="34" charset="0"/>
                <a:ea typeface="MS Mincho" panose="02020609040205080304" pitchFamily="49" charset="-128"/>
                <a:cs typeface="Times New Roman" panose="02020603050405020304" pitchFamily="18" charset="0"/>
              </a:rPr>
              <a:t>Ellen White Speaks of Individuality in Marriage</a:t>
            </a:r>
            <a:endParaRPr lang="en-US" sz="2400"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endParaRPr lang="en-US" sz="1600" b="1" dirty="0">
              <a:latin typeface="Avenir Next Condensed" panose="020B0506020202020204" pitchFamily="34" charset="0"/>
              <a:ea typeface="MS Mincho" panose="02020609040205080304" pitchFamily="49" charset="-128"/>
            </a:endParaRPr>
          </a:p>
          <a:p>
            <a:pPr marL="0" marR="0">
              <a:spcBef>
                <a:spcPts val="0"/>
              </a:spcBef>
              <a:spcAft>
                <a:spcPts val="0"/>
              </a:spcAft>
            </a:pPr>
            <a:r>
              <a:rPr lang="en-US" sz="2200" i="1" dirty="0">
                <a:effectLst/>
                <a:latin typeface="Avenir Next Condensed" panose="020B0506020202020204" pitchFamily="34" charset="0"/>
                <a:ea typeface="MS Mincho" panose="02020609040205080304" pitchFamily="49" charset="-128"/>
                <a:cs typeface="Times New Roman" panose="02020603050405020304" pitchFamily="18" charset="0"/>
              </a:rPr>
              <a:t>God requires that the wife shall keep the fear and glory of God ever before her. Entire submission is to be made only to the Lord Jesus Christ, who has purchased her as His own child by the infinite price of His life. God has given her a conscience, which she cannot violate with impunity. Her individuality cannot be merged into that of her husband, for she is the purchase of Christ. It is a mistake to imagine that with blind devotion she is to do exactly as her husband says in all things, when she knows that in so doing, injury would be worked for her body and her spirit, which have been ransomed from the slavery of Satan. There is One who stands higher than the husband to the wife; it is her Redeemer, and her submission to her husband is to be rendered as God has directed--"as it is fit in the Lord.” 	</a:t>
            </a:r>
            <a:endParaRPr lang="en-US" sz="2200" i="1" dirty="0">
              <a:latin typeface="Avenir Next Condensed" panose="020B0506020202020204" pitchFamily="34" charset="0"/>
              <a:ea typeface="MS Mincho" panose="02020609040205080304" pitchFamily="49" charset="-128"/>
            </a:endParaRPr>
          </a:p>
          <a:p>
            <a:pPr marL="0" marR="0" algn="r">
              <a:spcBef>
                <a:spcPts val="0"/>
              </a:spcBef>
              <a:spcAft>
                <a:spcPts val="0"/>
              </a:spcAft>
            </a:pPr>
            <a:r>
              <a:rPr lang="en-US" dirty="0">
                <a:effectLst/>
                <a:latin typeface="Avenir Next Condensed" panose="020B0506020202020204" pitchFamily="34" charset="0"/>
                <a:ea typeface="MS Mincho" panose="02020609040205080304" pitchFamily="49" charset="-128"/>
                <a:cs typeface="Times New Roman" panose="02020603050405020304" pitchFamily="18" charset="0"/>
              </a:rPr>
              <a:t>Ellen G. White, </a:t>
            </a:r>
            <a:r>
              <a:rPr lang="en-US" i="1" dirty="0">
                <a:effectLst/>
                <a:latin typeface="Avenir Next Condensed" panose="020B0506020202020204" pitchFamily="34" charset="0"/>
                <a:ea typeface="MS Mincho" panose="02020609040205080304" pitchFamily="49" charset="-128"/>
                <a:cs typeface="Times New Roman" panose="02020603050405020304" pitchFamily="18" charset="0"/>
              </a:rPr>
              <a:t>The Adventist Home</a:t>
            </a:r>
            <a:r>
              <a:rPr lang="en-US" dirty="0">
                <a:effectLst/>
                <a:latin typeface="Avenir Next Condensed" panose="020B0506020202020204" pitchFamily="34" charset="0"/>
                <a:ea typeface="MS Mincho" panose="02020609040205080304" pitchFamily="49" charset="-128"/>
                <a:cs typeface="Times New Roman" panose="02020603050405020304" pitchFamily="18" charset="0"/>
              </a:rPr>
              <a:t>, p. 116</a:t>
            </a:r>
            <a:endParaRPr lang="en-US" dirty="0">
              <a:effectLst/>
              <a:latin typeface="Avenir Next Condensed" panose="020B0506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3BBCAB69-71AD-4D7A-D3AE-4CBC61E6555C}"/>
              </a:ext>
            </a:extLst>
          </p:cNvPr>
          <p:cNvSpPr txBox="1"/>
          <p:nvPr/>
        </p:nvSpPr>
        <p:spPr>
          <a:xfrm>
            <a:off x="696463" y="388924"/>
            <a:ext cx="6075636" cy="523220"/>
          </a:xfrm>
          <a:prstGeom prst="rect">
            <a:avLst/>
          </a:prstGeom>
          <a:noFill/>
        </p:spPr>
        <p:txBody>
          <a:bodyPr wrap="square">
            <a:spAutoFit/>
          </a:bodyPr>
          <a:lstStyle/>
          <a:p>
            <a:pPr marL="0" marR="0">
              <a:spcBef>
                <a:spcPts val="0"/>
              </a:spcBef>
              <a:spcAft>
                <a:spcPts val="0"/>
              </a:spcAft>
            </a:pPr>
            <a:r>
              <a:rPr lang="en-US" sz="28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Basic Models of Family Power</a:t>
            </a:r>
            <a:endParaRPr lang="en-US" sz="2800"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430937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712042" y="1543868"/>
            <a:ext cx="7719916"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lgn="ctr">
              <a:spcBef>
                <a:spcPts val="0"/>
              </a:spcBef>
              <a:spcAft>
                <a:spcPts val="0"/>
              </a:spcAft>
            </a:pPr>
            <a:r>
              <a:rPr lang="en-US" sz="2800" b="1" dirty="0">
                <a:effectLst/>
                <a:latin typeface="Avenir Next Condensed" panose="020B0506020202020204" pitchFamily="34" charset="0"/>
                <a:ea typeface="MS Mincho" panose="02020609040205080304" pitchFamily="49" charset="-128"/>
                <a:cs typeface="Times New Roman" panose="02020603050405020304" pitchFamily="18" charset="0"/>
              </a:rPr>
              <a:t>Democratic Exchange Model</a:t>
            </a:r>
            <a:endParaRPr lang="en-US" sz="2800" b="1"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endParaRPr lang="en-US" sz="2000" dirty="0">
              <a:latin typeface="Avenir Next Condensed" panose="020B0506020202020204" pitchFamily="34" charset="0"/>
              <a:ea typeface="MS Mincho" panose="02020609040205080304" pitchFamily="49" charset="-128"/>
            </a:endParaRPr>
          </a:p>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The democratic exchange model is based on the assumption that power resides in the family unit as a whole.  Family policy is determined by negotiation and bargaining.  The exercise of power allows a voice to all family members, but since parents have more resources, they have more bargaining and negotiating power.  Hence, parents have the final say in the decision making process.</a:t>
            </a:r>
          </a:p>
          <a:p>
            <a:pPr marL="0" marR="0" algn="r">
              <a:spcBef>
                <a:spcPts val="0"/>
              </a:spcBef>
              <a:spcAft>
                <a:spcPts val="0"/>
              </a:spcAft>
            </a:pPr>
            <a:r>
              <a:rPr lang="en-US" dirty="0">
                <a:effectLst/>
                <a:latin typeface="Avenir Next Condensed" panose="020B0506020202020204" pitchFamily="34" charset="0"/>
                <a:ea typeface="MS Mincho" panose="02020609040205080304" pitchFamily="49" charset="-128"/>
                <a:cs typeface="Times New Roman" panose="02020603050405020304" pitchFamily="18" charset="0"/>
              </a:rPr>
              <a:t>Balswick &amp; Balswick, 2007</a:t>
            </a:r>
            <a:endParaRPr lang="en-US" dirty="0">
              <a:effectLst/>
              <a:latin typeface="Avenir Next Condensed" panose="020B0506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3BBCAB69-71AD-4D7A-D3AE-4CBC61E6555C}"/>
              </a:ext>
            </a:extLst>
          </p:cNvPr>
          <p:cNvSpPr txBox="1"/>
          <p:nvPr/>
        </p:nvSpPr>
        <p:spPr>
          <a:xfrm>
            <a:off x="696463" y="409701"/>
            <a:ext cx="6075636" cy="523220"/>
          </a:xfrm>
          <a:prstGeom prst="rect">
            <a:avLst/>
          </a:prstGeom>
          <a:noFill/>
        </p:spPr>
        <p:txBody>
          <a:bodyPr wrap="square">
            <a:spAutoFit/>
          </a:bodyPr>
          <a:lstStyle/>
          <a:p>
            <a:pPr marL="0" marR="0">
              <a:spcBef>
                <a:spcPts val="0"/>
              </a:spcBef>
              <a:spcAft>
                <a:spcPts val="0"/>
              </a:spcAft>
            </a:pPr>
            <a:r>
              <a:rPr lang="en-US" sz="28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Basic Models of Family Power</a:t>
            </a:r>
            <a:endParaRPr lang="en-US" sz="2800"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3175779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818147" y="1659284"/>
            <a:ext cx="7517332"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lgn="ctr">
              <a:spcBef>
                <a:spcPts val="0"/>
              </a:spcBef>
              <a:spcAft>
                <a:spcPts val="0"/>
              </a:spcAft>
            </a:pPr>
            <a:r>
              <a:rPr lang="en-US" sz="2800" b="1" dirty="0">
                <a:effectLst/>
                <a:latin typeface="Avenir Next Condensed" panose="020B0506020202020204" pitchFamily="34" charset="0"/>
                <a:ea typeface="MS Mincho" panose="02020609040205080304" pitchFamily="49" charset="-128"/>
                <a:cs typeface="Times New Roman" panose="02020603050405020304" pitchFamily="18" charset="0"/>
              </a:rPr>
              <a:t>The Self-Interest Model</a:t>
            </a:r>
            <a:endParaRPr lang="en-US" sz="2800" b="1"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endParaRPr lang="en-US" sz="2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Society today is filled individualistic materialism and self-interested hedonism. “What’s in it for me?” is the major concern of many.  In this model “I” is number one, and personal interests and needs come before the interests of the larger system.  In this model, everyone vies for a place of authority.  This leads to a very chaotic system. Family members are disengaged and find very little support.</a:t>
            </a:r>
            <a:endParaRPr lang="en-US" sz="2800" dirty="0">
              <a:effectLst/>
              <a:latin typeface="Avenir Next Condensed" panose="020B0506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3BBCAB69-71AD-4D7A-D3AE-4CBC61E6555C}"/>
              </a:ext>
            </a:extLst>
          </p:cNvPr>
          <p:cNvSpPr txBox="1"/>
          <p:nvPr/>
        </p:nvSpPr>
        <p:spPr>
          <a:xfrm>
            <a:off x="696463" y="363534"/>
            <a:ext cx="6075636" cy="523220"/>
          </a:xfrm>
          <a:prstGeom prst="rect">
            <a:avLst/>
          </a:prstGeom>
          <a:noFill/>
        </p:spPr>
        <p:txBody>
          <a:bodyPr wrap="square">
            <a:spAutoFit/>
          </a:bodyPr>
          <a:lstStyle/>
          <a:p>
            <a:pPr marL="0" marR="0">
              <a:spcBef>
                <a:spcPts val="0"/>
              </a:spcBef>
              <a:spcAft>
                <a:spcPts val="0"/>
              </a:spcAft>
            </a:pPr>
            <a:r>
              <a:rPr lang="en-US" sz="28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Basic Models of Family Power</a:t>
            </a:r>
            <a:endParaRPr lang="en-US" sz="2800"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797145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789272" y="1474619"/>
            <a:ext cx="7565456"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lgn="ctr">
              <a:spcBef>
                <a:spcPts val="0"/>
              </a:spcBef>
              <a:spcAft>
                <a:spcPts val="0"/>
              </a:spcAft>
            </a:pPr>
            <a:r>
              <a:rPr lang="en-US" sz="3600" b="1" dirty="0">
                <a:effectLst/>
                <a:latin typeface="Avenir Next Condensed" panose="020B0506020202020204" pitchFamily="34" charset="0"/>
                <a:ea typeface="MS Mincho" panose="02020609040205080304" pitchFamily="49" charset="-128"/>
                <a:cs typeface="Times New Roman" panose="02020603050405020304" pitchFamily="18" charset="0"/>
              </a:rPr>
              <a:t>Empowerment</a:t>
            </a:r>
            <a:endParaRPr lang="en-US" sz="3600" b="1"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endParaRPr lang="en-US" sz="20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The empowerment model assumes that the task of the more powerful family members is to build up or lift up the less powerful family members. The concept of empowerment as a family model may not be found in the scholarly literature; however, it is exemplified in the best of Christian family life.</a:t>
            </a:r>
            <a:endParaRPr lang="en-US" sz="3200" dirty="0">
              <a:effectLst/>
              <a:latin typeface="Avenir Next Condensed" panose="020B0506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3BBCAB69-71AD-4D7A-D3AE-4CBC61E6555C}"/>
              </a:ext>
            </a:extLst>
          </p:cNvPr>
          <p:cNvSpPr txBox="1"/>
          <p:nvPr/>
        </p:nvSpPr>
        <p:spPr>
          <a:xfrm>
            <a:off x="629086" y="332756"/>
            <a:ext cx="6075636" cy="523220"/>
          </a:xfrm>
          <a:prstGeom prst="rect">
            <a:avLst/>
          </a:prstGeom>
          <a:noFill/>
        </p:spPr>
        <p:txBody>
          <a:bodyPr wrap="square">
            <a:spAutoFit/>
          </a:bodyPr>
          <a:lstStyle/>
          <a:p>
            <a:pPr marL="0" marR="0">
              <a:spcBef>
                <a:spcPts val="0"/>
              </a:spcBef>
              <a:spcAft>
                <a:spcPts val="0"/>
              </a:spcAft>
            </a:pPr>
            <a:r>
              <a:rPr lang="en-US" sz="2800" b="1" dirty="0">
                <a:solidFill>
                  <a:schemeClr val="bg1"/>
                </a:solidFill>
                <a:effectLst/>
                <a:latin typeface="Avenir Next Condensed" panose="020B0506020202020204" pitchFamily="34" charset="0"/>
                <a:ea typeface="MS Mincho" panose="02020609040205080304" pitchFamily="49" charset="-128"/>
                <a:cs typeface="Times New Roman" panose="02020603050405020304" pitchFamily="18" charset="0"/>
              </a:rPr>
              <a:t>Basic Models of Family Power</a:t>
            </a:r>
            <a:endParaRPr lang="en-US" sz="2800"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789274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4170717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36456" y="1555780"/>
            <a:ext cx="7618504" cy="4031873"/>
          </a:xfrm>
          <a:prstGeom prst="rect">
            <a:avLst/>
          </a:prstGeom>
          <a:noFill/>
        </p:spPr>
        <p:txBody>
          <a:bodyPr wrap="square">
            <a:spAutoFit/>
          </a:bodyPr>
          <a:lstStyle/>
          <a:p>
            <a:pPr marL="0" marR="0" algn="ctr">
              <a:spcBef>
                <a:spcPts val="0"/>
              </a:spcBef>
              <a:spcAft>
                <a:spcPts val="0"/>
              </a:spcAft>
            </a:pPr>
            <a:r>
              <a:rPr lang="en-US" sz="3200" b="1" dirty="0">
                <a:effectLst/>
                <a:latin typeface="Avenir Next Condensed" panose="020B0506020202020204" pitchFamily="34" charset="0"/>
                <a:ea typeface="Times New Roman" panose="02020603050405020304" pitchFamily="18" charset="0"/>
                <a:cs typeface="Times New Roman" panose="02020603050405020304" pitchFamily="18" charset="0"/>
              </a:rPr>
              <a:t>Group Exercise</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b="1" i="1" dirty="0">
                <a:effectLst/>
                <a:latin typeface="Avenir Next Condensed" panose="020B0506020202020204" pitchFamily="34" charset="0"/>
                <a:ea typeface="Times New Roman" panose="02020603050405020304" pitchFamily="18" charset="0"/>
                <a:cs typeface="Times New Roman" panose="02020603050405020304" pitchFamily="18" charset="0"/>
              </a:rPr>
              <a:t>How can we empower one another?</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3200" dirty="0">
              <a:effectLst/>
              <a:latin typeface="Avenir Next Condensed" panose="020B0506020202020204" pitchFamily="34" charset="0"/>
              <a:ea typeface="Times New Roman" panose="02020603050405020304" pitchFamily="18" charset="0"/>
            </a:endParaRPr>
          </a:p>
          <a:p>
            <a:pPr marL="0" marR="0" algn="ctr">
              <a:spcBef>
                <a:spcPts val="0"/>
              </a:spcBef>
              <a:spcAft>
                <a:spcPts val="0"/>
              </a:spcAft>
            </a:pPr>
            <a:r>
              <a:rPr lang="en-US" sz="3200" dirty="0">
                <a:effectLst/>
                <a:latin typeface="Avenir Next Condensed" panose="020B0506020202020204" pitchFamily="34" charset="0"/>
                <a:ea typeface="Times New Roman" panose="02020603050405020304" pitchFamily="18" charset="0"/>
                <a:cs typeface="Times New Roman" panose="02020603050405020304" pitchFamily="18" charset="0"/>
              </a:rPr>
              <a:t>Read 1 Corinthians 13:4-8</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Times New Roman" panose="02020603050405020304" pitchFamily="18" charset="0"/>
                <a:cs typeface="Times New Roman" panose="02020603050405020304" pitchFamily="18" charset="0"/>
              </a:rPr>
              <a:t>In your groups, list ways in which Paul wants us to empower one another in our relationships.</a:t>
            </a:r>
            <a:endParaRPr lang="en-US" sz="3200" dirty="0">
              <a:effectLst/>
              <a:latin typeface="Avenir Next Condensed" panose="020B0506020202020204" pitchFamily="34" charset="0"/>
              <a:ea typeface="Times New Roman" panose="02020603050405020304" pitchFamily="18" charset="0"/>
            </a:endParaRPr>
          </a:p>
        </p:txBody>
      </p:sp>
      <p:sp>
        <p:nvSpPr>
          <p:cNvPr id="5" name="TextBox 4">
            <a:extLst>
              <a:ext uri="{FF2B5EF4-FFF2-40B4-BE49-F238E27FC236}">
                <a16:creationId xmlns:a16="http://schemas.microsoft.com/office/drawing/2014/main" id="{BEC019F0-AB82-0DD3-27CB-5677ECB2A8F9}"/>
              </a:ext>
            </a:extLst>
          </p:cNvPr>
          <p:cNvSpPr txBox="1"/>
          <p:nvPr/>
        </p:nvSpPr>
        <p:spPr>
          <a:xfrm>
            <a:off x="732134" y="363710"/>
            <a:ext cx="4639002" cy="523220"/>
          </a:xfrm>
          <a:prstGeom prst="rect">
            <a:avLst/>
          </a:prstGeom>
          <a:noFill/>
        </p:spPr>
        <p:txBody>
          <a:bodyPr wrap="square">
            <a:spAutoFit/>
          </a:bodyPr>
          <a:lstStyle/>
          <a:p>
            <a:pPr marL="0" marR="0">
              <a:spcBef>
                <a:spcPts val="0"/>
              </a:spcBef>
              <a:spcAft>
                <a:spcPts val="0"/>
              </a:spcAft>
            </a:pPr>
            <a:endParaRPr lang="en-US" sz="2800" dirty="0">
              <a:solidFill>
                <a:schemeClr val="bg1"/>
              </a:solidFill>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412474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6" name="Rectangle 1">
            <a:extLst>
              <a:ext uri="{FF2B5EF4-FFF2-40B4-BE49-F238E27FC236}">
                <a16:creationId xmlns:a16="http://schemas.microsoft.com/office/drawing/2014/main" id="{68AB2825-830F-89F0-2F46-42F5B4294A8E}"/>
              </a:ext>
            </a:extLst>
          </p:cNvPr>
          <p:cNvSpPr>
            <a:spLocks noChangeArrowheads="1"/>
          </p:cNvSpPr>
          <p:nvPr/>
        </p:nvSpPr>
        <p:spPr bwMode="auto">
          <a:xfrm>
            <a:off x="696463" y="1271108"/>
            <a:ext cx="7719916"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lgn="ctr">
              <a:spcBef>
                <a:spcPts val="0"/>
              </a:spcBef>
              <a:spcAft>
                <a:spcPts val="0"/>
              </a:spcAft>
            </a:pPr>
            <a:r>
              <a:rPr lang="en-US" sz="2800" i="1" dirty="0">
                <a:effectLst/>
                <a:latin typeface="Avenir Next Condensed" panose="020B0506020202020204" pitchFamily="34" charset="0"/>
                <a:ea typeface="MS Mincho" panose="02020609040205080304" pitchFamily="49" charset="-128"/>
                <a:cs typeface="Times New Roman" panose="02020603050405020304" pitchFamily="18" charset="0"/>
              </a:rPr>
              <a:t>“Thee lift me and I’ll lift thee and we’ll ascend together.” </a:t>
            </a: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—Quaker Proverb</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28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800" dirty="0">
                <a:effectLst/>
                <a:latin typeface="Avenir Next Condensed" panose="020B0506020202020204" pitchFamily="34" charset="0"/>
                <a:ea typeface="MS Mincho" panose="02020609040205080304" pitchFamily="49" charset="-128"/>
                <a:cs typeface="Times New Roman" panose="02020603050405020304" pitchFamily="18" charset="0"/>
              </a:rPr>
              <a:t>In empowered families, family members are living out the principle of love as expressed in 1 Corinthians 13.  It is love in action.  It is about paying attention to the little things because the little things really are the big things.  We empower one another and lift each other up when we show kindness to one another, rather than dominance and control.  Empowered families look for opportunities to lift one another up.</a:t>
            </a:r>
            <a:endParaRPr lang="en-US" sz="28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3528809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228039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2437405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72823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OBJECTIVE: </a:t>
            </a:r>
          </a:p>
        </p:txBody>
      </p:sp>
      <p:sp>
        <p:nvSpPr>
          <p:cNvPr id="3" name="TextBox 2">
            <a:extLst>
              <a:ext uri="{FF2B5EF4-FFF2-40B4-BE49-F238E27FC236}">
                <a16:creationId xmlns:a16="http://schemas.microsoft.com/office/drawing/2014/main" id="{2AD033DF-7967-C798-0B3A-5C790AB80DCE}"/>
              </a:ext>
            </a:extLst>
          </p:cNvPr>
          <p:cNvSpPr txBox="1"/>
          <p:nvPr/>
        </p:nvSpPr>
        <p:spPr>
          <a:xfrm>
            <a:off x="875898" y="1925046"/>
            <a:ext cx="7459579" cy="2862322"/>
          </a:xfrm>
          <a:prstGeom prst="rect">
            <a:avLst/>
          </a:prstGeom>
          <a:noFill/>
        </p:spPr>
        <p:txBody>
          <a:bodyPr wrap="square">
            <a:spAutoFit/>
          </a:bodyPr>
          <a:lstStyle/>
          <a:p>
            <a:pPr marL="0" marR="0" algn="ctr">
              <a:spcBef>
                <a:spcPts val="0"/>
              </a:spcBef>
              <a:spcAft>
                <a:spcPts val="0"/>
              </a:spcAft>
            </a:pPr>
            <a:r>
              <a:rPr lang="en-US" sz="3600" b="1" dirty="0">
                <a:effectLst/>
                <a:latin typeface="Avenir Next Condensed" panose="020B0506020202020204" pitchFamily="34" charset="0"/>
                <a:ea typeface="MS Mincho" panose="02020609040205080304" pitchFamily="49" charset="-128"/>
                <a:cs typeface="Times New Roman" panose="02020603050405020304" pitchFamily="18" charset="0"/>
              </a:rPr>
              <a:t>I</a:t>
            </a:r>
            <a:r>
              <a:rPr lang="en-US" sz="3600" dirty="0">
                <a:effectLst/>
                <a:latin typeface="Avenir Next Condensed" panose="020B0506020202020204" pitchFamily="34" charset="0"/>
                <a:ea typeface="MS Mincho" panose="02020609040205080304" pitchFamily="49" charset="-128"/>
                <a:cs typeface="Times New Roman" panose="02020603050405020304" pitchFamily="18" charset="0"/>
              </a:rPr>
              <a:t>n this seminar we will focus primarily on empowerment. The primary objective is to identify a model of power that comes through empowerment for healthier relationships.</a:t>
            </a:r>
            <a:endParaRPr lang="en-US" sz="36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650570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736456" y="1289953"/>
            <a:ext cx="7618504" cy="4278094"/>
          </a:xfrm>
          <a:prstGeom prst="rect">
            <a:avLst/>
          </a:prstGeom>
          <a:noFill/>
        </p:spPr>
        <p:txBody>
          <a:bodyPr wrap="square">
            <a:spAutoFit/>
          </a:bodyPr>
          <a:lstStyle/>
          <a:p>
            <a:pPr marL="0" marR="0">
              <a:spcBef>
                <a:spcPts val="0"/>
              </a:spcBef>
              <a:spcAft>
                <a:spcPts val="0"/>
              </a:spcAft>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400" dirty="0">
              <a:effectLst/>
              <a:latin typeface="Avenir Next Condensed" panose="020B0506020202020204" pitchFamily="34" charset="0"/>
              <a:ea typeface="Times New Roman" panose="02020603050405020304" pitchFamily="18" charset="0"/>
            </a:endParaRPr>
          </a:p>
          <a:p>
            <a:pPr marL="0" marR="0" algn="ctr">
              <a:spcBef>
                <a:spcPts val="0"/>
              </a:spcBef>
              <a:spcAft>
                <a:spcPts val="0"/>
              </a:spcAft>
            </a:pPr>
            <a:r>
              <a:rPr lang="en-US" sz="3200" b="1" dirty="0">
                <a:effectLst/>
                <a:latin typeface="Avenir Next Condensed" panose="020B0506020202020204" pitchFamily="34" charset="0"/>
                <a:ea typeface="Times New Roman" panose="02020603050405020304" pitchFamily="18" charset="0"/>
                <a:cs typeface="Times New Roman" panose="02020603050405020304" pitchFamily="18" charset="0"/>
              </a:rPr>
              <a:t>Empowering Words</a:t>
            </a:r>
            <a:endParaRPr lang="en-US" sz="32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400" dirty="0">
              <a:effectLst/>
              <a:latin typeface="Avenir Next Condensed" panose="020B0506020202020204" pitchFamily="34" charset="0"/>
              <a:ea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400" dirty="0">
                <a:latin typeface="Avenir Next Condensed" panose="020B0506020202020204" pitchFamily="34" charset="0"/>
                <a:ea typeface="Times New Roman" panose="02020603050405020304" pitchFamily="18" charset="0"/>
                <a:cs typeface="Times New Roman" panose="02020603050405020304" pitchFamily="18" charset="0"/>
              </a:rPr>
              <a:t>C</a:t>
            </a: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lose </a:t>
            </a:r>
            <a:r>
              <a:rPr lang="en-US" sz="2400" dirty="0">
                <a:latin typeface="Avenir Next Condensed" panose="020B0506020202020204" pitchFamily="34" charset="0"/>
                <a:ea typeface="Times New Roman" panose="02020603050405020304" pitchFamily="18" charset="0"/>
                <a:cs typeface="Times New Roman" panose="02020603050405020304" pitchFamily="18" charset="0"/>
              </a:rPr>
              <a:t>your </a:t>
            </a: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eyes and think of a time when someone said something kind or nice to you.  How did that make you feel? </a:t>
            </a:r>
          </a:p>
          <a:p>
            <a:pPr marL="0" marR="0">
              <a:spcBef>
                <a:spcPts val="0"/>
              </a:spcBef>
              <a:spcAft>
                <a:spcPts val="0"/>
              </a:spcAft>
            </a:pP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400" dirty="0">
              <a:effectLst/>
              <a:latin typeface="Avenir Next Condensed" panose="020B0506020202020204" pitchFamily="34" charset="0"/>
              <a:ea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400" dirty="0">
                <a:latin typeface="Avenir Next Condensed" panose="020B0506020202020204" pitchFamily="34" charset="0"/>
                <a:ea typeface="Times New Roman" panose="02020603050405020304" pitchFamily="18" charset="0"/>
                <a:cs typeface="Times New Roman" panose="02020603050405020304" pitchFamily="18" charset="0"/>
              </a:rPr>
              <a:t>T</a:t>
            </a: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hink of a time when you said something kind or nice to your husband, child, or other family member.  Try to remember how that family member responded?  </a:t>
            </a:r>
            <a:endParaRPr lang="en-US" sz="2400" i="1" dirty="0">
              <a:latin typeface="Avenir Next Condensed" panose="020B0506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2400" i="1" dirty="0">
              <a:effectLst/>
              <a:latin typeface="Avenir Next Condensed" panose="020B0506020202020204" pitchFamily="34" charset="0"/>
              <a:ea typeface="Times New Roman" panose="02020603050405020304" pitchFamily="18"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400" dirty="0">
                <a:latin typeface="Avenir Next Condensed" panose="020B0506020202020204" pitchFamily="34" charset="0"/>
                <a:ea typeface="Times New Roman" panose="02020603050405020304" pitchFamily="18" charset="0"/>
                <a:cs typeface="Times New Roman" panose="02020603050405020304" pitchFamily="18" charset="0"/>
              </a:rPr>
              <a:t>Be prepared </a:t>
            </a:r>
            <a:r>
              <a:rPr lang="en-US" sz="2400" dirty="0">
                <a:effectLst/>
                <a:latin typeface="Avenir Next Condensed" panose="020B0506020202020204" pitchFamily="34" charset="0"/>
                <a:ea typeface="Times New Roman" panose="02020603050405020304" pitchFamily="18" charset="0"/>
                <a:cs typeface="Times New Roman" panose="02020603050405020304" pitchFamily="18" charset="0"/>
              </a:rPr>
              <a:t>to share your memories.</a:t>
            </a:r>
            <a:endParaRPr lang="en-US" sz="2400" dirty="0">
              <a:effectLst/>
              <a:latin typeface="Avenir Next Condensed" panose="020B0506020202020204" pitchFamily="34" charset="0"/>
              <a:ea typeface="Times New Roman" panose="02020603050405020304" pitchFamily="18" charset="0"/>
            </a:endParaRPr>
          </a:p>
        </p:txBody>
      </p:sp>
      <p:sp>
        <p:nvSpPr>
          <p:cNvPr id="4" name="TextBox 3">
            <a:extLst>
              <a:ext uri="{FF2B5EF4-FFF2-40B4-BE49-F238E27FC236}">
                <a16:creationId xmlns:a16="http://schemas.microsoft.com/office/drawing/2014/main" id="{F7DF9CB2-002F-6E6A-B5CE-AF13292AB87C}"/>
              </a:ext>
            </a:extLst>
          </p:cNvPr>
          <p:cNvSpPr txBox="1"/>
          <p:nvPr/>
        </p:nvSpPr>
        <p:spPr>
          <a:xfrm>
            <a:off x="736456" y="271438"/>
            <a:ext cx="4634680" cy="584775"/>
          </a:xfrm>
          <a:prstGeom prst="rect">
            <a:avLst/>
          </a:prstGeom>
          <a:noFill/>
        </p:spPr>
        <p:txBody>
          <a:bodyPr wrap="square">
            <a:spAutoFit/>
          </a:bodyPr>
          <a:lstStyle/>
          <a:p>
            <a:pPr marR="0">
              <a:spcBef>
                <a:spcPts val="0"/>
              </a:spcBef>
              <a:spcAft>
                <a:spcPts val="0"/>
              </a:spcAft>
            </a:pPr>
            <a:r>
              <a:rPr lang="en-US" sz="3200" b="1" kern="100" dirty="0">
                <a:solidFill>
                  <a:schemeClr val="bg1"/>
                </a:solidFill>
                <a:latin typeface="Avenir Next Condensed" panose="020B0506020202020204" pitchFamily="34" charset="0"/>
                <a:ea typeface="Calibri" panose="020F0502020204030204" pitchFamily="34" charset="0"/>
                <a:cs typeface="Times New Roman" panose="02020603050405020304" pitchFamily="18" charset="0"/>
              </a:rPr>
              <a:t>GROUP EXERCISE</a:t>
            </a:r>
          </a:p>
        </p:txBody>
      </p:sp>
    </p:spTree>
    <p:extLst>
      <p:ext uri="{BB962C8B-B14F-4D97-AF65-F5344CB8AC3E}">
        <p14:creationId xmlns:p14="http://schemas.microsoft.com/office/powerpoint/2010/main" val="4085845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CONCLUSION</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2105250"/>
            <a:ext cx="7451314" cy="3646511"/>
          </a:xfrm>
          <a:prstGeom prst="rect">
            <a:avLst/>
          </a:prstGeom>
          <a:noFill/>
        </p:spPr>
        <p:txBody>
          <a:bodyPr wrap="square" rtlCol="0">
            <a:spAutoFit/>
          </a:bodyPr>
          <a:lstStyle/>
          <a:p>
            <a:pPr algn="ct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When we empower one another in the family, </a:t>
            </a:r>
          </a:p>
          <a:p>
            <a:pPr algn="ct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we build high trust in the relationship.  </a:t>
            </a:r>
          </a:p>
          <a:p>
            <a:pPr algn="ct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When we misuse power by dominance and coercion, we tear down trust.  </a:t>
            </a:r>
          </a:p>
          <a:p>
            <a:pPr algn="ct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Trust is the key in the empowering process. </a:t>
            </a:r>
          </a:p>
          <a:p>
            <a:pPr algn="ctr"/>
            <a:endParaRPr lang="en-US" sz="20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algn="ctr"/>
            <a:r>
              <a:rPr lang="en-US" sz="2000" dirty="0">
                <a:effectLst/>
                <a:latin typeface="Avenir Next Condensed" panose="020B0506020202020204" pitchFamily="34" charset="0"/>
                <a:ea typeface="MS Mincho" panose="02020609040205080304" pitchFamily="49" charset="-128"/>
                <a:cs typeface="Times New Roman" panose="02020603050405020304" pitchFamily="18" charset="0"/>
              </a:rPr>
              <a:t>Covey, 1997</a:t>
            </a:r>
            <a:endParaRPr lang="en-US" sz="2000" dirty="0">
              <a:effectLst/>
              <a:latin typeface="Avenir Next Condensed" panose="020B0506020202020204" pitchFamily="34" charset="0"/>
              <a:ea typeface="Times New Roman" panose="02020603050405020304" pitchFamily="18" charset="0"/>
            </a:endParaRPr>
          </a:p>
          <a:p>
            <a:pPr marR="0">
              <a:lnSpc>
                <a:spcPct val="200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011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CONCLUSION</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516821"/>
            <a:ext cx="7451314" cy="5000728"/>
          </a:xfrm>
          <a:prstGeom prst="rect">
            <a:avLst/>
          </a:prstGeom>
          <a:noFill/>
        </p:spPr>
        <p:txBody>
          <a:bodyPr wrap="square" rtlCol="0">
            <a:spAutoFit/>
          </a:bodyPr>
          <a:lstStyle/>
          <a:p>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Parents who empower their children and prepare them for responsible interdependence will provide their children with the skills necessary to live as healthy adults and build and maintain healthy relationships.    When parents use unhealthy forms of power and control with children, the children will grow up detached from their family and learn negative ways of using power and relating to others.</a:t>
            </a:r>
            <a:endParaRPr lang="en-US" sz="3200" dirty="0">
              <a:effectLst/>
              <a:latin typeface="Avenir Next Condensed" panose="020B0506020202020204" pitchFamily="34" charset="0"/>
              <a:ea typeface="Times New Roman" panose="02020603050405020304" pitchFamily="18" charset="0"/>
            </a:endParaRPr>
          </a:p>
          <a:p>
            <a:pPr marL="285750" marR="0" indent="-285750">
              <a:lnSpc>
                <a:spcPct val="200000"/>
              </a:lnSpc>
              <a:spcBef>
                <a:spcPts val="0"/>
              </a:spcBef>
              <a:spcAft>
                <a:spcPts val="0"/>
              </a:spcAft>
              <a:buFont typeface="Arial" panose="020B0604020202020204" pitchFamily="34" charset="0"/>
              <a:buChar cha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59743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CONCLUSION</a:t>
            </a:r>
            <a:endParaRPr lang="en-US"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516821"/>
            <a:ext cx="7451314" cy="5000728"/>
          </a:xfrm>
          <a:prstGeom prst="rect">
            <a:avLst/>
          </a:prstGeom>
          <a:noFill/>
        </p:spPr>
        <p:txBody>
          <a:bodyPr wrap="square" rtlCol="0">
            <a:spAutoFit/>
          </a:bodyPr>
          <a:lstStyle/>
          <a:p>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God’s covenant love and the incredible grace we find in Jesus Christ empower us to empower others.  When mutual empowerment occurs among family members, each will grow exponentially in humility and servant love.  Indeed, family members will begin to grow more into the likeness of Christ. His power is promised to us as we seek to become Christlike in all our relationships.</a:t>
            </a:r>
            <a:endParaRPr lang="en-US" sz="3200" dirty="0">
              <a:effectLst/>
              <a:latin typeface="Avenir Next Condensed" panose="020B0506020202020204" pitchFamily="34" charset="0"/>
              <a:ea typeface="Times New Roman" panose="02020603050405020304" pitchFamily="18" charset="0"/>
            </a:endParaRPr>
          </a:p>
          <a:p>
            <a:pPr marR="0">
              <a:lnSpc>
                <a:spcPct val="200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4701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2708987"/>
            <a:ext cx="7451314" cy="2661626"/>
          </a:xfrm>
          <a:prstGeom prst="rect">
            <a:avLst/>
          </a:prstGeom>
          <a:noFill/>
        </p:spPr>
        <p:txBody>
          <a:bodyPr wrap="square" rtlCol="0">
            <a:spAutoFit/>
          </a:bodyPr>
          <a:lstStyle/>
          <a:p>
            <a:pPr algn="ctr"/>
            <a:r>
              <a:rPr lang="en-US" sz="4000" b="1" dirty="0">
                <a:effectLst/>
                <a:latin typeface="Avenir Next Condensed" panose="020B0506020202020204" pitchFamily="34" charset="0"/>
                <a:ea typeface="MS Mincho" panose="02020609040205080304" pitchFamily="49" charset="-128"/>
                <a:cs typeface="Times New Roman" panose="02020603050405020304" pitchFamily="18" charset="0"/>
              </a:rPr>
              <a:t>“I can do all things through Him </a:t>
            </a:r>
          </a:p>
          <a:p>
            <a:pPr algn="ctr"/>
            <a:r>
              <a:rPr lang="en-US" sz="4000" b="1" dirty="0">
                <a:effectLst/>
                <a:latin typeface="Avenir Next Condensed" panose="020B0506020202020204" pitchFamily="34" charset="0"/>
                <a:ea typeface="MS Mincho" panose="02020609040205080304" pitchFamily="49" charset="-128"/>
                <a:cs typeface="Times New Roman" panose="02020603050405020304" pitchFamily="18" charset="0"/>
              </a:rPr>
              <a:t>who gives me strength.” </a:t>
            </a:r>
          </a:p>
          <a:p>
            <a:pPr algn="ctr"/>
            <a:endParaRPr lang="en-US" sz="32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algn="ct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Philippians 4:13 NIV</a:t>
            </a:r>
            <a:endParaRPr lang="en-US" sz="2400" dirty="0">
              <a:effectLst/>
              <a:latin typeface="Avenir Next Condensed" panose="020B0506020202020204" pitchFamily="34" charset="0"/>
              <a:ea typeface="Times New Roman" panose="02020603050405020304" pitchFamily="18" charset="0"/>
            </a:endParaRPr>
          </a:p>
          <a:p>
            <a:pPr marR="0">
              <a:lnSpc>
                <a:spcPct val="200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0709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1277509"/>
            <a:ext cx="4536170" cy="2585323"/>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PART ONE: POWER AND CONTROL</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21087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3" name="TextBox 2">
            <a:extLst>
              <a:ext uri="{FF2B5EF4-FFF2-40B4-BE49-F238E27FC236}">
                <a16:creationId xmlns:a16="http://schemas.microsoft.com/office/drawing/2014/main" id="{2AD033DF-7967-C798-0B3A-5C790AB80DCE}"/>
              </a:ext>
            </a:extLst>
          </p:cNvPr>
          <p:cNvSpPr txBox="1"/>
          <p:nvPr/>
        </p:nvSpPr>
        <p:spPr>
          <a:xfrm>
            <a:off x="825392" y="1295400"/>
            <a:ext cx="7484806" cy="4111703"/>
          </a:xfrm>
          <a:prstGeom prst="rect">
            <a:avLst/>
          </a:prstGeom>
          <a:noFill/>
        </p:spPr>
        <p:txBody>
          <a:bodyPr wrap="square">
            <a:spAutoFit/>
          </a:bodyPr>
          <a:lstStyle/>
          <a:p>
            <a:pPr lvl="1" algn="ctr">
              <a:lnSpc>
                <a:spcPct val="107000"/>
              </a:lnSpc>
              <a:spcAft>
                <a:spcPts val="800"/>
              </a:spcAft>
            </a:pPr>
            <a:r>
              <a:rPr lang="en-US" sz="3600" b="1" dirty="0">
                <a:effectLst/>
                <a:latin typeface="Avenir Next Condensed" panose="020B0506020202020204" pitchFamily="34" charset="0"/>
                <a:ea typeface="Calibri" panose="020F0502020204030204" pitchFamily="34" charset="0"/>
                <a:cs typeface="Calibri" panose="020F0502020204030204" pitchFamily="34" charset="0"/>
              </a:rPr>
              <a:t>POWER AND CONTROL</a:t>
            </a:r>
            <a:endParaRPr lang="en-US" sz="36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2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The will to dominate is one of the strongest human tendencies—to not only be in control of ourselves but also to control others. Power is a dimension found in all human relationships. </a:t>
            </a:r>
          </a:p>
          <a:p>
            <a:pPr marL="0" marR="0" algn="ctr">
              <a:spcBef>
                <a:spcPts val="0"/>
              </a:spcBef>
              <a:spcAft>
                <a:spcPts val="0"/>
              </a:spcAft>
            </a:pPr>
            <a:endParaRPr lang="en-US" sz="3200" dirty="0">
              <a:effectLst/>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Balswick &amp; Balswick, 2007</a:t>
            </a:r>
            <a:endParaRPr lang="en-US" sz="24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326061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20355"/>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endParaRPr lang="en-US" sz="3600" b="1" dirty="0">
              <a:solidFill>
                <a:schemeClr val="bg1"/>
              </a:solidFill>
              <a:latin typeface="Avenir Next Condensed" panose="020B0506020202020204" pitchFamily="34" charset="0"/>
            </a:endParaRPr>
          </a:p>
        </p:txBody>
      </p:sp>
      <p:sp>
        <p:nvSpPr>
          <p:cNvPr id="3" name="TextBox 2">
            <a:extLst>
              <a:ext uri="{FF2B5EF4-FFF2-40B4-BE49-F238E27FC236}">
                <a16:creationId xmlns:a16="http://schemas.microsoft.com/office/drawing/2014/main" id="{2AD033DF-7967-C798-0B3A-5C790AB80DCE}"/>
              </a:ext>
            </a:extLst>
          </p:cNvPr>
          <p:cNvSpPr txBox="1"/>
          <p:nvPr/>
        </p:nvSpPr>
        <p:spPr>
          <a:xfrm>
            <a:off x="789326" y="1540961"/>
            <a:ext cx="7556938" cy="4031873"/>
          </a:xfrm>
          <a:prstGeom prst="rect">
            <a:avLst/>
          </a:prstGeom>
          <a:noFill/>
        </p:spPr>
        <p:txBody>
          <a:bodyPr wrap="square">
            <a:spAutoFit/>
          </a:bodyPr>
          <a:lstStyle/>
          <a:p>
            <a:pPr marL="0" marR="0" algn="ctr">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In domestic violence there is always a power imbalance or misuse of power.  Domestic violence is characterized by fear, control, and harm.  One person in the relationship uses coercion or force to control the other person or other family members. The abuse can be physical, sexual, or emotional. </a:t>
            </a:r>
          </a:p>
          <a:p>
            <a:pPr marL="0" marR="0" algn="ctr">
              <a:spcBef>
                <a:spcPts val="0"/>
              </a:spcBef>
              <a:spcAft>
                <a:spcPts val="0"/>
              </a:spcAft>
            </a:pPr>
            <a:endParaRPr lang="en-US" sz="3200" dirty="0">
              <a:latin typeface="Avenir Next Condensed" panose="020B050602020202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r>
              <a:rPr lang="en-US" sz="2400" dirty="0">
                <a:effectLst/>
                <a:latin typeface="Avenir Next Condensed" panose="020B0506020202020204" pitchFamily="34" charset="0"/>
                <a:ea typeface="MS Mincho" panose="02020609040205080304" pitchFamily="49" charset="-128"/>
                <a:cs typeface="Times New Roman" panose="02020603050405020304" pitchFamily="18" charset="0"/>
              </a:rPr>
              <a:t>Fortune, 2002</a:t>
            </a:r>
            <a:endParaRPr lang="en-US" sz="24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1067104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endParaRPr lang="en-US" sz="3600" b="1" dirty="0">
              <a:solidFill>
                <a:schemeClr val="bg1"/>
              </a:solidFill>
              <a:latin typeface="Avenir Next Condensed" panose="020B0506020202020204" pitchFamily="34" charset="0"/>
            </a:endParaRPr>
          </a:p>
        </p:txBody>
      </p:sp>
      <p:sp>
        <p:nvSpPr>
          <p:cNvPr id="3" name="TextBox 2">
            <a:extLst>
              <a:ext uri="{FF2B5EF4-FFF2-40B4-BE49-F238E27FC236}">
                <a16:creationId xmlns:a16="http://schemas.microsoft.com/office/drawing/2014/main" id="{2AD033DF-7967-C798-0B3A-5C790AB80DCE}"/>
              </a:ext>
            </a:extLst>
          </p:cNvPr>
          <p:cNvSpPr txBox="1"/>
          <p:nvPr/>
        </p:nvSpPr>
        <p:spPr>
          <a:xfrm>
            <a:off x="789326" y="1540961"/>
            <a:ext cx="7556938" cy="4124206"/>
          </a:xfrm>
          <a:prstGeom prst="rect">
            <a:avLst/>
          </a:prstGeom>
          <a:noFill/>
        </p:spPr>
        <p:txBody>
          <a:bodyPr wrap="square">
            <a:spAutoFit/>
          </a:bodyPr>
          <a:lstStyle/>
          <a:p>
            <a:pPr marL="0" marR="0">
              <a:spcBef>
                <a:spcPts val="0"/>
              </a:spcBef>
              <a:spcAft>
                <a:spcPts val="0"/>
              </a:spcAft>
            </a:pPr>
            <a:r>
              <a:rPr lang="en-US" sz="3600" dirty="0">
                <a:effectLst/>
                <a:latin typeface="Avenir Next Condensed" panose="020B0506020202020204" pitchFamily="34" charset="0"/>
                <a:ea typeface="MS Mincho" panose="02020609040205080304" pitchFamily="49" charset="-128"/>
                <a:cs typeface="Times New Roman" panose="02020603050405020304" pitchFamily="18" charset="0"/>
              </a:rPr>
              <a:t>There are several reasons why abusers or batterers may choose to abuse their power:</a:t>
            </a:r>
            <a:endParaRPr lang="en-US" sz="3600" dirty="0">
              <a:effectLst/>
              <a:latin typeface="Avenir Next Condensed" panose="020B0506020202020204" pitchFamily="34" charset="0"/>
              <a:ea typeface="Times New Roman" panose="02020603050405020304" pitchFamily="18" charset="0"/>
            </a:endParaRPr>
          </a:p>
          <a:p>
            <a:pPr marL="0" marR="0">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 </a:t>
            </a:r>
            <a:endParaRPr lang="en-US" sz="32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He thinks it is his right, that is, part of his role.</a:t>
            </a:r>
          </a:p>
          <a:p>
            <a:pPr marL="342900" marR="0" lvl="0" indent="-342900">
              <a:spcBef>
                <a:spcPts val="0"/>
              </a:spcBef>
              <a:spcAft>
                <a:spcPts val="0"/>
              </a:spcAft>
              <a:buFont typeface="+mj-lt"/>
              <a:buAutoNum type="arabicParenR"/>
            </a:pPr>
            <a:endParaRPr lang="en-US" sz="10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He feels entitled to use force.</a:t>
            </a:r>
          </a:p>
          <a:p>
            <a:pPr marL="342900" marR="0" lvl="0" indent="-342900">
              <a:spcBef>
                <a:spcPts val="0"/>
              </a:spcBef>
              <a:spcAft>
                <a:spcPts val="0"/>
              </a:spcAft>
              <a:buFont typeface="+mj-lt"/>
              <a:buAutoNum type="arabicParenR"/>
            </a:pPr>
            <a:endParaRPr lang="en-US" sz="10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He has learned this behavior in his past.</a:t>
            </a:r>
          </a:p>
          <a:p>
            <a:pPr marL="342900" marR="0" lvl="0" indent="-342900">
              <a:spcBef>
                <a:spcPts val="0"/>
              </a:spcBef>
              <a:spcAft>
                <a:spcPts val="0"/>
              </a:spcAft>
              <a:buFont typeface="+mj-lt"/>
              <a:buAutoNum type="arabicParenR"/>
            </a:pPr>
            <a:endParaRPr lang="en-US" sz="1000" dirty="0">
              <a:effectLst/>
              <a:latin typeface="Avenir Next Condensed" panose="020B0506020202020204" pitchFamily="34" charset="0"/>
              <a:ea typeface="Times New Roman" panose="02020603050405020304" pitchFamily="18" charset="0"/>
            </a:endParaRPr>
          </a:p>
          <a:p>
            <a:pPr marL="342900" marR="0" lvl="0" indent="-342900">
              <a:spcBef>
                <a:spcPts val="0"/>
              </a:spcBef>
              <a:spcAft>
                <a:spcPts val="0"/>
              </a:spcAft>
              <a:buFont typeface="+mj-lt"/>
              <a:buAutoNum type="arabicParenR"/>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This behavior works.</a:t>
            </a:r>
            <a:endParaRPr lang="en-US" sz="32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338430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BECOMING POWERFUL BY EMPOWERING</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endParaRPr lang="en-US" sz="3600" b="1" dirty="0">
              <a:solidFill>
                <a:schemeClr val="bg1"/>
              </a:solidFill>
              <a:latin typeface="Avenir Next Condensed" panose="020B0506020202020204" pitchFamily="34" charset="0"/>
            </a:endParaRPr>
          </a:p>
        </p:txBody>
      </p:sp>
      <p:sp>
        <p:nvSpPr>
          <p:cNvPr id="3" name="TextBox 2">
            <a:extLst>
              <a:ext uri="{FF2B5EF4-FFF2-40B4-BE49-F238E27FC236}">
                <a16:creationId xmlns:a16="http://schemas.microsoft.com/office/drawing/2014/main" id="{2AD033DF-7967-C798-0B3A-5C790AB80DCE}"/>
              </a:ext>
            </a:extLst>
          </p:cNvPr>
          <p:cNvSpPr txBox="1"/>
          <p:nvPr/>
        </p:nvSpPr>
        <p:spPr>
          <a:xfrm>
            <a:off x="789326" y="1540961"/>
            <a:ext cx="7556938" cy="3046988"/>
          </a:xfrm>
          <a:prstGeom prst="rect">
            <a:avLst/>
          </a:prstGeom>
          <a:noFill/>
        </p:spPr>
        <p:txBody>
          <a:bodyPr wrap="square">
            <a:spAutoFit/>
          </a:bodyPr>
          <a:lstStyle/>
          <a:p>
            <a:pPr marL="0" marR="0" algn="ctr">
              <a:spcBef>
                <a:spcPts val="0"/>
              </a:spcBef>
              <a:spcAft>
                <a:spcPts val="0"/>
              </a:spcAft>
            </a:pPr>
            <a:r>
              <a:rPr lang="en-US" sz="3200" dirty="0">
                <a:effectLst/>
                <a:latin typeface="Avenir Next Condensed" panose="020B0506020202020204" pitchFamily="34" charset="0"/>
                <a:ea typeface="MS Mincho" panose="02020609040205080304" pitchFamily="49" charset="-128"/>
                <a:cs typeface="Times New Roman" panose="02020603050405020304" pitchFamily="18" charset="0"/>
              </a:rPr>
              <a:t>In most reported cases of abuse the abuser is male; hence, throughout this workshop the abuser will be referred to primarily as male.  However, keep in mind that abusers can also be female.  It doesn't matter who is doing the abusing, there is no acceptance of abuse in healthy, Godly relationships.</a:t>
            </a:r>
            <a:endParaRPr lang="en-US" sz="3200" dirty="0">
              <a:effectLst/>
              <a:latin typeface="Avenir Next Condensed" panose="020B0506020202020204" pitchFamily="34" charset="0"/>
              <a:ea typeface="Times New Roman" panose="02020603050405020304" pitchFamily="18" charset="0"/>
            </a:endParaRPr>
          </a:p>
        </p:txBody>
      </p:sp>
    </p:spTree>
    <p:extLst>
      <p:ext uri="{BB962C8B-B14F-4D97-AF65-F5344CB8AC3E}">
        <p14:creationId xmlns:p14="http://schemas.microsoft.com/office/powerpoint/2010/main" val="2611459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1837</TotalTime>
  <Words>3004</Words>
  <Application>Microsoft Macintosh PowerPoint</Application>
  <PresentationFormat>On-screen Show (4:3)</PresentationFormat>
  <Paragraphs>251</Paragraphs>
  <Slides>45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Avenir Next Condensed</vt:lpstr>
      <vt:lpstr>Avenir Next Condensed Medium</vt:lpstr>
      <vt:lpstr>Calibri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54</cp:revision>
  <dcterms:created xsi:type="dcterms:W3CDTF">2015-08-17T22:20:08Z</dcterms:created>
  <dcterms:modified xsi:type="dcterms:W3CDTF">2023-11-08T17:24:56Z</dcterms:modified>
</cp:coreProperties>
</file>