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embeddedFontLst>
    <p:embeddedFont>
      <p:font typeface="Helvetica Neue" panose="020B0604020202020204" charset="0"/>
      <p:regular r:id="rId19"/>
      <p:bold r:id="rId20"/>
      <p:italic r:id="rId21"/>
      <p:boldItalic r:id="rId22"/>
    </p:embeddedFont>
    <p:embeddedFont>
      <p:font typeface="Roboto" panose="020B0604020202020204" charset="0"/>
      <p:regular r:id="rId23"/>
      <p:bold r:id="rId24"/>
      <p:italic r:id="rId25"/>
      <p:boldItalic r:id="rId26"/>
    </p:embeddedFont>
    <p:embeddedFont>
      <p:font typeface="Calibri" panose="020F050202020403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j118+0EfZF4INQo624trjOXRI2W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1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AU"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AU" sz="1400" b="1">
                <a:latin typeface="Roboto"/>
                <a:ea typeface="Roboto"/>
                <a:cs typeface="Roboto"/>
                <a:sym typeface="Roboto"/>
              </a:rPr>
              <a:t>Introduction of the Topic: </a:t>
            </a:r>
            <a:endParaRPr sz="1400" b="1">
              <a:latin typeface="Roboto"/>
              <a:ea typeface="Roboto"/>
              <a:cs typeface="Roboto"/>
              <a:sym typeface="Roboto"/>
            </a:endParaRPr>
          </a:p>
          <a:p>
            <a:pPr marL="0" lvl="0" indent="0" algn="l" rtl="0">
              <a:spcBef>
                <a:spcPts val="0"/>
              </a:spcBef>
              <a:spcAft>
                <a:spcPts val="0"/>
              </a:spcAft>
              <a:buClr>
                <a:schemeClr val="accent4"/>
              </a:buClr>
              <a:buSzPts val="4400"/>
              <a:buFont typeface="Roboto"/>
              <a:buNone/>
            </a:pPr>
            <a:endParaRPr sz="1400" b="1">
              <a:latin typeface="Roboto"/>
              <a:ea typeface="Roboto"/>
              <a:cs typeface="Roboto"/>
              <a:sym typeface="Roboto"/>
            </a:endParaRPr>
          </a:p>
          <a:p>
            <a:pPr marL="0" lvl="0" indent="0" algn="l" rtl="0">
              <a:spcBef>
                <a:spcPts val="0"/>
              </a:spcBef>
              <a:spcAft>
                <a:spcPts val="0"/>
              </a:spcAft>
              <a:buClr>
                <a:schemeClr val="accent4"/>
              </a:buClr>
              <a:buSzPts val="4400"/>
              <a:buFont typeface="Roboto"/>
              <a:buNone/>
            </a:pPr>
            <a:r>
              <a:rPr lang="en-AU" sz="1400" b="1">
                <a:latin typeface="Roboto"/>
                <a:ea typeface="Roboto"/>
                <a:cs typeface="Roboto"/>
                <a:sym typeface="Roboto"/>
              </a:rPr>
              <a:t>Presenter: </a:t>
            </a:r>
            <a:endParaRPr sz="1400"/>
          </a:p>
          <a:p>
            <a:pPr marL="0" lvl="0" indent="0" algn="l" rtl="0">
              <a:spcBef>
                <a:spcPts val="0"/>
              </a:spcBef>
              <a:spcAft>
                <a:spcPts val="0"/>
              </a:spcAft>
              <a:buClr>
                <a:schemeClr val="accent4"/>
              </a:buClr>
              <a:buSzPts val="4400"/>
              <a:buFont typeface="Roboto"/>
              <a:buNone/>
            </a:pPr>
            <a:r>
              <a:rPr lang="en-AU" sz="1400" b="1">
                <a:latin typeface="Roboto"/>
                <a:ea typeface="Roboto"/>
                <a:cs typeface="Roboto"/>
                <a:sym typeface="Roboto"/>
              </a:rPr>
              <a:t>Welcome to the Empowered Life series devotional. Today we will be discussing about how to have Resilience</a:t>
            </a:r>
            <a:endParaRPr sz="1400"/>
          </a:p>
          <a:p>
            <a:pPr marL="0" lvl="0" indent="0" algn="l" rtl="0">
              <a:spcBef>
                <a:spcPts val="0"/>
              </a:spcBef>
              <a:spcAft>
                <a:spcPts val="0"/>
              </a:spcAft>
              <a:buNone/>
            </a:pPr>
            <a:endParaRPr sz="140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AU" sz="1400">
                <a:solidFill>
                  <a:schemeClr val="dk1"/>
                </a:solidFill>
              </a:rPr>
              <a:t>The fifth tip: Take care of yourself. </a:t>
            </a:r>
            <a:endParaRPr sz="1400"/>
          </a:p>
          <a:p>
            <a:pPr marL="457200" lvl="0" indent="-330200" algn="just" rtl="0">
              <a:lnSpc>
                <a:spcPct val="107000"/>
              </a:lnSpc>
              <a:spcBef>
                <a:spcPts val="0"/>
              </a:spcBef>
              <a:spcAft>
                <a:spcPts val="0"/>
              </a:spcAft>
              <a:buClr>
                <a:schemeClr val="dk1"/>
              </a:buClr>
              <a:buSzPts val="1600"/>
              <a:buFont typeface="Calibri"/>
              <a:buChar char="-"/>
            </a:pPr>
            <a:r>
              <a:rPr lang="en-AU" sz="1400">
                <a:solidFill>
                  <a:schemeClr val="dk1"/>
                </a:solidFill>
              </a:rPr>
              <a:t>Reflect and attend to your own needs and feelings</a:t>
            </a:r>
            <a:endParaRPr sz="1400"/>
          </a:p>
          <a:p>
            <a:pPr marL="457200" lvl="0" indent="-330200" algn="just" rtl="0">
              <a:lnSpc>
                <a:spcPct val="107000"/>
              </a:lnSpc>
              <a:spcBef>
                <a:spcPts val="0"/>
              </a:spcBef>
              <a:spcAft>
                <a:spcPts val="0"/>
              </a:spcAft>
              <a:buClr>
                <a:schemeClr val="dk1"/>
              </a:buClr>
              <a:buSzPts val="1600"/>
              <a:buFont typeface="Calibri"/>
              <a:buChar char="-"/>
            </a:pPr>
            <a:r>
              <a:rPr lang="en-AU" sz="1400">
                <a:solidFill>
                  <a:schemeClr val="dk1"/>
                </a:solidFill>
              </a:rPr>
              <a:t>Regularly participate in activities and hobbies you enjoy</a:t>
            </a:r>
            <a:endParaRPr sz="1400"/>
          </a:p>
          <a:p>
            <a:pPr marL="457200" lvl="0" indent="-330200" algn="just" rtl="0">
              <a:lnSpc>
                <a:spcPct val="107000"/>
              </a:lnSpc>
              <a:spcBef>
                <a:spcPts val="0"/>
              </a:spcBef>
              <a:spcAft>
                <a:spcPts val="0"/>
              </a:spcAft>
              <a:buClr>
                <a:schemeClr val="dk1"/>
              </a:buClr>
              <a:buSzPts val="1600"/>
              <a:buFont typeface="Calibri"/>
              <a:buChar char="-"/>
            </a:pPr>
            <a:r>
              <a:rPr lang="en-AU" sz="1400">
                <a:solidFill>
                  <a:schemeClr val="dk1"/>
                </a:solidFill>
              </a:rPr>
              <a:t>Make time for exercise in your daily routine</a:t>
            </a:r>
            <a:endParaRPr sz="1400"/>
          </a:p>
          <a:p>
            <a:pPr marL="457200" lvl="0" indent="-330200" algn="just" rtl="0">
              <a:lnSpc>
                <a:spcPct val="107000"/>
              </a:lnSpc>
              <a:spcBef>
                <a:spcPts val="0"/>
              </a:spcBef>
              <a:spcAft>
                <a:spcPts val="0"/>
              </a:spcAft>
              <a:buClr>
                <a:schemeClr val="dk1"/>
              </a:buClr>
              <a:buSzPts val="1600"/>
              <a:buFont typeface="Calibri"/>
              <a:buChar char="-"/>
            </a:pPr>
            <a:r>
              <a:rPr lang="en-AU" sz="1400">
                <a:solidFill>
                  <a:schemeClr val="dk1"/>
                </a:solidFill>
              </a:rPr>
              <a:t>Sleep 7-8 hours per night </a:t>
            </a:r>
            <a:endParaRPr sz="1400"/>
          </a:p>
          <a:p>
            <a:pPr marL="457200" lvl="0" indent="-330200" algn="just" rtl="0">
              <a:lnSpc>
                <a:spcPct val="107000"/>
              </a:lnSpc>
              <a:spcBef>
                <a:spcPts val="0"/>
              </a:spcBef>
              <a:spcAft>
                <a:spcPts val="0"/>
              </a:spcAft>
              <a:buClr>
                <a:schemeClr val="dk1"/>
              </a:buClr>
              <a:buSzPts val="1600"/>
              <a:buFont typeface="Calibri"/>
              <a:buChar char="-"/>
            </a:pPr>
            <a:r>
              <a:rPr lang="en-AU" sz="1400">
                <a:solidFill>
                  <a:schemeClr val="dk1"/>
                </a:solidFill>
              </a:rPr>
              <a:t>Be intentional to choose nutritious foods</a:t>
            </a:r>
            <a:endParaRPr sz="1400"/>
          </a:p>
          <a:p>
            <a:pPr marL="457200" lvl="0" indent="-330200" algn="just" rtl="0">
              <a:lnSpc>
                <a:spcPct val="107000"/>
              </a:lnSpc>
              <a:spcBef>
                <a:spcPts val="0"/>
              </a:spcBef>
              <a:spcAft>
                <a:spcPts val="0"/>
              </a:spcAft>
              <a:buClr>
                <a:schemeClr val="dk1"/>
              </a:buClr>
              <a:buSzPts val="1600"/>
              <a:buFont typeface="Calibri"/>
              <a:buChar char="-"/>
            </a:pPr>
            <a:r>
              <a:rPr lang="en-AU" sz="1400">
                <a:solidFill>
                  <a:schemeClr val="dk1"/>
                </a:solidFill>
              </a:rPr>
              <a:t>Practice stress management and relaxation techniques: deep breathing and/or prayer</a:t>
            </a:r>
            <a:endParaRPr sz="1400"/>
          </a:p>
        </p:txBody>
      </p:sp>
      <p:sp>
        <p:nvSpPr>
          <p:cNvPr id="131" name="Google Shape;13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AU" sz="1400">
                <a:solidFill>
                  <a:schemeClr val="dk1"/>
                </a:solidFill>
              </a:rPr>
              <a:t>The sixth tip: Be Proactive. </a:t>
            </a:r>
            <a:endParaRPr sz="1400"/>
          </a:p>
          <a:p>
            <a:pPr marL="457200" lvl="0" indent="-317500" algn="l" rtl="0">
              <a:lnSpc>
                <a:spcPct val="107000"/>
              </a:lnSpc>
              <a:spcBef>
                <a:spcPts val="0"/>
              </a:spcBef>
              <a:spcAft>
                <a:spcPts val="0"/>
              </a:spcAft>
              <a:buClr>
                <a:schemeClr val="dk1"/>
              </a:buClr>
              <a:buSzPts val="1400"/>
              <a:buFont typeface="Calibri"/>
              <a:buChar char="-"/>
            </a:pPr>
            <a:r>
              <a:rPr lang="en-AU" sz="1400">
                <a:solidFill>
                  <a:schemeClr val="dk1"/>
                </a:solidFill>
              </a:rPr>
              <a:t>Don't ignore your problems</a:t>
            </a:r>
            <a:endParaRPr sz="1400"/>
          </a:p>
          <a:p>
            <a:pPr marL="914400" lvl="1" indent="-317500" algn="l" rtl="0">
              <a:lnSpc>
                <a:spcPct val="107000"/>
              </a:lnSpc>
              <a:spcBef>
                <a:spcPts val="0"/>
              </a:spcBef>
              <a:spcAft>
                <a:spcPts val="0"/>
              </a:spcAft>
              <a:buClr>
                <a:schemeClr val="dk1"/>
              </a:buClr>
              <a:buSzPts val="1400"/>
              <a:buFont typeface="Calibri"/>
              <a:buChar char="-"/>
            </a:pPr>
            <a:r>
              <a:rPr lang="en-AU" sz="1400">
                <a:solidFill>
                  <a:schemeClr val="dk1"/>
                </a:solidFill>
              </a:rPr>
              <a:t>Instead, pray on what needs to be done. Start with a simple solution, make a plan, and take action.</a:t>
            </a:r>
            <a:endParaRPr sz="1400"/>
          </a:p>
          <a:p>
            <a:pPr marL="914400" lvl="1" indent="-317500" algn="l" rtl="0">
              <a:lnSpc>
                <a:spcPct val="107000"/>
              </a:lnSpc>
              <a:spcBef>
                <a:spcPts val="0"/>
              </a:spcBef>
              <a:spcAft>
                <a:spcPts val="0"/>
              </a:spcAft>
              <a:buClr>
                <a:schemeClr val="dk1"/>
              </a:buClr>
              <a:buSzPts val="1400"/>
              <a:buFont typeface="Calibri"/>
              <a:buChar char="-"/>
            </a:pPr>
            <a:r>
              <a:rPr lang="en-AU" sz="1400">
                <a:solidFill>
                  <a:schemeClr val="dk1"/>
                </a:solidFill>
              </a:rPr>
              <a:t>Review and be flexible if solutions need to be adjusted</a:t>
            </a:r>
            <a:endParaRPr sz="1400"/>
          </a:p>
          <a:p>
            <a:pPr marL="457200" lvl="0" indent="-317500" algn="l" rtl="0">
              <a:lnSpc>
                <a:spcPct val="107000"/>
              </a:lnSpc>
              <a:spcBef>
                <a:spcPts val="0"/>
              </a:spcBef>
              <a:spcAft>
                <a:spcPts val="0"/>
              </a:spcAft>
              <a:buClr>
                <a:schemeClr val="dk1"/>
              </a:buClr>
              <a:buSzPts val="1400"/>
              <a:buFont typeface="Calibri"/>
              <a:buChar char="-"/>
            </a:pPr>
            <a:r>
              <a:rPr lang="en-AU" sz="1400">
                <a:solidFill>
                  <a:schemeClr val="dk1"/>
                </a:solidFill>
              </a:rPr>
              <a:t>Although it can take time to recover from a major setback, traumatic event or loss, know that your situation can improve if you work at it</a:t>
            </a:r>
            <a:endParaRPr sz="1400"/>
          </a:p>
          <a:p>
            <a:pPr marL="457200" lvl="0" indent="-317500" algn="l" rtl="0">
              <a:lnSpc>
                <a:spcPct val="107000"/>
              </a:lnSpc>
              <a:spcBef>
                <a:spcPts val="0"/>
              </a:spcBef>
              <a:spcAft>
                <a:spcPts val="0"/>
              </a:spcAft>
              <a:buClr>
                <a:schemeClr val="dk1"/>
              </a:buClr>
              <a:buSzPts val="1400"/>
              <a:buFont typeface="Calibri"/>
              <a:buChar char="-"/>
            </a:pPr>
            <a:r>
              <a:rPr lang="en-AU" sz="1400">
                <a:solidFill>
                  <a:schemeClr val="dk1"/>
                </a:solidFill>
              </a:rPr>
              <a:t>Think out of the box and work through your situation</a:t>
            </a:r>
            <a:endParaRPr sz="1400"/>
          </a:p>
          <a:p>
            <a:pPr marL="0" lvl="0" indent="0" algn="l" rtl="0">
              <a:spcBef>
                <a:spcPts val="0"/>
              </a:spcBef>
              <a:spcAft>
                <a:spcPts val="0"/>
              </a:spcAft>
              <a:buNone/>
            </a:pPr>
            <a:endParaRPr sz="1400"/>
          </a:p>
        </p:txBody>
      </p:sp>
      <p:sp>
        <p:nvSpPr>
          <p:cNvPr id="136" name="Google Shape;13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AU" sz="1400">
                <a:solidFill>
                  <a:schemeClr val="dk1"/>
                </a:solidFill>
              </a:rPr>
              <a:t>For the 7th, trust in the divine power. </a:t>
            </a:r>
            <a:endParaRPr sz="1400"/>
          </a:p>
          <a:p>
            <a:pPr marL="457200" lvl="0" indent="-330200" algn="l" rtl="0">
              <a:lnSpc>
                <a:spcPct val="90000"/>
              </a:lnSpc>
              <a:spcBef>
                <a:spcPts val="0"/>
              </a:spcBef>
              <a:spcAft>
                <a:spcPts val="0"/>
              </a:spcAft>
              <a:buClr>
                <a:schemeClr val="dk1"/>
              </a:buClr>
              <a:buSzPts val="1600"/>
              <a:buFont typeface="Calibri"/>
              <a:buChar char="-"/>
            </a:pPr>
            <a:r>
              <a:rPr lang="en-AU" sz="1400">
                <a:solidFill>
                  <a:schemeClr val="dk1"/>
                </a:solidFill>
              </a:rPr>
              <a:t>Develop a strong trust and faith in God</a:t>
            </a:r>
            <a:endParaRPr sz="1400"/>
          </a:p>
          <a:p>
            <a:pPr marL="457200" lvl="0" indent="-330200" algn="l" rtl="0">
              <a:lnSpc>
                <a:spcPct val="90000"/>
              </a:lnSpc>
              <a:spcBef>
                <a:spcPts val="0"/>
              </a:spcBef>
              <a:spcAft>
                <a:spcPts val="0"/>
              </a:spcAft>
              <a:buClr>
                <a:schemeClr val="dk1"/>
              </a:buClr>
              <a:buSzPts val="1600"/>
              <a:buFont typeface="Calibri"/>
              <a:buChar char="-"/>
            </a:pPr>
            <a:r>
              <a:rPr lang="en-AU" sz="1400">
                <a:solidFill>
                  <a:schemeClr val="dk1"/>
                </a:solidFill>
              </a:rPr>
              <a:t>Claiming His promises by faith. This will give you hope</a:t>
            </a:r>
            <a:endParaRPr sz="1400"/>
          </a:p>
          <a:p>
            <a:pPr marL="457200" lvl="0" indent="-330200" algn="l" rtl="0">
              <a:lnSpc>
                <a:spcPct val="90000"/>
              </a:lnSpc>
              <a:spcBef>
                <a:spcPts val="0"/>
              </a:spcBef>
              <a:spcAft>
                <a:spcPts val="0"/>
              </a:spcAft>
              <a:buClr>
                <a:schemeClr val="dk1"/>
              </a:buClr>
              <a:buSzPts val="1600"/>
              <a:buFont typeface="Calibri"/>
              <a:buChar char="-"/>
            </a:pPr>
            <a:r>
              <a:rPr lang="en-AU" sz="1400">
                <a:solidFill>
                  <a:schemeClr val="dk1"/>
                </a:solidFill>
              </a:rPr>
              <a:t>God invites us to go to Him and depend upon Him for wisdom</a:t>
            </a:r>
            <a:endParaRPr sz="1400"/>
          </a:p>
          <a:p>
            <a:pPr marL="0" lvl="0" indent="0" algn="l" rtl="0">
              <a:lnSpc>
                <a:spcPct val="90000"/>
              </a:lnSpc>
              <a:spcBef>
                <a:spcPts val="1000"/>
              </a:spcBef>
              <a:spcAft>
                <a:spcPts val="0"/>
              </a:spcAft>
              <a:buClr>
                <a:schemeClr val="dk1"/>
              </a:buClr>
              <a:buSzPts val="3600"/>
              <a:buFont typeface="Calibri"/>
              <a:buNone/>
            </a:pPr>
            <a:r>
              <a:rPr lang="en-AU" sz="1400">
                <a:solidFill>
                  <a:schemeClr val="dk1"/>
                </a:solidFill>
              </a:rPr>
              <a:t>Jesus said, </a:t>
            </a:r>
            <a:endParaRPr sz="1400"/>
          </a:p>
          <a:p>
            <a:pPr marL="0" lvl="0" indent="0" algn="l" rtl="0">
              <a:lnSpc>
                <a:spcPct val="90000"/>
              </a:lnSpc>
              <a:spcBef>
                <a:spcPts val="1000"/>
              </a:spcBef>
              <a:spcAft>
                <a:spcPts val="0"/>
              </a:spcAft>
              <a:buClr>
                <a:schemeClr val="dk1"/>
              </a:buClr>
              <a:buSzPts val="3600"/>
              <a:buFont typeface="Calibri"/>
              <a:buNone/>
            </a:pPr>
            <a:r>
              <a:rPr lang="en-AU" sz="1400">
                <a:solidFill>
                  <a:schemeClr val="dk1"/>
                </a:solidFill>
              </a:rPr>
              <a:t>“Come unto Me all who are weary and burdened, and I will give you res</a:t>
            </a:r>
            <a:r>
              <a:rPr lang="en-AU" sz="1400"/>
              <a:t>t. (</a:t>
            </a:r>
            <a:r>
              <a:rPr lang="en-AU" sz="1400" i="1">
                <a:solidFill>
                  <a:schemeClr val="dk1"/>
                </a:solidFill>
              </a:rPr>
              <a:t>Matt 11:28-30)</a:t>
            </a:r>
            <a:endParaRPr sz="1400">
              <a:solidFill>
                <a:schemeClr val="dk1"/>
              </a:solidFill>
            </a:endParaRPr>
          </a:p>
          <a:p>
            <a:pPr marL="0" lvl="0" indent="0" algn="l" rtl="0">
              <a:spcBef>
                <a:spcPts val="0"/>
              </a:spcBef>
              <a:spcAft>
                <a:spcPts val="0"/>
              </a:spcAft>
              <a:buNone/>
            </a:pPr>
            <a:endParaRPr sz="1400"/>
          </a:p>
        </p:txBody>
      </p:sp>
      <p:sp>
        <p:nvSpPr>
          <p:cNvPr id="141" name="Google Shape;14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200"/>
              <a:buFont typeface="Calibri"/>
              <a:buNone/>
            </a:pPr>
            <a:r>
              <a:rPr lang="en-AU" sz="1400">
                <a:solidFill>
                  <a:schemeClr val="dk1"/>
                </a:solidFill>
              </a:rPr>
              <a:t>The Bible has many examples of individuals who had resilience when facing with adversity. </a:t>
            </a:r>
            <a:endParaRPr sz="1400"/>
          </a:p>
          <a:p>
            <a:pPr marL="457200" lvl="0" indent="-330200" algn="l" rtl="0">
              <a:lnSpc>
                <a:spcPct val="90000"/>
              </a:lnSpc>
              <a:spcBef>
                <a:spcPts val="0"/>
              </a:spcBef>
              <a:spcAft>
                <a:spcPts val="0"/>
              </a:spcAft>
              <a:buClr>
                <a:schemeClr val="dk1"/>
              </a:buClr>
              <a:buSzPts val="1600"/>
              <a:buFont typeface="Calibri"/>
              <a:buChar char="-"/>
            </a:pPr>
            <a:r>
              <a:rPr lang="en-AU" sz="1400">
                <a:solidFill>
                  <a:schemeClr val="dk1"/>
                </a:solidFill>
              </a:rPr>
              <a:t>Despite difficult circumstances and character flaws they were able to be used by God because they had the resilience to press on, even amid adverse circumstances</a:t>
            </a:r>
            <a:endParaRPr sz="1400"/>
          </a:p>
          <a:p>
            <a:pPr marL="0" lvl="0" indent="0" algn="l" rtl="0">
              <a:lnSpc>
                <a:spcPct val="90000"/>
              </a:lnSpc>
              <a:spcBef>
                <a:spcPts val="1000"/>
              </a:spcBef>
              <a:spcAft>
                <a:spcPts val="0"/>
              </a:spcAft>
              <a:buClr>
                <a:schemeClr val="dk1"/>
              </a:buClr>
              <a:buSzPts val="1200"/>
              <a:buFont typeface="Calibri"/>
              <a:buNone/>
            </a:pPr>
            <a:r>
              <a:rPr lang="en-AU" sz="1400">
                <a:solidFill>
                  <a:schemeClr val="dk1"/>
                </a:solidFill>
              </a:rPr>
              <a:t>There are many, but we will look at 2 individuals in the Bible who had the resilience and bounced back because they leaned on God. </a:t>
            </a:r>
            <a:endParaRPr sz="1400"/>
          </a:p>
          <a:p>
            <a:pPr marL="0" lvl="0" indent="0" algn="l" rtl="0">
              <a:spcBef>
                <a:spcPts val="0"/>
              </a:spcBef>
              <a:spcAft>
                <a:spcPts val="0"/>
              </a:spcAft>
              <a:buNone/>
            </a:pPr>
            <a:endParaRPr sz="1400"/>
          </a:p>
        </p:txBody>
      </p:sp>
      <p:sp>
        <p:nvSpPr>
          <p:cNvPr id="146" name="Google Shape;146;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AU" sz="1400">
                <a:solidFill>
                  <a:schemeClr val="dk1"/>
                </a:solidFill>
              </a:rPr>
              <a:t>The story of Job offers a supreme example of resilience. </a:t>
            </a:r>
            <a:endParaRPr sz="1400"/>
          </a:p>
          <a:p>
            <a:pPr marL="457200" lvl="0" indent="-342900" algn="l" rtl="0">
              <a:lnSpc>
                <a:spcPct val="90000"/>
              </a:lnSpc>
              <a:spcBef>
                <a:spcPts val="0"/>
              </a:spcBef>
              <a:spcAft>
                <a:spcPts val="0"/>
              </a:spcAft>
              <a:buClr>
                <a:schemeClr val="dk1"/>
              </a:buClr>
              <a:buSzPts val="1800"/>
              <a:buFont typeface="Calibri"/>
              <a:buChar char="•"/>
            </a:pPr>
            <a:r>
              <a:rPr lang="en-AU" sz="1400">
                <a:solidFill>
                  <a:schemeClr val="dk1"/>
                </a:solidFill>
              </a:rPr>
              <a:t>Earlier in his life, Job had a strong relationship with God and understood that God is merciful and righteous. He did not understand the reasons for his suffering; his property and children were destroyed in one day, and then he contracted a horrible disease. Job did not find support from his wife; And yet, somehow amid it all, he never lost his faith in God and endured until the tragedy ended. </a:t>
            </a:r>
            <a:endParaRPr sz="1400"/>
          </a:p>
          <a:p>
            <a:pPr marL="457200" lvl="0" indent="-342900" algn="l" rtl="0">
              <a:lnSpc>
                <a:spcPct val="90000"/>
              </a:lnSpc>
              <a:spcBef>
                <a:spcPts val="1000"/>
              </a:spcBef>
              <a:spcAft>
                <a:spcPts val="0"/>
              </a:spcAft>
              <a:buClr>
                <a:schemeClr val="dk1"/>
              </a:buClr>
              <a:buSzPts val="1800"/>
              <a:buFont typeface="Calibri"/>
              <a:buChar char="•"/>
            </a:pPr>
            <a:r>
              <a:rPr lang="en-AU" sz="1400">
                <a:solidFill>
                  <a:schemeClr val="dk1"/>
                </a:solidFill>
              </a:rPr>
              <a:t>Read Job 19:25. </a:t>
            </a:r>
            <a:r>
              <a:rPr lang="en-AU" sz="1400">
                <a:solidFill>
                  <a:schemeClr val="dk1"/>
                </a:solidFill>
                <a:highlight>
                  <a:srgbClr val="FFFFFF"/>
                </a:highlight>
                <a:latin typeface="Roboto"/>
                <a:ea typeface="Roboto"/>
                <a:cs typeface="Roboto"/>
                <a:sym typeface="Roboto"/>
              </a:rPr>
              <a:t>For I know </a:t>
            </a:r>
            <a:r>
              <a:rPr lang="en-AU" sz="1400" i="1">
                <a:solidFill>
                  <a:schemeClr val="dk1"/>
                </a:solidFill>
                <a:highlight>
                  <a:srgbClr val="FFFFFF"/>
                </a:highlight>
                <a:latin typeface="Roboto"/>
                <a:ea typeface="Roboto"/>
                <a:cs typeface="Roboto"/>
                <a:sym typeface="Roboto"/>
              </a:rPr>
              <a:t>that</a:t>
            </a:r>
            <a:r>
              <a:rPr lang="en-AU" sz="1400">
                <a:solidFill>
                  <a:schemeClr val="dk1"/>
                </a:solidFill>
                <a:highlight>
                  <a:srgbClr val="FFFFFF"/>
                </a:highlight>
                <a:latin typeface="Roboto"/>
                <a:ea typeface="Roboto"/>
                <a:cs typeface="Roboto"/>
                <a:sym typeface="Roboto"/>
              </a:rPr>
              <a:t> my Redeemer lives, and He shall stand at last on the earth;</a:t>
            </a:r>
            <a:endParaRPr sz="1400">
              <a:solidFill>
                <a:schemeClr val="dk1"/>
              </a:solidFill>
            </a:endParaRPr>
          </a:p>
          <a:p>
            <a:pPr marL="0" lvl="0" indent="0" algn="l" rtl="0">
              <a:lnSpc>
                <a:spcPct val="90000"/>
              </a:lnSpc>
              <a:spcBef>
                <a:spcPts val="1000"/>
              </a:spcBef>
              <a:spcAft>
                <a:spcPts val="0"/>
              </a:spcAft>
              <a:buClr>
                <a:schemeClr val="dk1"/>
              </a:buClr>
              <a:buSzPts val="1200"/>
              <a:buFont typeface="Calibri"/>
              <a:buNone/>
            </a:pPr>
            <a:r>
              <a:rPr lang="en-AU" sz="1400">
                <a:solidFill>
                  <a:schemeClr val="dk1"/>
                </a:solidFill>
              </a:rPr>
              <a:t>What hope did Job cling to here? How can we better learn to cling to this hope in our own adversity, as well? </a:t>
            </a:r>
            <a:endParaRPr sz="1400"/>
          </a:p>
          <a:p>
            <a:pPr marL="228600" lvl="0" indent="-50800" algn="l" rtl="0">
              <a:lnSpc>
                <a:spcPct val="90000"/>
              </a:lnSpc>
              <a:spcBef>
                <a:spcPts val="1000"/>
              </a:spcBef>
              <a:spcAft>
                <a:spcPts val="0"/>
              </a:spcAft>
              <a:buClr>
                <a:schemeClr val="dk1"/>
              </a:buClr>
              <a:buSzPts val="1200"/>
              <a:buFont typeface="Calibri"/>
              <a:buNone/>
            </a:pPr>
            <a:endParaRPr sz="1400">
              <a:solidFill>
                <a:schemeClr val="dk1"/>
              </a:solidFill>
            </a:endParaRPr>
          </a:p>
          <a:p>
            <a:pPr marL="0" lvl="0" indent="0" algn="l" rtl="0">
              <a:lnSpc>
                <a:spcPct val="90000"/>
              </a:lnSpc>
              <a:spcBef>
                <a:spcPts val="1000"/>
              </a:spcBef>
              <a:spcAft>
                <a:spcPts val="0"/>
              </a:spcAft>
              <a:buClr>
                <a:schemeClr val="dk1"/>
              </a:buClr>
              <a:buSzPts val="1200"/>
              <a:buFont typeface="Calibri"/>
              <a:buNone/>
            </a:pPr>
            <a:r>
              <a:rPr lang="en-AU" sz="1400" b="1" i="1">
                <a:solidFill>
                  <a:schemeClr val="dk1"/>
                </a:solidFill>
              </a:rPr>
              <a:t>Note to the presenter. </a:t>
            </a:r>
            <a:endParaRPr sz="1400"/>
          </a:p>
          <a:p>
            <a:pPr marL="0" lvl="0" indent="0" algn="l" rtl="0">
              <a:lnSpc>
                <a:spcPct val="90000"/>
              </a:lnSpc>
              <a:spcBef>
                <a:spcPts val="1000"/>
              </a:spcBef>
              <a:spcAft>
                <a:spcPts val="0"/>
              </a:spcAft>
              <a:buClr>
                <a:schemeClr val="dk1"/>
              </a:buClr>
              <a:buSzPts val="1200"/>
              <a:buFont typeface="Calibri"/>
              <a:buNone/>
            </a:pPr>
            <a:r>
              <a:rPr lang="en-AU" sz="1400" i="1">
                <a:solidFill>
                  <a:schemeClr val="dk1"/>
                </a:solidFill>
              </a:rPr>
              <a:t>Please discuss in detail the experience of Job, emphasising his resilience strength.</a:t>
            </a:r>
            <a:endParaRPr sz="1400">
              <a:solidFill>
                <a:schemeClr val="dk1"/>
              </a:solidFill>
            </a:endParaRPr>
          </a:p>
          <a:p>
            <a:pPr marL="0" lvl="0" indent="0" algn="l" rtl="0">
              <a:spcBef>
                <a:spcPts val="0"/>
              </a:spcBef>
              <a:spcAft>
                <a:spcPts val="0"/>
              </a:spcAft>
              <a:buNone/>
            </a:pPr>
            <a:endParaRPr sz="1400"/>
          </a:p>
        </p:txBody>
      </p:sp>
      <p:sp>
        <p:nvSpPr>
          <p:cNvPr id="151" name="Google Shape;151;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000"/>
              </a:lnSpc>
              <a:spcBef>
                <a:spcPts val="0"/>
              </a:spcBef>
              <a:spcAft>
                <a:spcPts val="0"/>
              </a:spcAft>
              <a:buClr>
                <a:schemeClr val="dk1"/>
              </a:buClr>
              <a:buSzPts val="3300"/>
              <a:buFont typeface="Arial"/>
              <a:buNone/>
            </a:pPr>
            <a:r>
              <a:rPr lang="en-AU" sz="1400">
                <a:solidFill>
                  <a:schemeClr val="dk1"/>
                </a:solidFill>
              </a:rPr>
              <a:t>Have you ever had a terrible experience that in the end brought some good and benefit? </a:t>
            </a:r>
            <a:r>
              <a:rPr lang="en-AU" sz="1400" b="1">
                <a:solidFill>
                  <a:schemeClr val="dk1"/>
                </a:solidFill>
              </a:rPr>
              <a:t>“Bouncing back” successfully without becoming too negatively affected by the experience.</a:t>
            </a:r>
            <a:r>
              <a:rPr lang="en-AU" sz="1400">
                <a:solidFill>
                  <a:schemeClr val="dk1"/>
                </a:solidFill>
              </a:rPr>
              <a:t> </a:t>
            </a:r>
            <a:endParaRPr sz="1400"/>
          </a:p>
          <a:p>
            <a:pPr marL="0" lvl="0" indent="0" algn="just" rtl="0">
              <a:lnSpc>
                <a:spcPct val="107000"/>
              </a:lnSpc>
              <a:spcBef>
                <a:spcPts val="0"/>
              </a:spcBef>
              <a:spcAft>
                <a:spcPts val="0"/>
              </a:spcAft>
              <a:buClr>
                <a:schemeClr val="dk1"/>
              </a:buClr>
              <a:buSzPts val="3300"/>
              <a:buFont typeface="Arial"/>
              <a:buNone/>
            </a:pPr>
            <a:r>
              <a:rPr lang="en-AU" sz="1400">
                <a:solidFill>
                  <a:schemeClr val="dk1"/>
                </a:solidFill>
              </a:rPr>
              <a:t>How can this help you learn to trust the Lord in any adversity, even when nothing good seems likely to result? </a:t>
            </a:r>
            <a:endParaRPr sz="1400"/>
          </a:p>
          <a:p>
            <a:pPr marL="0" lvl="0" indent="0" algn="l" rtl="0">
              <a:lnSpc>
                <a:spcPct val="107000"/>
              </a:lnSpc>
              <a:spcBef>
                <a:spcPts val="0"/>
              </a:spcBef>
              <a:spcAft>
                <a:spcPts val="0"/>
              </a:spcAft>
              <a:buNone/>
            </a:pPr>
            <a:endParaRPr sz="1400"/>
          </a:p>
        </p:txBody>
      </p:sp>
      <p:sp>
        <p:nvSpPr>
          <p:cNvPr id="156" name="Google Shape;15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100"/>
              <a:buFont typeface="Arial"/>
              <a:buNone/>
            </a:pPr>
            <a:r>
              <a:rPr lang="en-AU" sz="1400">
                <a:solidFill>
                  <a:schemeClr val="dk1"/>
                </a:solidFill>
              </a:rPr>
              <a:t>Resilience is important to bounce back or recover from painful and hopeless situations in life</a:t>
            </a:r>
            <a:endParaRPr sz="1400"/>
          </a:p>
          <a:p>
            <a:pPr marL="0" lvl="0" indent="0" algn="l" rtl="0">
              <a:lnSpc>
                <a:spcPct val="90000"/>
              </a:lnSpc>
              <a:spcBef>
                <a:spcPts val="0"/>
              </a:spcBef>
              <a:spcAft>
                <a:spcPts val="0"/>
              </a:spcAft>
              <a:buClr>
                <a:schemeClr val="dk1"/>
              </a:buClr>
              <a:buSzPts val="1100"/>
              <a:buFont typeface="Arial"/>
              <a:buNone/>
            </a:pPr>
            <a:endParaRPr sz="1400">
              <a:solidFill>
                <a:schemeClr val="dk1"/>
              </a:solidFill>
            </a:endParaRPr>
          </a:p>
          <a:p>
            <a:pPr marL="0" lvl="0" indent="0" algn="l" rtl="0">
              <a:lnSpc>
                <a:spcPct val="90000"/>
              </a:lnSpc>
              <a:spcBef>
                <a:spcPts val="0"/>
              </a:spcBef>
              <a:spcAft>
                <a:spcPts val="0"/>
              </a:spcAft>
              <a:buClr>
                <a:schemeClr val="dk1"/>
              </a:buClr>
              <a:buSzPts val="1100"/>
              <a:buFont typeface="Arial"/>
              <a:buNone/>
            </a:pPr>
            <a:r>
              <a:rPr lang="en-AU" sz="1400">
                <a:solidFill>
                  <a:schemeClr val="dk1"/>
                </a:solidFill>
              </a:rPr>
              <a:t>Consider your past experience and improve your resilience using the 7 tips that has been shared:</a:t>
            </a:r>
            <a:endParaRPr sz="1400"/>
          </a:p>
          <a:p>
            <a:pPr marL="457200" lvl="0" indent="-330200" algn="l" rtl="0">
              <a:lnSpc>
                <a:spcPct val="90000"/>
              </a:lnSpc>
              <a:spcBef>
                <a:spcPts val="0"/>
              </a:spcBef>
              <a:spcAft>
                <a:spcPts val="0"/>
              </a:spcAft>
              <a:buClr>
                <a:schemeClr val="dk1"/>
              </a:buClr>
              <a:buSzPts val="1600"/>
              <a:buFont typeface="Calibri"/>
              <a:buChar char="-"/>
            </a:pPr>
            <a:r>
              <a:rPr lang="en-AU" sz="1400">
                <a:solidFill>
                  <a:schemeClr val="dk1"/>
                </a:solidFill>
              </a:rPr>
              <a:t>Connecting  with the community</a:t>
            </a:r>
            <a:endParaRPr sz="1400"/>
          </a:p>
          <a:p>
            <a:pPr marL="457200" lvl="0" indent="-330200" algn="l" rtl="0">
              <a:lnSpc>
                <a:spcPct val="90000"/>
              </a:lnSpc>
              <a:spcBef>
                <a:spcPts val="0"/>
              </a:spcBef>
              <a:spcAft>
                <a:spcPts val="0"/>
              </a:spcAft>
              <a:buClr>
                <a:schemeClr val="dk1"/>
              </a:buClr>
              <a:buSzPts val="1600"/>
              <a:buFont typeface="Calibri"/>
              <a:buChar char="-"/>
            </a:pPr>
            <a:r>
              <a:rPr lang="en-AU" sz="1400">
                <a:solidFill>
                  <a:schemeClr val="dk1"/>
                </a:solidFill>
              </a:rPr>
              <a:t>Making everyday meaningful</a:t>
            </a:r>
            <a:endParaRPr sz="1400"/>
          </a:p>
          <a:p>
            <a:pPr marL="457200" lvl="0" indent="-330200" algn="l" rtl="0">
              <a:lnSpc>
                <a:spcPct val="90000"/>
              </a:lnSpc>
              <a:spcBef>
                <a:spcPts val="0"/>
              </a:spcBef>
              <a:spcAft>
                <a:spcPts val="0"/>
              </a:spcAft>
              <a:buClr>
                <a:schemeClr val="dk1"/>
              </a:buClr>
              <a:buSzPts val="1600"/>
              <a:buFont typeface="Calibri"/>
              <a:buChar char="-"/>
            </a:pPr>
            <a:r>
              <a:rPr lang="en-AU" sz="1400">
                <a:solidFill>
                  <a:schemeClr val="dk1"/>
                </a:solidFill>
              </a:rPr>
              <a:t>Learning from experiences</a:t>
            </a:r>
            <a:endParaRPr sz="1400"/>
          </a:p>
          <a:p>
            <a:pPr marL="457200" lvl="0" indent="-330200" algn="l" rtl="0">
              <a:lnSpc>
                <a:spcPct val="90000"/>
              </a:lnSpc>
              <a:spcBef>
                <a:spcPts val="0"/>
              </a:spcBef>
              <a:spcAft>
                <a:spcPts val="0"/>
              </a:spcAft>
              <a:buClr>
                <a:schemeClr val="dk1"/>
              </a:buClr>
              <a:buSzPts val="1600"/>
              <a:buFont typeface="Calibri"/>
              <a:buChar char="-"/>
            </a:pPr>
            <a:r>
              <a:rPr lang="en-AU" sz="1400">
                <a:solidFill>
                  <a:schemeClr val="dk1"/>
                </a:solidFill>
              </a:rPr>
              <a:t>Remain hopeful</a:t>
            </a:r>
            <a:endParaRPr sz="1400"/>
          </a:p>
          <a:p>
            <a:pPr marL="457200" lvl="0" indent="-330200" algn="l" rtl="0">
              <a:lnSpc>
                <a:spcPct val="90000"/>
              </a:lnSpc>
              <a:spcBef>
                <a:spcPts val="0"/>
              </a:spcBef>
              <a:spcAft>
                <a:spcPts val="0"/>
              </a:spcAft>
              <a:buClr>
                <a:schemeClr val="dk1"/>
              </a:buClr>
              <a:buSzPts val="1600"/>
              <a:buFont typeface="Calibri"/>
              <a:buChar char="-"/>
            </a:pPr>
            <a:r>
              <a:rPr lang="en-AU" sz="1400">
                <a:solidFill>
                  <a:schemeClr val="dk1"/>
                </a:solidFill>
              </a:rPr>
              <a:t>Take care of yourself </a:t>
            </a:r>
            <a:endParaRPr sz="1400"/>
          </a:p>
          <a:p>
            <a:pPr marL="457200" lvl="0" indent="-330200" algn="l" rtl="0">
              <a:lnSpc>
                <a:spcPct val="90000"/>
              </a:lnSpc>
              <a:spcBef>
                <a:spcPts val="0"/>
              </a:spcBef>
              <a:spcAft>
                <a:spcPts val="0"/>
              </a:spcAft>
              <a:buClr>
                <a:schemeClr val="dk1"/>
              </a:buClr>
              <a:buSzPts val="1600"/>
              <a:buFont typeface="Calibri"/>
              <a:buChar char="-"/>
            </a:pPr>
            <a:r>
              <a:rPr lang="en-AU" sz="1400">
                <a:solidFill>
                  <a:schemeClr val="dk1"/>
                </a:solidFill>
              </a:rPr>
              <a:t>Be Proactive</a:t>
            </a:r>
            <a:endParaRPr sz="1400"/>
          </a:p>
          <a:p>
            <a:pPr marL="457200" lvl="0" indent="-330200" algn="l" rtl="0">
              <a:lnSpc>
                <a:spcPct val="90000"/>
              </a:lnSpc>
              <a:spcBef>
                <a:spcPts val="0"/>
              </a:spcBef>
              <a:spcAft>
                <a:spcPts val="0"/>
              </a:spcAft>
              <a:buClr>
                <a:schemeClr val="dk1"/>
              </a:buClr>
              <a:buSzPts val="1600"/>
              <a:buFont typeface="Calibri"/>
              <a:buChar char="-"/>
            </a:pPr>
            <a:r>
              <a:rPr lang="en-AU" sz="1400">
                <a:solidFill>
                  <a:schemeClr val="dk1"/>
                </a:solidFill>
              </a:rPr>
              <a:t>Trust in Divine power</a:t>
            </a:r>
            <a:endParaRPr sz="1400"/>
          </a:p>
          <a:p>
            <a:pPr marL="0" lvl="0" indent="0" algn="just" rtl="0">
              <a:lnSpc>
                <a:spcPct val="90000"/>
              </a:lnSpc>
              <a:spcBef>
                <a:spcPts val="0"/>
              </a:spcBef>
              <a:spcAft>
                <a:spcPts val="0"/>
              </a:spcAft>
              <a:buClr>
                <a:schemeClr val="dk1"/>
              </a:buClr>
              <a:buSzPts val="3300"/>
              <a:buFont typeface="Arial"/>
              <a:buNone/>
            </a:pPr>
            <a:endParaRPr sz="1400">
              <a:solidFill>
                <a:schemeClr val="dk1"/>
              </a:solidFill>
            </a:endParaRPr>
          </a:p>
          <a:p>
            <a:pPr marL="0" lvl="0" indent="0" algn="just" rtl="0">
              <a:lnSpc>
                <a:spcPct val="90000"/>
              </a:lnSpc>
              <a:spcBef>
                <a:spcPts val="0"/>
              </a:spcBef>
              <a:spcAft>
                <a:spcPts val="0"/>
              </a:spcAft>
              <a:buClr>
                <a:schemeClr val="dk1"/>
              </a:buClr>
              <a:buSzPts val="3300"/>
              <a:buFont typeface="Arial"/>
              <a:buNone/>
            </a:pPr>
            <a:r>
              <a:rPr lang="en-AU" sz="1400">
                <a:solidFill>
                  <a:schemeClr val="dk1"/>
                </a:solidFill>
              </a:rPr>
              <a:t>God does not want us to suffer needlessly. In fact, the environment Jesus has prepared for us in heaven is tearless and painless (Rev. 21:4). But as we wait for that promise to be fulfilled, it seems certain that pain is the path to learn certain lessons. Character development, empathy, humility, discipleship, understanding of good and evil— these are some of the lessons we can learn. Although it is difficult to think of the benefits of suffering, especially in the midst of trial, we can ask God for the necessary strength to pass through difficulties. </a:t>
            </a:r>
            <a:endParaRPr sz="1400"/>
          </a:p>
          <a:p>
            <a:pPr marL="0" lvl="0" indent="0" algn="l" rtl="0">
              <a:lnSpc>
                <a:spcPct val="90000"/>
              </a:lnSpc>
              <a:spcBef>
                <a:spcPts val="0"/>
              </a:spcBef>
              <a:spcAft>
                <a:spcPts val="0"/>
              </a:spcAft>
              <a:buNone/>
            </a:pPr>
            <a:endParaRPr sz="1400"/>
          </a:p>
        </p:txBody>
      </p:sp>
      <p:sp>
        <p:nvSpPr>
          <p:cNvPr id="161" name="Google Shape;161;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16</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AU" sz="1400"/>
              <a:t>Are we resilient enough? </a:t>
            </a:r>
            <a:endParaRPr sz="1400"/>
          </a:p>
          <a:p>
            <a:pPr marL="0" lvl="0" indent="0" algn="l" rtl="0">
              <a:spcBef>
                <a:spcPts val="0"/>
              </a:spcBef>
              <a:spcAft>
                <a:spcPts val="0"/>
              </a:spcAft>
              <a:buNone/>
            </a:pPr>
            <a:r>
              <a:rPr lang="en-AU" sz="1400"/>
              <a:t>We all face major stressors, in one form or another? </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AU" sz="1400"/>
              <a:t>How can we have the resilience to deal with what happens and not be destroyed emotionally in the process?  </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AU" sz="1400"/>
              <a:t>It is very important that we are resilient so that we are able to bounce back or recover from painful and hopeless situations in life</a:t>
            </a:r>
            <a:endParaRPr sz="1400"/>
          </a:p>
        </p:txBody>
      </p:sp>
      <p:sp>
        <p:nvSpPr>
          <p:cNvPr id="91" name="Google Shape;9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200"/>
              <a:buFont typeface="Calibri"/>
              <a:buNone/>
            </a:pPr>
            <a:r>
              <a:rPr lang="en-AU" sz="1400">
                <a:solidFill>
                  <a:schemeClr val="dk1"/>
                </a:solidFill>
              </a:rPr>
              <a:t>What is resilience? </a:t>
            </a:r>
            <a:endParaRPr sz="1400"/>
          </a:p>
          <a:p>
            <a:pPr marL="360000" lvl="0" indent="-220300" algn="l" rtl="0">
              <a:spcBef>
                <a:spcPts val="0"/>
              </a:spcBef>
              <a:spcAft>
                <a:spcPts val="0"/>
              </a:spcAft>
              <a:buClr>
                <a:schemeClr val="dk1"/>
              </a:buClr>
              <a:buSzPts val="1400"/>
              <a:buFont typeface="Calibri"/>
              <a:buChar char="•"/>
            </a:pPr>
            <a:r>
              <a:rPr lang="en-AU" sz="1400">
                <a:solidFill>
                  <a:schemeClr val="dk1"/>
                </a:solidFill>
              </a:rPr>
              <a:t>Resilience is the process of facing adversity, trauma, tragedy, threats, or extreme stress and “bouncing back” successfully without becoming too negatively affected by the experience</a:t>
            </a:r>
            <a:endParaRPr sz="1400"/>
          </a:p>
        </p:txBody>
      </p:sp>
      <p:sp>
        <p:nvSpPr>
          <p:cNvPr id="96" name="Google Shape;9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AU" sz="1400">
                <a:solidFill>
                  <a:schemeClr val="dk1"/>
                </a:solidFill>
              </a:rPr>
              <a:t>Why is resilience important? </a:t>
            </a:r>
            <a:endParaRPr sz="1400"/>
          </a:p>
          <a:p>
            <a:pPr marL="360000" lvl="0" indent="-258400" algn="l" rtl="0">
              <a:spcBef>
                <a:spcPts val="0"/>
              </a:spcBef>
              <a:spcAft>
                <a:spcPts val="0"/>
              </a:spcAft>
              <a:buClr>
                <a:schemeClr val="dk1"/>
              </a:buClr>
              <a:buSzPts val="1600"/>
              <a:buFont typeface="Calibri"/>
              <a:buChar char="•"/>
            </a:pPr>
            <a:r>
              <a:rPr lang="en-AU" sz="1400">
                <a:solidFill>
                  <a:schemeClr val="dk1"/>
                </a:solidFill>
              </a:rPr>
              <a:t>Helps to protect us from various mental health conditions, such as depression and anxiety</a:t>
            </a:r>
            <a:endParaRPr sz="1400">
              <a:solidFill>
                <a:schemeClr val="dk1"/>
              </a:solidFill>
            </a:endParaRPr>
          </a:p>
          <a:p>
            <a:pPr marL="360000" lvl="0" indent="-258400" algn="l" rtl="0">
              <a:spcBef>
                <a:spcPts val="0"/>
              </a:spcBef>
              <a:spcAft>
                <a:spcPts val="0"/>
              </a:spcAft>
              <a:buClr>
                <a:schemeClr val="dk1"/>
              </a:buClr>
              <a:buSzPts val="1600"/>
              <a:buFont typeface="Calibri"/>
              <a:buChar char="•"/>
            </a:pPr>
            <a:r>
              <a:rPr lang="en-AU" sz="1400">
                <a:solidFill>
                  <a:schemeClr val="dk1"/>
                </a:solidFill>
              </a:rPr>
              <a:t>Helps offset factors that increase the risk of mental health conditions, such as bullying or previous trauma</a:t>
            </a:r>
            <a:endParaRPr sz="1400">
              <a:solidFill>
                <a:schemeClr val="dk1"/>
              </a:solidFill>
            </a:endParaRPr>
          </a:p>
        </p:txBody>
      </p:sp>
      <p:sp>
        <p:nvSpPr>
          <p:cNvPr id="101" name="Google Shape;10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Clr>
                <a:schemeClr val="lt1"/>
              </a:buClr>
              <a:buSzPts val="2800"/>
              <a:buFont typeface="Helvetica Neue"/>
              <a:buNone/>
            </a:pPr>
            <a:r>
              <a:rPr lang="en-AU" sz="1400" i="1">
                <a:solidFill>
                  <a:schemeClr val="dk1"/>
                </a:solidFill>
                <a:latin typeface="Helvetica Neue"/>
                <a:ea typeface="Helvetica Neue"/>
                <a:cs typeface="Helvetica Neue"/>
                <a:sym typeface="Helvetica Neue"/>
              </a:rPr>
              <a:t>Note for the presenter: Make each of this tips your discussion points. Keep it brief. </a:t>
            </a:r>
            <a:endParaRPr sz="1400"/>
          </a:p>
          <a:p>
            <a:pPr marL="0" lvl="0" indent="0" algn="l" rtl="0">
              <a:lnSpc>
                <a:spcPct val="107000"/>
              </a:lnSpc>
              <a:spcBef>
                <a:spcPts val="800"/>
              </a:spcBef>
              <a:spcAft>
                <a:spcPts val="0"/>
              </a:spcAft>
              <a:buClr>
                <a:schemeClr val="lt1"/>
              </a:buClr>
              <a:buSzPts val="2800"/>
              <a:buFont typeface="Helvetica Neue"/>
              <a:buNone/>
            </a:pPr>
            <a:r>
              <a:rPr lang="en-AU" sz="1400" i="1">
                <a:solidFill>
                  <a:schemeClr val="dk1"/>
                </a:solidFill>
                <a:latin typeface="Helvetica Neue"/>
                <a:ea typeface="Helvetica Neue"/>
                <a:cs typeface="Helvetica Neue"/>
                <a:sym typeface="Helvetica Neue"/>
              </a:rPr>
              <a:t>Since being resilient helps us to cope with stressors and trauma, Mayo Clinic has 7 tips to improve your resilience. </a:t>
            </a:r>
            <a:endParaRPr sz="1400"/>
          </a:p>
          <a:p>
            <a:pPr marL="0" lvl="0" indent="0" algn="l" rtl="0">
              <a:spcBef>
                <a:spcPts val="800"/>
              </a:spcBef>
              <a:spcAft>
                <a:spcPts val="0"/>
              </a:spcAft>
              <a:buNone/>
            </a:pPr>
            <a:endParaRPr sz="1400"/>
          </a:p>
        </p:txBody>
      </p:sp>
      <p:sp>
        <p:nvSpPr>
          <p:cNvPr id="106" name="Google Shape;10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Clr>
                <a:srgbClr val="111111"/>
              </a:buClr>
              <a:buSzPts val="2105"/>
              <a:buFont typeface="Arial"/>
              <a:buNone/>
            </a:pPr>
            <a:r>
              <a:rPr lang="en-AU" sz="1400">
                <a:solidFill>
                  <a:srgbClr val="111111"/>
                </a:solidFill>
              </a:rPr>
              <a:t>First is Connectedness. </a:t>
            </a:r>
            <a:endParaRPr sz="1400"/>
          </a:p>
          <a:p>
            <a:pPr marL="0" lvl="0" indent="0" algn="l" rtl="0">
              <a:lnSpc>
                <a:spcPct val="107000"/>
              </a:lnSpc>
              <a:spcBef>
                <a:spcPts val="0"/>
              </a:spcBef>
              <a:spcAft>
                <a:spcPts val="0"/>
              </a:spcAft>
              <a:buClr>
                <a:srgbClr val="111111"/>
              </a:buClr>
              <a:buSzPts val="2105"/>
              <a:buFont typeface="Arial"/>
              <a:buNone/>
            </a:pPr>
            <a:r>
              <a:rPr lang="en-AU" sz="1400" i="1">
                <a:solidFill>
                  <a:srgbClr val="111111"/>
                </a:solidFill>
              </a:rPr>
              <a:t>Go through the points.</a:t>
            </a:r>
            <a:endParaRPr sz="1400"/>
          </a:p>
          <a:p>
            <a:pPr marL="0" lvl="0" indent="0" algn="l" rtl="0">
              <a:lnSpc>
                <a:spcPct val="107000"/>
              </a:lnSpc>
              <a:spcBef>
                <a:spcPts val="0"/>
              </a:spcBef>
              <a:spcAft>
                <a:spcPts val="0"/>
              </a:spcAft>
              <a:buClr>
                <a:srgbClr val="111111"/>
              </a:buClr>
              <a:buSzPts val="2105"/>
              <a:buFont typeface="Arial"/>
              <a:buNone/>
            </a:pPr>
            <a:r>
              <a:rPr lang="en-AU" sz="1400">
                <a:solidFill>
                  <a:srgbClr val="111111"/>
                </a:solidFill>
              </a:rPr>
              <a:t>Having a sense of belonging to a particular group makes it easy to get support when in times of desperate need. In fact, in the Pacific, we are a communal society, whereby we support one another in the event of desperate needs. Connectedness is the strength in the Pacific. This helps us become resilient when faced with challenges in life.</a:t>
            </a:r>
            <a:endParaRPr sz="1400"/>
          </a:p>
        </p:txBody>
      </p:sp>
      <p:sp>
        <p:nvSpPr>
          <p:cNvPr id="111" name="Google Shape;11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AU" sz="1400">
                <a:solidFill>
                  <a:schemeClr val="dk1"/>
                </a:solidFill>
              </a:rPr>
              <a:t>Second: Make everyday meaningful. </a:t>
            </a:r>
            <a:endParaRPr sz="1400"/>
          </a:p>
          <a:p>
            <a:pPr marL="0" lvl="0" indent="0" algn="l" rtl="0">
              <a:lnSpc>
                <a:spcPct val="107000"/>
              </a:lnSpc>
              <a:spcBef>
                <a:spcPts val="0"/>
              </a:spcBef>
              <a:spcAft>
                <a:spcPts val="0"/>
              </a:spcAft>
              <a:buClr>
                <a:srgbClr val="111111"/>
              </a:buClr>
              <a:buSzPts val="1000"/>
              <a:buFont typeface="Arial"/>
              <a:buNone/>
            </a:pPr>
            <a:r>
              <a:rPr lang="en-AU" sz="1400">
                <a:solidFill>
                  <a:schemeClr val="dk1"/>
                </a:solidFill>
              </a:rPr>
              <a:t>Do something that gives you a sense of accomplishment and purpose every day. Set goals to help you look toward the future with meaning.</a:t>
            </a:r>
            <a:endParaRPr sz="1400"/>
          </a:p>
          <a:p>
            <a:pPr marL="0" lvl="0" indent="0" algn="l" rtl="0">
              <a:spcBef>
                <a:spcPts val="0"/>
              </a:spcBef>
              <a:spcAft>
                <a:spcPts val="0"/>
              </a:spcAft>
              <a:buNone/>
            </a:pPr>
            <a:endParaRPr sz="1400"/>
          </a:p>
        </p:txBody>
      </p:sp>
      <p:sp>
        <p:nvSpPr>
          <p:cNvPr id="116" name="Google Shape;11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Clr>
                <a:srgbClr val="111111"/>
              </a:buClr>
              <a:buSzPts val="1081"/>
              <a:buFont typeface="Arial"/>
              <a:buNone/>
            </a:pPr>
            <a:r>
              <a:rPr lang="en-AU" sz="1400">
                <a:solidFill>
                  <a:srgbClr val="111111"/>
                </a:solidFill>
              </a:rPr>
              <a:t>Third, Learn from past personal experience, including others. </a:t>
            </a:r>
            <a:endParaRPr sz="1400"/>
          </a:p>
          <a:p>
            <a:pPr marL="0" lvl="0" indent="0" algn="l" rtl="0">
              <a:lnSpc>
                <a:spcPct val="107000"/>
              </a:lnSpc>
              <a:spcBef>
                <a:spcPts val="0"/>
              </a:spcBef>
              <a:spcAft>
                <a:spcPts val="0"/>
              </a:spcAft>
              <a:buClr>
                <a:srgbClr val="111111"/>
              </a:buClr>
              <a:buSzPts val="1081"/>
              <a:buFont typeface="Arial"/>
              <a:buNone/>
            </a:pPr>
            <a:r>
              <a:rPr lang="en-AU" sz="1400">
                <a:solidFill>
                  <a:srgbClr val="111111"/>
                </a:solidFill>
              </a:rPr>
              <a:t>Learning from the past experience is very important to help build our resilience. </a:t>
            </a:r>
            <a:endParaRPr sz="1400"/>
          </a:p>
          <a:p>
            <a:pPr marL="0" lvl="0" indent="0" algn="l" rtl="0">
              <a:lnSpc>
                <a:spcPct val="107000"/>
              </a:lnSpc>
              <a:spcBef>
                <a:spcPts val="0"/>
              </a:spcBef>
              <a:spcAft>
                <a:spcPts val="0"/>
              </a:spcAft>
              <a:buClr>
                <a:srgbClr val="111111"/>
              </a:buClr>
              <a:buSzPts val="1081"/>
              <a:buFont typeface="Arial"/>
              <a:buNone/>
            </a:pPr>
            <a:endParaRPr sz="1400" i="1">
              <a:solidFill>
                <a:srgbClr val="111111"/>
              </a:solidFill>
            </a:endParaRPr>
          </a:p>
          <a:p>
            <a:pPr marL="0" lvl="0" indent="0" algn="l" rtl="0">
              <a:lnSpc>
                <a:spcPct val="107000"/>
              </a:lnSpc>
              <a:spcBef>
                <a:spcPts val="0"/>
              </a:spcBef>
              <a:spcAft>
                <a:spcPts val="0"/>
              </a:spcAft>
              <a:buClr>
                <a:srgbClr val="111111"/>
              </a:buClr>
              <a:buSzPts val="1081"/>
              <a:buFont typeface="Arial"/>
              <a:buNone/>
            </a:pPr>
            <a:r>
              <a:rPr lang="en-AU" sz="1400" i="1">
                <a:solidFill>
                  <a:srgbClr val="111111"/>
                </a:solidFill>
              </a:rPr>
              <a:t>Go through the points. </a:t>
            </a:r>
            <a:endParaRPr sz="1400"/>
          </a:p>
          <a:p>
            <a:pPr marL="0" lvl="0" indent="0" algn="l" rtl="0">
              <a:spcBef>
                <a:spcPts val="0"/>
              </a:spcBef>
              <a:spcAft>
                <a:spcPts val="0"/>
              </a:spcAft>
              <a:buNone/>
            </a:pPr>
            <a:endParaRPr sz="1400"/>
          </a:p>
        </p:txBody>
      </p:sp>
      <p:sp>
        <p:nvSpPr>
          <p:cNvPr id="121" name="Google Shape;121;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AU" sz="1400">
                <a:solidFill>
                  <a:schemeClr val="dk1"/>
                </a:solidFill>
              </a:rPr>
              <a:t>Fourth. Remain hopeful. </a:t>
            </a:r>
            <a:endParaRPr sz="1400"/>
          </a:p>
          <a:p>
            <a:pPr marL="0" lvl="0" indent="0" algn="l" rtl="0">
              <a:lnSpc>
                <a:spcPct val="107000"/>
              </a:lnSpc>
              <a:spcBef>
                <a:spcPts val="0"/>
              </a:spcBef>
              <a:spcAft>
                <a:spcPts val="0"/>
              </a:spcAft>
              <a:buClr>
                <a:schemeClr val="dk1"/>
              </a:buClr>
              <a:buSzPts val="1000"/>
              <a:buFont typeface="Calibri"/>
              <a:buNone/>
            </a:pPr>
            <a:endParaRPr sz="1400">
              <a:solidFill>
                <a:schemeClr val="dk1"/>
              </a:solidFill>
            </a:endParaRPr>
          </a:p>
          <a:p>
            <a:pPr marL="0" lvl="0" indent="0" algn="l" rtl="0">
              <a:lnSpc>
                <a:spcPct val="107000"/>
              </a:lnSpc>
              <a:spcBef>
                <a:spcPts val="0"/>
              </a:spcBef>
              <a:spcAft>
                <a:spcPts val="0"/>
              </a:spcAft>
              <a:buClr>
                <a:srgbClr val="111111"/>
              </a:buClr>
              <a:buSzPts val="1000"/>
              <a:buFont typeface="Arial"/>
              <a:buNone/>
            </a:pPr>
            <a:r>
              <a:rPr lang="en-AU" sz="1400">
                <a:solidFill>
                  <a:schemeClr val="dk1"/>
                </a:solidFill>
              </a:rPr>
              <a:t>You can't change the past, but you can always look toward the future. </a:t>
            </a:r>
            <a:endParaRPr sz="1400"/>
          </a:p>
          <a:p>
            <a:pPr marL="0" lvl="0" indent="0" algn="l" rtl="0">
              <a:lnSpc>
                <a:spcPct val="107000"/>
              </a:lnSpc>
              <a:spcBef>
                <a:spcPts val="0"/>
              </a:spcBef>
              <a:spcAft>
                <a:spcPts val="0"/>
              </a:spcAft>
              <a:buClr>
                <a:schemeClr val="dk1"/>
              </a:buClr>
              <a:buSzPts val="1000"/>
              <a:buFont typeface="Calibri"/>
              <a:buNone/>
            </a:pPr>
            <a:r>
              <a:rPr lang="en-AU" sz="1400">
                <a:solidFill>
                  <a:schemeClr val="dk1"/>
                </a:solidFill>
              </a:rPr>
              <a:t>Accepting and even anticipating change makes it easier to adapt and view new challenges with less anxiety.</a:t>
            </a:r>
            <a:endParaRPr sz="1400"/>
          </a:p>
        </p:txBody>
      </p:sp>
      <p:sp>
        <p:nvSpPr>
          <p:cNvPr id="126" name="Google Shape;12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 name="Google Shape;22;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2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2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6"/>
          <p:cNvSpPr>
            <a:spLocks noGrp="1"/>
          </p:cNvSpPr>
          <p:nvPr>
            <p:ph type="pic" idx="2"/>
          </p:nvPr>
        </p:nvSpPr>
        <p:spPr>
          <a:xfrm>
            <a:off x="5183188" y="987425"/>
            <a:ext cx="6172200" cy="4873625"/>
          </a:xfrm>
          <a:prstGeom prst="rect">
            <a:avLst/>
          </a:prstGeom>
          <a:noFill/>
          <a:ln>
            <a:noFill/>
          </a:ln>
        </p:spPr>
      </p:sp>
      <p:sp>
        <p:nvSpPr>
          <p:cNvPr id="68" name="Google Shape;68;p2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2"/>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2"/>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2"/>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2"/>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2"/>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2"/>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2"/>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2"/>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1043</Words>
  <Application>Microsoft Office PowerPoint</Application>
  <PresentationFormat>Widescreen</PresentationFormat>
  <Paragraphs>88</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Helvetica Neue</vt:lpstr>
      <vt:lpstr>Roboto</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Dinda Productions</dc:creator>
  <cp:lastModifiedBy>Pamela Townend</cp:lastModifiedBy>
  <cp:revision>1</cp:revision>
  <dcterms:created xsi:type="dcterms:W3CDTF">2022-04-20T04:54:33Z</dcterms:created>
  <dcterms:modified xsi:type="dcterms:W3CDTF">2022-04-29T03:48:41Z</dcterms:modified>
</cp:coreProperties>
</file>