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2" r:id="rId7"/>
    <p:sldId id="263" r:id="rId8"/>
    <p:sldId id="264" r:id="rId9"/>
    <p:sldId id="265" r:id="rId10"/>
    <p:sldId id="266" r:id="rId11"/>
    <p:sldId id="267" r:id="rId12"/>
    <p:sldId id="268" r:id="rId13"/>
    <p:sldId id="269" r:id="rId14"/>
    <p:sldId id="270" r:id="rId15"/>
    <p:sldId id="271" r:id="rId16"/>
    <p:sldId id="272" r:id="rId17"/>
    <p:sldId id="277"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8" r:id="rId31"/>
    <p:sldId id="289" r:id="rId32"/>
    <p:sldId id="291" r:id="rId33"/>
    <p:sldId id="260" r:id="rId34"/>
    <p:sldId id="29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930" y="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A85CF940-3F75-48F5-B6BB-CFD9F8978BDA}" type="datetimeFigureOut">
              <a:rPr lang="en-NZ" smtClean="0"/>
              <a:t>19/07/2019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148710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A85CF940-3F75-48F5-B6BB-CFD9F8978BDA}" type="datetimeFigureOut">
              <a:rPr lang="en-NZ" smtClean="0"/>
              <a:t>19/07/2019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3670244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A85CF940-3F75-48F5-B6BB-CFD9F8978BDA}" type="datetimeFigureOut">
              <a:rPr lang="en-NZ" smtClean="0"/>
              <a:t>19/07/2019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843007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A85CF940-3F75-48F5-B6BB-CFD9F8978BDA}" type="datetimeFigureOut">
              <a:rPr lang="en-NZ" smtClean="0"/>
              <a:t>19/07/2019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3491284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5CF940-3F75-48F5-B6BB-CFD9F8978BDA}" type="datetimeFigureOut">
              <a:rPr lang="en-NZ" smtClean="0"/>
              <a:t>19/07/2019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2667557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A85CF940-3F75-48F5-B6BB-CFD9F8978BDA}" type="datetimeFigureOut">
              <a:rPr lang="en-NZ" smtClean="0"/>
              <a:t>19/07/2019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2278599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A85CF940-3F75-48F5-B6BB-CFD9F8978BDA}" type="datetimeFigureOut">
              <a:rPr lang="en-NZ" smtClean="0"/>
              <a:t>19/07/2019</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1332547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A85CF940-3F75-48F5-B6BB-CFD9F8978BDA}" type="datetimeFigureOut">
              <a:rPr lang="en-NZ" smtClean="0"/>
              <a:t>19/07/2019</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96691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5CF940-3F75-48F5-B6BB-CFD9F8978BDA}" type="datetimeFigureOut">
              <a:rPr lang="en-NZ" smtClean="0"/>
              <a:t>19/07/2019</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3196479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5CF940-3F75-48F5-B6BB-CFD9F8978BDA}" type="datetimeFigureOut">
              <a:rPr lang="en-NZ" smtClean="0"/>
              <a:t>19/07/2019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50671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5CF940-3F75-48F5-B6BB-CFD9F8978BDA}" type="datetimeFigureOut">
              <a:rPr lang="en-NZ" smtClean="0"/>
              <a:t>19/07/2019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63747D1-2850-4436-AA33-4CD1756627EA}" type="slidenum">
              <a:rPr lang="en-NZ" smtClean="0"/>
              <a:t>‹#›</a:t>
            </a:fld>
            <a:endParaRPr lang="en-NZ"/>
          </a:p>
        </p:txBody>
      </p:sp>
    </p:spTree>
    <p:extLst>
      <p:ext uri="{BB962C8B-B14F-4D97-AF65-F5344CB8AC3E}">
        <p14:creationId xmlns:p14="http://schemas.microsoft.com/office/powerpoint/2010/main" val="1517239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5CF940-3F75-48F5-B6BB-CFD9F8978BDA}" type="datetimeFigureOut">
              <a:rPr lang="en-NZ" smtClean="0"/>
              <a:t>19/07/2019</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3747D1-2850-4436-AA33-4CD1756627EA}" type="slidenum">
              <a:rPr lang="en-NZ" smtClean="0"/>
              <a:t>‹#›</a:t>
            </a:fld>
            <a:endParaRPr lang="en-NZ"/>
          </a:p>
        </p:txBody>
      </p:sp>
    </p:spTree>
    <p:extLst>
      <p:ext uri="{BB962C8B-B14F-4D97-AF65-F5344CB8AC3E}">
        <p14:creationId xmlns:p14="http://schemas.microsoft.com/office/powerpoint/2010/main" val="462814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7.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7222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rmAutofit fontScale="90000"/>
          </a:bodyPr>
          <a:lstStyle/>
          <a:p>
            <a:r>
              <a:rPr lang="en-NZ"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sz="40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As you therefore have received Christ Jesus the Lord, so walk in Him</a:t>
            </a:r>
            <a:r>
              <a:rPr lang="en-NZ"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Colossians 2:6.</a:t>
            </a:r>
          </a:p>
        </p:txBody>
      </p:sp>
    </p:spTree>
    <p:extLst>
      <p:ext uri="{BB962C8B-B14F-4D97-AF65-F5344CB8AC3E}">
        <p14:creationId xmlns:p14="http://schemas.microsoft.com/office/powerpoint/2010/main" val="1177808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588" y="1268760"/>
            <a:ext cx="9141411" cy="1470025"/>
          </a:xfrm>
        </p:spPr>
        <p:txBody>
          <a:bodyPr>
            <a:normAutofit fontScale="90000"/>
          </a:bodyPr>
          <a:lstStyle/>
          <a:p>
            <a:r>
              <a:rPr lang="en-NZ"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It is about continuity or consistency in responding to the leading and promptings of God. The fact that you have accepted Him as your Lord and Saviour doesn’t mean you have arrived, it is just the beginning.</a:t>
            </a:r>
            <a:endPar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pic>
        <p:nvPicPr>
          <p:cNvPr id="3" name="Picture 2"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4528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rmAutofit fontScale="90000"/>
          </a:bodyPr>
          <a:lstStyle/>
          <a:p>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And I will pray the Father, and He will give you another Helper, that He may abide with you forever</a:t>
            </a:r>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John 14:16.</a:t>
            </a:r>
          </a:p>
        </p:txBody>
      </p:sp>
    </p:spTree>
    <p:extLst>
      <p:ext uri="{BB962C8B-B14F-4D97-AF65-F5344CB8AC3E}">
        <p14:creationId xmlns:p14="http://schemas.microsoft.com/office/powerpoint/2010/main" val="3444630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588" y="1268760"/>
            <a:ext cx="9141411" cy="1470025"/>
          </a:xfrm>
        </p:spPr>
        <p:txBody>
          <a:bodyPr>
            <a:normAutofit fontScale="90000"/>
          </a:bodyPr>
          <a:lstStyle/>
          <a:p>
            <a:r>
              <a:rPr lang="en-NZ" sz="4000" dirty="0">
                <a:solidFill>
                  <a:schemeClr val="bg1"/>
                </a:solidFill>
                <a:effectLst>
                  <a:outerShdw blurRad="38100" dist="38100" dir="2700000" algn="tl">
                    <a:srgbClr val="000000">
                      <a:alpha val="43137"/>
                    </a:srgbClr>
                  </a:outerShdw>
                </a:effectLst>
              </a:rPr>
              <a:t>“</a:t>
            </a:r>
            <a:r>
              <a:rPr lang="en-NZ" sz="4000" i="1" dirty="0">
                <a:solidFill>
                  <a:schemeClr val="bg1"/>
                </a:solidFill>
                <a:effectLst>
                  <a:outerShdw blurRad="38100" dist="38100" dir="2700000" algn="tl">
                    <a:srgbClr val="000000">
                      <a:alpha val="43137"/>
                    </a:srgbClr>
                  </a:outerShdw>
                </a:effectLst>
              </a:rPr>
              <a:t>He will give you another Helper (παρα</a:t>
            </a:r>
            <a:r>
              <a:rPr lang="en-NZ" sz="4000" i="1" dirty="0" err="1">
                <a:solidFill>
                  <a:schemeClr val="bg1"/>
                </a:solidFill>
                <a:effectLst>
                  <a:outerShdw blurRad="38100" dist="38100" dir="2700000" algn="tl">
                    <a:srgbClr val="000000">
                      <a:alpha val="43137"/>
                    </a:srgbClr>
                  </a:outerShdw>
                </a:effectLst>
              </a:rPr>
              <a:t>κλητον</a:t>
            </a:r>
            <a:r>
              <a:rPr lang="en-NZ" sz="4000" i="1" dirty="0">
                <a:solidFill>
                  <a:schemeClr val="bg1"/>
                </a:solidFill>
                <a:effectLst>
                  <a:outerShdw blurRad="38100" dist="38100" dir="2700000" algn="tl">
                    <a:srgbClr val="000000">
                      <a:alpha val="43137"/>
                    </a:srgbClr>
                  </a:outerShdw>
                </a:effectLst>
              </a:rPr>
              <a:t>), that He may abide with you forever</a:t>
            </a:r>
            <a:r>
              <a:rPr lang="en-NZ" sz="4000" dirty="0">
                <a:solidFill>
                  <a:schemeClr val="bg1"/>
                </a:solidFill>
                <a:effectLst>
                  <a:outerShdw blurRad="38100" dist="38100" dir="2700000" algn="tl">
                    <a:srgbClr val="000000">
                      <a:alpha val="43137"/>
                    </a:srgbClr>
                  </a:outerShdw>
                </a:effectLst>
              </a:rPr>
              <a:t>.”</a:t>
            </a:r>
            <a:br>
              <a:rPr lang="en-NZ" dirty="0">
                <a:solidFill>
                  <a:schemeClr val="bg1"/>
                </a:solidFill>
                <a:effectLst>
                  <a:outerShdw blurRad="38100" dist="38100" dir="2700000" algn="tl">
                    <a:srgbClr val="000000">
                      <a:alpha val="43137"/>
                    </a:srgbClr>
                  </a:outerShdw>
                </a:effectLst>
              </a:rPr>
            </a:br>
            <a:r>
              <a:rPr lang="en-NZ" b="1" i="1" dirty="0">
                <a:solidFill>
                  <a:schemeClr val="bg1"/>
                </a:solidFill>
                <a:effectLst>
                  <a:glow rad="101600">
                    <a:schemeClr val="tx1">
                      <a:alpha val="60000"/>
                    </a:schemeClr>
                  </a:glow>
                  <a:outerShdw blurRad="38100" dist="38100" dir="2700000" algn="tl">
                    <a:srgbClr val="000000">
                      <a:alpha val="43137"/>
                    </a:srgbClr>
                  </a:outerShdw>
                </a:effectLst>
              </a:rPr>
              <a:t>‘</a:t>
            </a:r>
            <a:r>
              <a:rPr lang="en-NZ" b="1" i="1" cap="all" dirty="0">
                <a:solidFill>
                  <a:schemeClr val="bg1"/>
                </a:solidFill>
                <a:effectLst>
                  <a:glow rad="101600">
                    <a:schemeClr val="tx1">
                      <a:alpha val="60000"/>
                    </a:schemeClr>
                  </a:glow>
                  <a:outerShdw blurRad="38100" dist="38100" dir="2700000" algn="tl">
                    <a:srgbClr val="000000">
                      <a:alpha val="43137"/>
                    </a:srgbClr>
                  </a:outerShdw>
                </a:effectLst>
              </a:rPr>
              <a:t>π</a:t>
            </a:r>
            <a:r>
              <a:rPr lang="en-NZ" b="1" i="1" dirty="0">
                <a:solidFill>
                  <a:schemeClr val="bg1"/>
                </a:solidFill>
                <a:effectLst>
                  <a:glow rad="101600">
                    <a:schemeClr val="tx1">
                      <a:alpha val="60000"/>
                    </a:schemeClr>
                  </a:glow>
                  <a:outerShdw blurRad="38100" dist="38100" dir="2700000" algn="tl">
                    <a:srgbClr val="000000">
                      <a:alpha val="43137"/>
                    </a:srgbClr>
                  </a:outerShdw>
                </a:effectLst>
              </a:rPr>
              <a:t>αρα-</a:t>
            </a:r>
            <a:r>
              <a:rPr lang="en-NZ" b="1" i="1" dirty="0" err="1">
                <a:solidFill>
                  <a:schemeClr val="bg1"/>
                </a:solidFill>
                <a:effectLst>
                  <a:glow rad="101600">
                    <a:schemeClr val="tx1">
                      <a:alpha val="60000"/>
                    </a:schemeClr>
                  </a:glow>
                  <a:outerShdw blurRad="38100" dist="38100" dir="2700000" algn="tl">
                    <a:srgbClr val="000000">
                      <a:alpha val="43137"/>
                    </a:srgbClr>
                  </a:outerShdw>
                </a:effectLst>
              </a:rPr>
              <a:t>κλητον</a:t>
            </a:r>
            <a:r>
              <a:rPr lang="en-NZ" b="1" i="1" dirty="0">
                <a:solidFill>
                  <a:schemeClr val="bg1"/>
                </a:solidFill>
                <a:effectLst>
                  <a:glow rad="101600">
                    <a:schemeClr val="tx1">
                      <a:alpha val="60000"/>
                    </a:schemeClr>
                  </a:glow>
                  <a:outerShdw blurRad="38100" dist="38100" dir="2700000" algn="tl">
                    <a:srgbClr val="000000">
                      <a:alpha val="43137"/>
                    </a:srgbClr>
                  </a:outerShdw>
                </a:effectLst>
              </a:rPr>
              <a:t>’ – the one who is called to dwell alongside to help!</a:t>
            </a:r>
            <a:endParaRPr lang="en-NZ" dirty="0">
              <a:solidFill>
                <a:schemeClr val="bg1"/>
              </a:solidFill>
              <a:effectLst>
                <a:glow rad="101600">
                  <a:schemeClr val="tx1">
                    <a:alpha val="60000"/>
                  </a:schemeClr>
                </a:glow>
                <a:outerShdw blurRad="38100" dist="38100" dir="2700000" algn="tl">
                  <a:srgbClr val="000000">
                    <a:alpha val="43137"/>
                  </a:srgbClr>
                </a:outerShdw>
              </a:effectLst>
            </a:endParaRPr>
          </a:p>
        </p:txBody>
      </p:sp>
      <p:pic>
        <p:nvPicPr>
          <p:cNvPr id="3" name="Picture 2"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906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rmAutofit/>
          </a:bodyPr>
          <a:lstStyle/>
          <a:p>
            <a:r>
              <a:rPr lang="en-NZ" sz="32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sz="32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Since we live by the Spirit, let us keep in step with the Spirit</a:t>
            </a:r>
            <a:r>
              <a:rPr lang="en-NZ" sz="32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Galatians 5:25. NIV</a:t>
            </a:r>
            <a:endPar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579647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588" y="1454919"/>
            <a:ext cx="9141411" cy="1470025"/>
          </a:xfrm>
        </p:spPr>
        <p:txBody>
          <a:bodyPr>
            <a:noAutofit/>
          </a:bodyPr>
          <a:lstStyle/>
          <a:p>
            <a:r>
              <a:rPr lang="en-NZ" sz="40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The success of our spiritual growth doesn’t depend on our knowledge of the truth, although it is part of it, but on the consistent and constant following and responding to the leading of the Holy Spirit.</a:t>
            </a:r>
            <a:endParaRPr lang="en-NZ"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pic>
        <p:nvPicPr>
          <p:cNvPr id="3" name="Picture 2"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166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484784"/>
            <a:ext cx="9141411" cy="1470025"/>
          </a:xfrm>
        </p:spPr>
        <p:txBody>
          <a:bodyPr>
            <a:noAutofit/>
          </a:bodyPr>
          <a:lstStyle/>
          <a:p>
            <a:pPr algn="l"/>
            <a:r>
              <a:rPr lang="en-NZ" sz="3200" b="1" dirty="0">
                <a:solidFill>
                  <a:schemeClr val="bg1"/>
                </a:solidFill>
                <a:effectLst>
                  <a:glow rad="101600">
                    <a:schemeClr val="tx1">
                      <a:alpha val="60000"/>
                    </a:schemeClr>
                  </a:glow>
                  <a:outerShdw blurRad="38100" dist="38100" dir="2700000" algn="tl">
                    <a:srgbClr val="000000">
                      <a:alpha val="43137"/>
                    </a:srgbClr>
                  </a:outerShdw>
                </a:effectLst>
              </a:rPr>
              <a:t>Here is the ‘formula’:</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1. As we learn the truth, our faith grows,</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“F</a:t>
            </a:r>
            <a:r>
              <a:rPr lang="en-NZ" sz="3200" i="1" dirty="0">
                <a:solidFill>
                  <a:schemeClr val="bg1"/>
                </a:solidFill>
                <a:effectLst>
                  <a:glow rad="101600">
                    <a:schemeClr val="tx1">
                      <a:alpha val="60000"/>
                    </a:schemeClr>
                  </a:glow>
                  <a:outerShdw blurRad="38100" dist="38100" dir="2700000" algn="tl">
                    <a:srgbClr val="000000">
                      <a:alpha val="43137"/>
                    </a:srgbClr>
                  </a:outerShdw>
                </a:effectLst>
              </a:rPr>
              <a:t>aith comes from hearing the message, and the message is heard through the word about Christ</a:t>
            </a:r>
            <a:r>
              <a:rPr lang="en-NZ" sz="3200" dirty="0">
                <a:solidFill>
                  <a:schemeClr val="bg1"/>
                </a:solidFill>
                <a:effectLst>
                  <a:glow rad="101600">
                    <a:schemeClr val="tx1">
                      <a:alpha val="60000"/>
                    </a:schemeClr>
                  </a:glow>
                  <a:outerShdw blurRad="38100" dist="38100" dir="2700000" algn="tl">
                    <a:srgbClr val="000000">
                      <a:alpha val="43137"/>
                    </a:srgbClr>
                  </a:outerShdw>
                </a:effectLst>
              </a:rPr>
              <a:t>…” Romans 10:17</a:t>
            </a: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553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484784"/>
            <a:ext cx="9141411" cy="1470025"/>
          </a:xfrm>
        </p:spPr>
        <p:txBody>
          <a:bodyPr>
            <a:noAutofit/>
          </a:bodyPr>
          <a:lstStyle/>
          <a:p>
            <a:pPr algn="l"/>
            <a:r>
              <a:rPr lang="en-NZ" sz="3200" b="1" dirty="0">
                <a:solidFill>
                  <a:schemeClr val="bg1"/>
                </a:solidFill>
                <a:effectLst>
                  <a:glow rad="101600">
                    <a:schemeClr val="tx1">
                      <a:alpha val="60000"/>
                    </a:schemeClr>
                  </a:glow>
                  <a:outerShdw blurRad="38100" dist="38100" dir="2700000" algn="tl">
                    <a:srgbClr val="000000">
                      <a:alpha val="43137"/>
                    </a:srgbClr>
                  </a:outerShdw>
                </a:effectLst>
              </a:rPr>
              <a:t>Here is the ‘formula’:</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2. This truth we discover sets us free,</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“Y</a:t>
            </a:r>
            <a:r>
              <a:rPr lang="en-NZ" sz="3200" i="1" dirty="0">
                <a:solidFill>
                  <a:schemeClr val="bg1"/>
                </a:solidFill>
                <a:effectLst>
                  <a:glow rad="101600">
                    <a:schemeClr val="tx1">
                      <a:alpha val="60000"/>
                    </a:schemeClr>
                  </a:glow>
                  <a:outerShdw blurRad="38100" dist="38100" dir="2700000" algn="tl">
                    <a:srgbClr val="000000">
                      <a:alpha val="43137"/>
                    </a:srgbClr>
                  </a:outerShdw>
                </a:effectLst>
              </a:rPr>
              <a:t>ou will know the truth, and the truth will set you free</a:t>
            </a:r>
            <a:r>
              <a:rPr lang="en-NZ" sz="3200" dirty="0">
                <a:solidFill>
                  <a:schemeClr val="bg1"/>
                </a:solidFill>
                <a:effectLst>
                  <a:glow rad="101600">
                    <a:schemeClr val="tx1">
                      <a:alpha val="60000"/>
                    </a:schemeClr>
                  </a:glow>
                  <a:outerShdw blurRad="38100" dist="38100" dir="2700000" algn="tl">
                    <a:srgbClr val="000000">
                      <a:alpha val="43137"/>
                    </a:srgbClr>
                  </a:outerShdw>
                </a:effectLst>
              </a:rPr>
              <a:t>.” John 8:32.</a:t>
            </a: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296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pPr algn="l"/>
            <a:r>
              <a:rPr lang="en-NZ" sz="3200" b="1" dirty="0">
                <a:solidFill>
                  <a:schemeClr val="bg1"/>
                </a:solidFill>
                <a:effectLst>
                  <a:glow rad="101600">
                    <a:schemeClr val="tx1">
                      <a:alpha val="60000"/>
                    </a:schemeClr>
                  </a:glow>
                  <a:outerShdw blurRad="38100" dist="38100" dir="2700000" algn="tl">
                    <a:srgbClr val="000000">
                      <a:alpha val="43137"/>
                    </a:srgbClr>
                  </a:outerShdw>
                </a:effectLst>
              </a:rPr>
              <a:t>Here is the ‘formula’:</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3. In order to set us free, the truth, the Word of God, will penetrate into the darkest corners of our heart,</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 “</a:t>
            </a:r>
            <a:r>
              <a:rPr lang="en-NZ" sz="3200" i="1" dirty="0">
                <a:solidFill>
                  <a:schemeClr val="bg1"/>
                </a:solidFill>
                <a:effectLst>
                  <a:glow rad="101600">
                    <a:schemeClr val="tx1">
                      <a:alpha val="60000"/>
                    </a:schemeClr>
                  </a:glow>
                  <a:outerShdw blurRad="38100" dist="38100" dir="2700000" algn="tl">
                    <a:srgbClr val="000000">
                      <a:alpha val="43137"/>
                    </a:srgbClr>
                  </a:outerShdw>
                </a:effectLst>
              </a:rPr>
              <a:t>For the word of God is alive and powerful. It is sharper than the sharpest two-edged sword, cutting between soul and spirit, between joint and marrow. It exposes our innermost thoughts and desires</a:t>
            </a:r>
            <a:r>
              <a:rPr lang="en-NZ" sz="3200" dirty="0">
                <a:solidFill>
                  <a:schemeClr val="bg1"/>
                </a:solidFill>
                <a:effectLst>
                  <a:glow rad="101600">
                    <a:schemeClr val="tx1">
                      <a:alpha val="60000"/>
                    </a:schemeClr>
                  </a:glow>
                  <a:outerShdw blurRad="38100" dist="38100" dir="2700000" algn="tl">
                    <a:srgbClr val="000000">
                      <a:alpha val="43137"/>
                    </a:srgbClr>
                  </a:outerShdw>
                </a:effectLst>
              </a:rPr>
              <a:t>.” Hebrews 4:12.</a:t>
            </a: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375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pPr algn="l"/>
            <a:r>
              <a:rPr lang="en-NZ" sz="3200" b="1" dirty="0">
                <a:solidFill>
                  <a:schemeClr val="bg1"/>
                </a:solidFill>
                <a:effectLst>
                  <a:glow rad="101600">
                    <a:schemeClr val="tx1">
                      <a:alpha val="60000"/>
                    </a:schemeClr>
                  </a:glow>
                  <a:outerShdw blurRad="38100" dist="38100" dir="2700000" algn="tl">
                    <a:srgbClr val="000000">
                      <a:alpha val="43137"/>
                    </a:srgbClr>
                  </a:outerShdw>
                </a:effectLst>
              </a:rPr>
              <a:t>Here is the ‘formula’:</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4. The Holy Spirit will make it plain and convict us of what is right and what is wrong,</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a:t>
            </a:r>
            <a:r>
              <a:rPr lang="en-NZ" sz="3200" i="1" dirty="0">
                <a:solidFill>
                  <a:schemeClr val="bg1"/>
                </a:solidFill>
                <a:effectLst>
                  <a:glow rad="101600">
                    <a:schemeClr val="tx1">
                      <a:alpha val="60000"/>
                    </a:schemeClr>
                  </a:glow>
                  <a:outerShdw blurRad="38100" dist="38100" dir="2700000" algn="tl">
                    <a:srgbClr val="000000">
                      <a:alpha val="43137"/>
                    </a:srgbClr>
                  </a:outerShdw>
                </a:effectLst>
              </a:rPr>
              <a:t>When the Spirit of truth comes, he will guide you into all truth</a:t>
            </a:r>
            <a:r>
              <a:rPr lang="en-NZ" sz="3200" dirty="0">
                <a:solidFill>
                  <a:schemeClr val="bg1"/>
                </a:solidFill>
                <a:effectLst>
                  <a:glow rad="101600">
                    <a:schemeClr val="tx1">
                      <a:alpha val="60000"/>
                    </a:schemeClr>
                  </a:glow>
                  <a:outerShdw blurRad="38100" dist="38100" dir="2700000" algn="tl">
                    <a:srgbClr val="000000">
                      <a:alpha val="43137"/>
                    </a:srgbClr>
                  </a:outerShdw>
                </a:effectLst>
              </a:rPr>
              <a:t>.” John 16:13.</a:t>
            </a: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6750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rmAutofit/>
          </a:bodyPr>
          <a:lstStyle/>
          <a:p>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The relationship with God explained!</a:t>
            </a:r>
          </a:p>
        </p:txBody>
      </p:sp>
    </p:spTree>
    <p:extLst>
      <p:ext uri="{BB962C8B-B14F-4D97-AF65-F5344CB8AC3E}">
        <p14:creationId xmlns:p14="http://schemas.microsoft.com/office/powerpoint/2010/main" val="4198440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pPr algn="l"/>
            <a:r>
              <a:rPr lang="en-NZ" sz="3200" b="1" dirty="0">
                <a:solidFill>
                  <a:schemeClr val="bg1"/>
                </a:solidFill>
                <a:effectLst>
                  <a:glow rad="101600">
                    <a:schemeClr val="tx1">
                      <a:alpha val="60000"/>
                    </a:schemeClr>
                  </a:glow>
                  <a:outerShdw blurRad="38100" dist="38100" dir="2700000" algn="tl">
                    <a:srgbClr val="000000">
                      <a:alpha val="43137"/>
                    </a:srgbClr>
                  </a:outerShdw>
                </a:effectLst>
              </a:rPr>
              <a:t>Here is the ‘formula’:</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5. It is a lifetime experience,</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a:t>
            </a:r>
            <a:r>
              <a:rPr lang="en-NZ" sz="3200" i="1" dirty="0">
                <a:solidFill>
                  <a:schemeClr val="bg1"/>
                </a:solidFill>
                <a:effectLst>
                  <a:glow rad="101600">
                    <a:schemeClr val="tx1">
                      <a:alpha val="60000"/>
                    </a:schemeClr>
                  </a:glow>
                  <a:outerShdw blurRad="38100" dist="38100" dir="2700000" algn="tl">
                    <a:srgbClr val="000000">
                      <a:alpha val="43137"/>
                    </a:srgbClr>
                  </a:outerShdw>
                </a:effectLst>
              </a:rPr>
              <a:t>Since we live by the Spirit, let us keep in step with the Spirit</a:t>
            </a:r>
            <a:r>
              <a:rPr lang="en-NZ" sz="3200" dirty="0">
                <a:solidFill>
                  <a:schemeClr val="bg1"/>
                </a:solidFill>
                <a:effectLst>
                  <a:glow rad="101600">
                    <a:schemeClr val="tx1">
                      <a:alpha val="60000"/>
                    </a:schemeClr>
                  </a:glow>
                  <a:outerShdw blurRad="38100" dist="38100" dir="2700000" algn="tl">
                    <a:srgbClr val="000000">
                      <a:alpha val="43137"/>
                    </a:srgbClr>
                  </a:outerShdw>
                </a:effectLst>
              </a:rPr>
              <a:t>.” Galatians 5:25. NIV</a:t>
            </a: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205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pPr algn="l"/>
            <a:r>
              <a:rPr lang="en-NZ" sz="3200" b="1" dirty="0">
                <a:solidFill>
                  <a:schemeClr val="bg1"/>
                </a:solidFill>
                <a:effectLst>
                  <a:glow rad="101600">
                    <a:schemeClr val="tx1">
                      <a:alpha val="60000"/>
                    </a:schemeClr>
                  </a:glow>
                  <a:outerShdw blurRad="38100" dist="38100" dir="2700000" algn="tl">
                    <a:srgbClr val="000000">
                      <a:alpha val="43137"/>
                    </a:srgbClr>
                  </a:outerShdw>
                </a:effectLst>
              </a:rPr>
              <a:t>Here is the ‘formula’:</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6. The goal of the Holy Spirit is to restore God’s image in us, not to pump us with truthful knowledge,</a:t>
            </a: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br>
              <a:rPr lang="en-NZ" sz="3200" dirty="0">
                <a:solidFill>
                  <a:schemeClr val="bg1"/>
                </a:solidFill>
                <a:effectLst>
                  <a:glow rad="101600">
                    <a:schemeClr val="tx1">
                      <a:alpha val="60000"/>
                    </a:schemeClr>
                  </a:glow>
                  <a:outerShdw blurRad="38100" dist="38100" dir="2700000" algn="tl">
                    <a:srgbClr val="000000">
                      <a:alpha val="43137"/>
                    </a:srgbClr>
                  </a:outerShdw>
                </a:effectLst>
              </a:rPr>
            </a:br>
            <a:r>
              <a:rPr lang="en-NZ" sz="3200" dirty="0">
                <a:solidFill>
                  <a:schemeClr val="bg1"/>
                </a:solidFill>
                <a:effectLst>
                  <a:glow rad="101600">
                    <a:schemeClr val="tx1">
                      <a:alpha val="60000"/>
                    </a:schemeClr>
                  </a:glow>
                  <a:outerShdw blurRad="38100" dist="38100" dir="2700000" algn="tl">
                    <a:srgbClr val="000000">
                      <a:alpha val="43137"/>
                    </a:srgbClr>
                  </a:outerShdw>
                </a:effectLst>
              </a:rPr>
              <a:t>“…</a:t>
            </a:r>
            <a:r>
              <a:rPr lang="en-NZ" sz="3200" i="1" dirty="0">
                <a:solidFill>
                  <a:schemeClr val="bg1"/>
                </a:solidFill>
                <a:effectLst>
                  <a:glow rad="101600">
                    <a:schemeClr val="tx1">
                      <a:alpha val="60000"/>
                    </a:schemeClr>
                  </a:glow>
                  <a:outerShdw blurRad="38100" dist="38100" dir="2700000" algn="tl">
                    <a:srgbClr val="000000">
                      <a:alpha val="43137"/>
                    </a:srgbClr>
                  </a:outerShdw>
                </a:effectLst>
              </a:rPr>
              <a:t>put on the new man who is renewed in knowledge according to the image of Him who created him</a:t>
            </a:r>
            <a:r>
              <a:rPr lang="en-NZ" sz="3200" dirty="0">
                <a:solidFill>
                  <a:schemeClr val="bg1"/>
                </a:solidFill>
                <a:effectLst>
                  <a:glow rad="101600">
                    <a:schemeClr val="tx1">
                      <a:alpha val="60000"/>
                    </a:schemeClr>
                  </a:glow>
                  <a:outerShdw blurRad="38100" dist="38100" dir="2700000" algn="tl">
                    <a:srgbClr val="000000">
                      <a:alpha val="43137"/>
                    </a:srgbClr>
                  </a:outerShdw>
                </a:effectLst>
              </a:rPr>
              <a:t>…” Colossians 3:10.</a:t>
            </a: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536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Autofit/>
          </a:bodyPr>
          <a:lstStyle/>
          <a:p>
            <a:r>
              <a:rPr lang="en-NZ" sz="3600" dirty="0">
                <a:solidFill>
                  <a:schemeClr val="bg1"/>
                </a:solidFill>
                <a:effectLst>
                  <a:glow rad="101600">
                    <a:schemeClr val="tx1">
                      <a:alpha val="60000"/>
                    </a:schemeClr>
                  </a:glow>
                  <a:outerShdw blurRad="38100" dist="38100" dir="2700000" algn="tl">
                    <a:srgbClr val="000000">
                      <a:alpha val="43137"/>
                    </a:srgbClr>
                  </a:outerShdw>
                </a:effectLst>
              </a:rPr>
              <a:t>“…</a:t>
            </a:r>
            <a:r>
              <a:rPr lang="en-NZ" sz="3600" i="1" dirty="0">
                <a:solidFill>
                  <a:schemeClr val="bg1"/>
                </a:solidFill>
                <a:effectLst>
                  <a:glow rad="101600">
                    <a:schemeClr val="tx1">
                      <a:alpha val="60000"/>
                    </a:schemeClr>
                  </a:glow>
                  <a:outerShdw blurRad="38100" dist="38100" dir="2700000" algn="tl">
                    <a:srgbClr val="000000">
                      <a:alpha val="43137"/>
                    </a:srgbClr>
                  </a:outerShdw>
                </a:effectLst>
              </a:rPr>
              <a:t>love, joy, peace, longsuffering, kindness, goodness, faithfulness, gentleness, self-control.” Galatians 5:22-23. </a:t>
            </a:r>
            <a:endParaRPr lang="en-NZ" sz="4000" dirty="0">
              <a:ln w="18415" cmpd="sng">
                <a:solidFill>
                  <a:srgbClr val="FFFFFF"/>
                </a:solidFill>
                <a:prstDash val="solid"/>
              </a:ln>
              <a:solidFill>
                <a:schemeClr val="bg1"/>
              </a:solidFill>
              <a:effectLst>
                <a:glow rad="101600">
                  <a:schemeClr val="tx1">
                    <a:alpha val="60000"/>
                  </a:scheme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1841769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Autofit/>
          </a:bodyPr>
          <a:lstStyle/>
          <a:p>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sz="36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The Lord God has opened my ear; And I was not rebellious, Nor did I turn away</a:t>
            </a:r>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Isaiah 50:5.</a:t>
            </a:r>
          </a:p>
        </p:txBody>
      </p:sp>
    </p:spTree>
    <p:extLst>
      <p:ext uri="{BB962C8B-B14F-4D97-AF65-F5344CB8AC3E}">
        <p14:creationId xmlns:p14="http://schemas.microsoft.com/office/powerpoint/2010/main" val="4143711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Autofit/>
          </a:bodyPr>
          <a:lstStyle/>
          <a:p>
            <a:r>
              <a:rPr lang="en-NZ" sz="3600" dirty="0">
                <a:solidFill>
                  <a:schemeClr val="bg1"/>
                </a:solidFill>
                <a:effectLst>
                  <a:glow rad="101600">
                    <a:schemeClr val="tx1">
                      <a:alpha val="60000"/>
                    </a:schemeClr>
                  </a:glow>
                  <a:outerShdw blurRad="38100" dist="38100" dir="2700000" algn="tl">
                    <a:srgbClr val="000000">
                      <a:alpha val="43137"/>
                    </a:srgbClr>
                  </a:outerShdw>
                </a:effectLst>
              </a:rPr>
              <a:t>“</a:t>
            </a:r>
            <a:r>
              <a:rPr lang="en-NZ" sz="3600" i="1" dirty="0">
                <a:solidFill>
                  <a:schemeClr val="bg1"/>
                </a:solidFill>
                <a:effectLst>
                  <a:glow rad="101600">
                    <a:schemeClr val="tx1">
                      <a:alpha val="60000"/>
                    </a:schemeClr>
                  </a:glow>
                  <a:outerShdw blurRad="38100" dist="38100" dir="2700000" algn="tl">
                    <a:srgbClr val="000000">
                      <a:alpha val="43137"/>
                    </a:srgbClr>
                  </a:outerShdw>
                </a:effectLst>
              </a:rPr>
              <a:t>You almost persuade me to become a Christian</a:t>
            </a:r>
            <a:r>
              <a:rPr lang="en-NZ" sz="3600" dirty="0">
                <a:solidFill>
                  <a:schemeClr val="bg1"/>
                </a:solidFill>
                <a:effectLst>
                  <a:glow rad="101600">
                    <a:schemeClr val="tx1">
                      <a:alpha val="60000"/>
                    </a:schemeClr>
                  </a:glow>
                  <a:outerShdw blurRad="38100" dist="38100" dir="2700000" algn="tl">
                    <a:srgbClr val="000000">
                      <a:alpha val="43137"/>
                    </a:srgbClr>
                  </a:outerShdw>
                </a:effectLst>
              </a:rPr>
              <a:t>.” Acts 26:28.</a:t>
            </a:r>
          </a:p>
        </p:txBody>
      </p:sp>
    </p:spTree>
    <p:extLst>
      <p:ext uri="{BB962C8B-B14F-4D97-AF65-F5344CB8AC3E}">
        <p14:creationId xmlns:p14="http://schemas.microsoft.com/office/powerpoint/2010/main" val="3564391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Autofit/>
          </a:bodyPr>
          <a:lstStyle/>
          <a:p>
            <a:r>
              <a:rPr lang="en-NZ" sz="3600" dirty="0">
                <a:solidFill>
                  <a:schemeClr val="bg1"/>
                </a:solidFill>
                <a:effectLst>
                  <a:glow rad="101600">
                    <a:schemeClr val="tx1">
                      <a:alpha val="60000"/>
                    </a:schemeClr>
                  </a:glow>
                  <a:outerShdw blurRad="38100" dist="38100" dir="2700000" algn="tl">
                    <a:srgbClr val="000000">
                      <a:alpha val="43137"/>
                    </a:srgbClr>
                  </a:outerShdw>
                </a:effectLst>
              </a:rPr>
              <a:t>“…</a:t>
            </a:r>
            <a:r>
              <a:rPr lang="en-NZ" sz="3600" i="1" dirty="0">
                <a:solidFill>
                  <a:schemeClr val="bg1"/>
                </a:solidFill>
                <a:effectLst>
                  <a:glow rad="101600">
                    <a:schemeClr val="tx1">
                      <a:alpha val="60000"/>
                    </a:schemeClr>
                  </a:glow>
                  <a:outerShdw blurRad="38100" dist="38100" dir="2700000" algn="tl">
                    <a:srgbClr val="000000">
                      <a:alpha val="43137"/>
                    </a:srgbClr>
                  </a:outerShdw>
                </a:effectLst>
              </a:rPr>
              <a:t>love, joy, peace, longsuffering, kindness, goodness, faithfulness, gentleness, self-control.” Galatians 5:22-23. </a:t>
            </a:r>
            <a:endParaRPr lang="en-NZ" sz="4000" dirty="0">
              <a:ln w="18415" cmpd="sng">
                <a:solidFill>
                  <a:srgbClr val="FFFFFF"/>
                </a:solidFill>
                <a:prstDash val="solid"/>
              </a:ln>
              <a:solidFill>
                <a:schemeClr val="bg1"/>
              </a:solidFill>
              <a:effectLst>
                <a:glow rad="101600">
                  <a:schemeClr val="tx1">
                    <a:alpha val="60000"/>
                  </a:scheme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1199717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r>
              <a:rPr lang="en-NZ" sz="3200" b="1" i="1" dirty="0">
                <a:solidFill>
                  <a:schemeClr val="bg1"/>
                </a:solidFill>
                <a:effectLst>
                  <a:glow rad="101600">
                    <a:schemeClr val="tx1">
                      <a:alpha val="60000"/>
                    </a:schemeClr>
                  </a:glow>
                  <a:outerShdw blurRad="38100" dist="38100" dir="2700000" algn="tl">
                    <a:srgbClr val="000000">
                      <a:alpha val="43137"/>
                    </a:srgbClr>
                  </a:outerShdw>
                </a:effectLst>
              </a:rPr>
              <a:t>We can read the bible, go to church, pray and serve others and still not have a relationship with God, but if we have a relationship with God we will read the bible, go to church, pray and serve others.</a:t>
            </a:r>
            <a:endParaRPr lang="en-NZ" sz="3200" dirty="0">
              <a:solidFill>
                <a:schemeClr val="bg1"/>
              </a:solidFill>
              <a:effectLst>
                <a:glow rad="101600">
                  <a:schemeClr val="tx1">
                    <a:alpha val="60000"/>
                  </a:schemeClr>
                </a:glow>
                <a:outerShdw blurRad="38100" dist="38100" dir="2700000" algn="tl">
                  <a:srgbClr val="000000">
                    <a:alpha val="43137"/>
                  </a:srgbClr>
                </a:outerShdw>
              </a:effectLst>
            </a:endParaRP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2099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r>
              <a:rPr lang="en-NZ" sz="2800" b="1" i="1" dirty="0">
                <a:solidFill>
                  <a:schemeClr val="bg1"/>
                </a:solidFill>
                <a:effectLst>
                  <a:glow rad="101600">
                    <a:schemeClr val="tx1">
                      <a:alpha val="60000"/>
                    </a:schemeClr>
                  </a:glow>
                  <a:outerShdw blurRad="38100" dist="38100" dir="2700000" algn="tl">
                    <a:srgbClr val="000000">
                      <a:alpha val="43137"/>
                    </a:srgbClr>
                  </a:outerShdw>
                </a:effectLst>
              </a:rPr>
              <a:t>Going to church, reading the Bible, praying and serving others is not a relationship with God. These are very vital spiritual disciplines which can facilitate the development of a relationship but they cannot guarantee it will happen. What truly guarantees a transforming relationship with God is our constant and continuous response to His work of restoration of His image in us.</a:t>
            </a:r>
            <a:endParaRPr lang="en-NZ" sz="2800" dirty="0">
              <a:solidFill>
                <a:schemeClr val="bg1"/>
              </a:solidFill>
              <a:effectLst>
                <a:glow rad="101600">
                  <a:schemeClr val="tx1">
                    <a:alpha val="60000"/>
                  </a:schemeClr>
                </a:glow>
                <a:outerShdw blurRad="38100" dist="38100" dir="2700000" algn="tl">
                  <a:srgbClr val="000000">
                    <a:alpha val="43137"/>
                  </a:srgbClr>
                </a:outerShdw>
              </a:effectLst>
            </a:endParaRP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190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r>
              <a:rPr lang="en-NZ" sz="2800" b="1" i="1" dirty="0">
                <a:solidFill>
                  <a:schemeClr val="bg1"/>
                </a:solidFill>
                <a:effectLst>
                  <a:glow rad="101600">
                    <a:schemeClr val="tx1">
                      <a:alpha val="60000"/>
                    </a:schemeClr>
                  </a:glow>
                  <a:outerShdw blurRad="38100" dist="38100" dir="2700000" algn="tl">
                    <a:srgbClr val="000000">
                      <a:alpha val="43137"/>
                    </a:srgbClr>
                  </a:outerShdw>
                </a:effectLst>
              </a:rPr>
              <a:t>Going to church, reading the Bible, praying and serving others is not a relationship with God. These are very vital spiritual disciplines which can facilitate the development of a relationship but they cannot guarantee it will happen. What truly guarantees a transforming relationship with God is our constant and continuous response to His work of restoration of His image in us.</a:t>
            </a:r>
            <a:endParaRPr lang="en-NZ" sz="2800" dirty="0">
              <a:solidFill>
                <a:schemeClr val="bg1"/>
              </a:solidFill>
              <a:effectLst>
                <a:glow rad="101600">
                  <a:schemeClr val="tx1">
                    <a:alpha val="60000"/>
                  </a:schemeClr>
                </a:glow>
                <a:outerShdw blurRad="38100" dist="38100" dir="2700000" algn="tl">
                  <a:srgbClr val="000000">
                    <a:alpha val="43137"/>
                  </a:srgbClr>
                </a:outerShdw>
              </a:effectLst>
            </a:endParaRP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034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Autofit/>
          </a:bodyPr>
          <a:lstStyle/>
          <a:p>
            <a:r>
              <a:rPr lang="en-NZ" sz="3600" b="1" dirty="0">
                <a:solidFill>
                  <a:schemeClr val="bg1"/>
                </a:solidFill>
                <a:effectLst>
                  <a:glow rad="101600">
                    <a:schemeClr val="tx1">
                      <a:alpha val="60000"/>
                    </a:schemeClr>
                  </a:glow>
                  <a:outerShdw blurRad="38100" dist="38100" dir="2700000" algn="tl">
                    <a:srgbClr val="000000">
                      <a:alpha val="43137"/>
                    </a:srgbClr>
                  </a:outerShdw>
                </a:effectLst>
              </a:rPr>
              <a:t>“</a:t>
            </a:r>
            <a:r>
              <a:rPr lang="en-NZ" sz="3600" b="1" i="1" dirty="0">
                <a:solidFill>
                  <a:schemeClr val="bg1"/>
                </a:solidFill>
                <a:effectLst>
                  <a:glow rad="101600">
                    <a:schemeClr val="tx1">
                      <a:alpha val="60000"/>
                    </a:schemeClr>
                  </a:glow>
                  <a:outerShdw blurRad="38100" dist="38100" dir="2700000" algn="tl">
                    <a:srgbClr val="000000">
                      <a:alpha val="43137"/>
                    </a:srgbClr>
                  </a:outerShdw>
                </a:effectLst>
              </a:rPr>
              <a:t>Knowledge puffs up</a:t>
            </a:r>
            <a:r>
              <a:rPr lang="en-NZ" sz="3600" b="1" dirty="0">
                <a:solidFill>
                  <a:schemeClr val="bg1"/>
                </a:solidFill>
                <a:effectLst>
                  <a:glow rad="101600">
                    <a:schemeClr val="tx1">
                      <a:alpha val="60000"/>
                    </a:schemeClr>
                  </a:glow>
                  <a:outerShdw blurRad="38100" dist="38100" dir="2700000" algn="tl">
                    <a:srgbClr val="000000">
                      <a:alpha val="43137"/>
                    </a:srgbClr>
                  </a:outerShdw>
                </a:effectLst>
              </a:rPr>
              <a:t>…” 1 Corinthians 8:1.</a:t>
            </a:r>
          </a:p>
        </p:txBody>
      </p:sp>
    </p:spTree>
    <p:extLst>
      <p:ext uri="{BB962C8B-B14F-4D97-AF65-F5344CB8AC3E}">
        <p14:creationId xmlns:p14="http://schemas.microsoft.com/office/powerpoint/2010/main" val="121330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NZ" dirty="0">
                <a:ln w="18415" cmpd="sng">
                  <a:solidFill>
                    <a:srgbClr val="FFFFFF"/>
                  </a:solidFill>
                  <a:prstDash val="solid"/>
                </a:ln>
                <a:solidFill>
                  <a:srgbClr val="FFFFFF"/>
                </a:solidFill>
                <a:effectLst>
                  <a:outerShdw blurRad="63500" dir="3600000" algn="tl" rotWithShape="0">
                    <a:srgbClr val="000000">
                      <a:alpha val="70000"/>
                    </a:srgbClr>
                  </a:outerShdw>
                </a:effectLst>
              </a:rPr>
              <a:t>Romans 5:7-8</a:t>
            </a:r>
          </a:p>
        </p:txBody>
      </p:sp>
      <p:sp>
        <p:nvSpPr>
          <p:cNvPr id="5" name="Content Placeholder 4"/>
          <p:cNvSpPr>
            <a:spLocks noGrp="1"/>
          </p:cNvSpPr>
          <p:nvPr>
            <p:ph idx="1"/>
          </p:nvPr>
        </p:nvSpPr>
        <p:spPr/>
        <p:txBody>
          <a:bodyPr>
            <a:normAutofit/>
          </a:bodyPr>
          <a:lstStyle/>
          <a:p>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most people would not be willing to die for an upright person, though someone might perhaps be willing to die for a person who is especially good. But God showed his great love for us by sending Christ to die for us while we were still sinners</a:t>
            </a:r>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extLst>
      <p:ext uri="{BB962C8B-B14F-4D97-AF65-F5344CB8AC3E}">
        <p14:creationId xmlns:p14="http://schemas.microsoft.com/office/powerpoint/2010/main" val="3412220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r>
              <a:rPr lang="en-NZ" sz="2800" b="1" i="1" dirty="0">
                <a:solidFill>
                  <a:schemeClr val="bg1"/>
                </a:solidFill>
                <a:effectLst>
                  <a:glow rad="101600">
                    <a:schemeClr val="tx1">
                      <a:alpha val="60000"/>
                    </a:schemeClr>
                  </a:glow>
                  <a:outerShdw blurRad="38100" dist="38100" dir="2700000" algn="tl">
                    <a:srgbClr val="000000">
                      <a:alpha val="43137"/>
                    </a:srgbClr>
                  </a:outerShdw>
                </a:effectLst>
              </a:rPr>
              <a:t>When people accept God’s truth without the context of a relationship with Him they become judgemental, formalist, critical of others, proud and self-righteous!</a:t>
            </a:r>
            <a:endParaRPr lang="en-NZ" sz="2800" dirty="0">
              <a:solidFill>
                <a:schemeClr val="bg1"/>
              </a:solidFill>
              <a:effectLst>
                <a:glow rad="101600">
                  <a:schemeClr val="tx1">
                    <a:alpha val="60000"/>
                  </a:schemeClr>
                </a:glow>
                <a:outerShdw blurRad="38100" dist="38100" dir="2700000" algn="tl">
                  <a:srgbClr val="000000">
                    <a:alpha val="43137"/>
                  </a:srgbClr>
                </a:outerShdw>
              </a:effectLst>
            </a:endParaRP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848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r>
              <a:rPr lang="en-NZ" sz="2800" b="1" i="1" dirty="0">
                <a:solidFill>
                  <a:schemeClr val="bg1"/>
                </a:solidFill>
                <a:effectLst>
                  <a:glow rad="101600">
                    <a:schemeClr val="tx1">
                      <a:alpha val="60000"/>
                    </a:schemeClr>
                  </a:glow>
                  <a:outerShdw blurRad="38100" dist="38100" dir="2700000" algn="tl">
                    <a:srgbClr val="000000">
                      <a:alpha val="43137"/>
                    </a:srgbClr>
                  </a:outerShdw>
                </a:effectLst>
              </a:rPr>
              <a:t>The relationship with God is a consistent and constant following and responding to the leading of the Holy Spirit, as He is working on restoration of His image in us until completion, which leads to the abundant life He promised to all of His Children.</a:t>
            </a:r>
            <a:endParaRPr lang="en-NZ" sz="2800" dirty="0">
              <a:solidFill>
                <a:schemeClr val="bg1"/>
              </a:solidFill>
              <a:effectLst>
                <a:glow rad="101600">
                  <a:schemeClr val="tx1">
                    <a:alpha val="60000"/>
                  </a:schemeClr>
                </a:glow>
                <a:outerShdw blurRad="38100" dist="38100" dir="2700000" algn="tl">
                  <a:srgbClr val="000000">
                    <a:alpha val="43137"/>
                  </a:srgbClr>
                </a:outerShdw>
              </a:effectLst>
            </a:endParaRP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026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1742951"/>
            <a:ext cx="9141411" cy="1470025"/>
          </a:xfrm>
        </p:spPr>
        <p:txBody>
          <a:bodyPr>
            <a:noAutofit/>
          </a:bodyPr>
          <a:lstStyle/>
          <a:p>
            <a:r>
              <a:rPr lang="en-NZ" sz="4800" b="1" dirty="0">
                <a:solidFill>
                  <a:schemeClr val="bg1"/>
                </a:solidFill>
                <a:effectLst>
                  <a:glow rad="101600">
                    <a:schemeClr val="tx1">
                      <a:alpha val="60000"/>
                    </a:schemeClr>
                  </a:glow>
                  <a:outerShdw blurRad="38100" dist="38100" dir="2700000" algn="tl">
                    <a:srgbClr val="000000">
                      <a:alpha val="43137"/>
                    </a:srgbClr>
                  </a:outerShdw>
                </a:effectLst>
              </a:rPr>
              <a:t>“</a:t>
            </a:r>
            <a:r>
              <a:rPr lang="en-NZ" sz="4800" b="1" i="1" dirty="0">
                <a:solidFill>
                  <a:schemeClr val="bg1"/>
                </a:solidFill>
                <a:effectLst>
                  <a:glow rad="101600">
                    <a:schemeClr val="tx1">
                      <a:alpha val="60000"/>
                    </a:schemeClr>
                  </a:glow>
                  <a:outerShdw blurRad="38100" dist="38100" dir="2700000" algn="tl">
                    <a:srgbClr val="000000">
                      <a:alpha val="43137"/>
                    </a:srgbClr>
                  </a:outerShdw>
                </a:effectLst>
              </a:rPr>
              <a:t>Since we live by the Spirit,</a:t>
            </a:r>
            <a:br>
              <a:rPr lang="en-NZ" sz="4800" b="1" i="1" dirty="0">
                <a:solidFill>
                  <a:schemeClr val="bg1"/>
                </a:solidFill>
                <a:effectLst>
                  <a:glow rad="101600">
                    <a:schemeClr val="tx1">
                      <a:alpha val="60000"/>
                    </a:schemeClr>
                  </a:glow>
                  <a:outerShdw blurRad="38100" dist="38100" dir="2700000" algn="tl">
                    <a:srgbClr val="000000">
                      <a:alpha val="43137"/>
                    </a:srgbClr>
                  </a:outerShdw>
                </a:effectLst>
              </a:rPr>
            </a:br>
            <a:r>
              <a:rPr lang="en-NZ" sz="4800" b="1" i="1" dirty="0">
                <a:solidFill>
                  <a:schemeClr val="bg1"/>
                </a:solidFill>
                <a:effectLst>
                  <a:glow rad="101600">
                    <a:schemeClr val="tx1">
                      <a:alpha val="60000"/>
                    </a:schemeClr>
                  </a:glow>
                  <a:outerShdw blurRad="38100" dist="38100" dir="2700000" algn="tl">
                    <a:srgbClr val="000000">
                      <a:alpha val="43137"/>
                    </a:srgbClr>
                  </a:outerShdw>
                </a:effectLst>
              </a:rPr>
              <a:t>let us keep in step with the Spirit</a:t>
            </a:r>
            <a:r>
              <a:rPr lang="en-NZ" sz="4800" b="1" dirty="0">
                <a:solidFill>
                  <a:schemeClr val="bg1"/>
                </a:solidFill>
                <a:effectLst>
                  <a:glow rad="101600">
                    <a:schemeClr val="tx1">
                      <a:alpha val="60000"/>
                    </a:schemeClr>
                  </a:glow>
                  <a:outerShdw blurRad="38100" dist="38100" dir="2700000" algn="tl">
                    <a:srgbClr val="000000">
                      <a:alpha val="43137"/>
                    </a:srgbClr>
                  </a:outerShdw>
                </a:effectLst>
              </a:rPr>
              <a:t>.” </a:t>
            </a:r>
            <a:r>
              <a:rPr lang="en-NZ" sz="3200" b="1" dirty="0">
                <a:solidFill>
                  <a:schemeClr val="bg1"/>
                </a:solidFill>
                <a:effectLst>
                  <a:glow rad="101600">
                    <a:schemeClr val="tx1">
                      <a:alpha val="60000"/>
                    </a:schemeClr>
                  </a:glow>
                  <a:outerShdw blurRad="38100" dist="38100" dir="2700000" algn="tl">
                    <a:srgbClr val="000000">
                      <a:alpha val="43137"/>
                    </a:srgbClr>
                  </a:outerShdw>
                </a:effectLst>
              </a:rPr>
              <a:t>Galatians 5:25. NIV</a:t>
            </a:r>
          </a:p>
        </p:txBody>
      </p:sp>
      <p:pic>
        <p:nvPicPr>
          <p:cNvPr id="5" name="Picture 4"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766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NZ" b="1" dirty="0">
                <a:solidFill>
                  <a:schemeClr val="bg1"/>
                </a:solidFill>
                <a:effectLst>
                  <a:glow rad="101600">
                    <a:schemeClr val="tx1">
                      <a:alpha val="60000"/>
                    </a:schemeClr>
                  </a:glow>
                  <a:outerShdw blurRad="38100" dist="38100" dir="2700000" algn="tl">
                    <a:srgbClr val="000000">
                      <a:alpha val="43137"/>
                    </a:srgbClr>
                  </a:outerShdw>
                </a:effectLst>
              </a:rPr>
              <a:t>Am I walking in step with the Spirit?</a:t>
            </a:r>
            <a:endParaRPr lang="en-NZ" dirty="0">
              <a:solidFill>
                <a:schemeClr val="bg1"/>
              </a:solidFill>
              <a:effectLst>
                <a:glow rad="101600">
                  <a:schemeClr val="tx1">
                    <a:alpha val="60000"/>
                  </a:schemeClr>
                </a:glow>
                <a:outerShdw blurRad="38100" dist="38100" dir="2700000" algn="tl">
                  <a:srgbClr val="000000">
                    <a:alpha val="43137"/>
                  </a:srgbClr>
                </a:outerShdw>
              </a:effectLst>
            </a:endParaRPr>
          </a:p>
        </p:txBody>
      </p:sp>
      <p:pic>
        <p:nvPicPr>
          <p:cNvPr id="5122" name="Picture 2" descr="D:\Documents\VICTOR\PICTURES_FOR_POWER_POINTS\Oxygen Art\DrawMeClose2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764704"/>
            <a:ext cx="6604992" cy="6604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6778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011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rmAutofit/>
          </a:bodyPr>
          <a:lstStyle/>
          <a:p>
            <a:r>
              <a:rPr lang="en-NZ"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It’s not man who is looking for God, it is God who is looking for man</a:t>
            </a:r>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extLst>
      <p:ext uri="{BB962C8B-B14F-4D97-AF65-F5344CB8AC3E}">
        <p14:creationId xmlns:p14="http://schemas.microsoft.com/office/powerpoint/2010/main" val="575614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588" y="1268760"/>
            <a:ext cx="9141411" cy="1470025"/>
          </a:xfrm>
        </p:spPr>
        <p:txBody>
          <a:bodyPr>
            <a:normAutofit fontScale="90000"/>
          </a:bodyPr>
          <a:lstStyle/>
          <a:p>
            <a:r>
              <a:rPr lang="en-NZ"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God came to look for people who hated Him! God didn’t come to show love to those who loved Him. He came to love those ones who hated Him and eventually killed Him</a:t>
            </a:r>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pic>
        <p:nvPicPr>
          <p:cNvPr id="6" name="Picture 5"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114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0" y="4653136"/>
            <a:ext cx="9144000" cy="1470025"/>
          </a:xfrm>
        </p:spPr>
        <p:txBody>
          <a:bodyPr>
            <a:normAutofit/>
          </a:bodyPr>
          <a:lstStyle/>
          <a:p>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Father, forgive them, for they do not know what they do</a:t>
            </a:r>
            <a:r>
              <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Luke 23:34.</a:t>
            </a:r>
          </a:p>
        </p:txBody>
      </p:sp>
      <p:pic>
        <p:nvPicPr>
          <p:cNvPr id="2" name="Jesus Cricifixion.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4000" y="0"/>
            <a:ext cx="6096000" cy="4572000"/>
          </a:xfrm>
          <a:prstGeom prst="rect">
            <a:avLst/>
          </a:prstGeom>
        </p:spPr>
      </p:pic>
    </p:spTree>
    <p:extLst>
      <p:ext uri="{BB962C8B-B14F-4D97-AF65-F5344CB8AC3E}">
        <p14:creationId xmlns:p14="http://schemas.microsoft.com/office/powerpoint/2010/main" val="316911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0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0" y="4581128"/>
            <a:ext cx="9144000" cy="1470025"/>
          </a:xfrm>
        </p:spPr>
        <p:txBody>
          <a:bodyPr>
            <a:noAutofit/>
          </a:bodyPr>
          <a:lstStyle/>
          <a:p>
            <a:r>
              <a:rPr lang="en-NZ" sz="32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sz="32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So when the centurion saw what had happened, he glorified God, saying, “Certainly this was a righteous Man</a:t>
            </a:r>
            <a:r>
              <a:rPr lang="en-NZ" sz="32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Luke 23:47.</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116631"/>
            <a:ext cx="3312368" cy="434408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3326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DrawMeClose1_Soft_Ed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59432"/>
            <a:ext cx="5400600" cy="54006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ctrTitle"/>
          </p:nvPr>
        </p:nvSpPr>
        <p:spPr>
          <a:xfrm>
            <a:off x="0" y="4653136"/>
            <a:ext cx="9144000" cy="1470025"/>
          </a:xfrm>
        </p:spPr>
        <p:txBody>
          <a:bodyPr>
            <a:normAutofit/>
          </a:bodyPr>
          <a:lstStyle/>
          <a:p>
            <a:r>
              <a:rPr lang="en-NZ"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NZ" sz="40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We love Him because He first loved us</a:t>
            </a:r>
            <a:r>
              <a:rPr lang="en-NZ"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1 John 4:19.</a:t>
            </a:r>
          </a:p>
        </p:txBody>
      </p:sp>
    </p:spTree>
    <p:extLst>
      <p:ext uri="{BB962C8B-B14F-4D97-AF65-F5344CB8AC3E}">
        <p14:creationId xmlns:p14="http://schemas.microsoft.com/office/powerpoint/2010/main" val="2142512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588" y="1268760"/>
            <a:ext cx="9141411" cy="1470025"/>
          </a:xfrm>
        </p:spPr>
        <p:txBody>
          <a:bodyPr>
            <a:normAutofit fontScale="90000"/>
          </a:bodyPr>
          <a:lstStyle/>
          <a:p>
            <a:r>
              <a:rPr lang="en-NZ"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To acknowledge God’s love revealed in His Son Jesus Christ and allow Him to lead you in restoration of His image in you.</a:t>
            </a:r>
            <a:endParaRPr lang="en-NZ"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pic>
        <p:nvPicPr>
          <p:cNvPr id="3" name="Picture 2" descr="D:\Documents\VICTOR\PICTURES_FOR_POWER_POINTS\Oxygen Art\DrawMeClose1_Soft_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536504"/>
            <a:ext cx="331236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2272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1080</TotalTime>
  <Words>756</Words>
  <Application>Microsoft Office PowerPoint</Application>
  <PresentationFormat>On-screen Show (4:3)</PresentationFormat>
  <Paragraphs>33</Paragraphs>
  <Slides>34</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Calibri</vt:lpstr>
      <vt:lpstr>Office Theme</vt:lpstr>
      <vt:lpstr>PowerPoint Presentation</vt:lpstr>
      <vt:lpstr>The relationship with God explained!</vt:lpstr>
      <vt:lpstr>Romans 5:7-8</vt:lpstr>
      <vt:lpstr>It’s not man who is looking for God, it is God who is looking for man!</vt:lpstr>
      <vt:lpstr>God came to look for people who hated Him! God didn’t come to show love to those who loved Him. He came to love those ones who hated Him and eventually killed Him.</vt:lpstr>
      <vt:lpstr>“Father, forgive them, for they do not know what they do.” Luke 23:34.</vt:lpstr>
      <vt:lpstr>“So when the centurion saw what had happened, he glorified God, saying, “Certainly this was a righteous Man.” Luke 23:47.</vt:lpstr>
      <vt:lpstr>“We love Him because He first loved us.”    1 John 4:19.</vt:lpstr>
      <vt:lpstr>To acknowledge God’s love revealed in His Son Jesus Christ and allow Him to lead you in restoration of His image in you.</vt:lpstr>
      <vt:lpstr>“As you therefore have received Christ Jesus the Lord, so walk in Him…” Colossians 2:6.</vt:lpstr>
      <vt:lpstr>It is about continuity or consistency in responding to the leading and promptings of God. The fact that you have accepted Him as your Lord and Saviour doesn’t mean you have arrived, it is just the beginning.</vt:lpstr>
      <vt:lpstr>“And I will pray the Father, and He will give you another Helper, that He may abide with you forever.” John 14:16.</vt:lpstr>
      <vt:lpstr>“He will give you another Helper (παρακλητον), that He may abide with you forever.” ‘παρα-κλητον’ – the one who is called to dwell alongside to help!</vt:lpstr>
      <vt:lpstr>“Since we live by the Spirit, let us keep in step with the Spirit.” Galatians 5:25. NIV</vt:lpstr>
      <vt:lpstr>The success of our spiritual growth doesn’t depend on our knowledge of the truth, although it is part of it, but on the consistent and constant following and responding to the leading of the Holy Spirit.</vt:lpstr>
      <vt:lpstr>Here is the ‘formula’: 1. As we learn the truth, our faith grows,  “Faith comes from hearing the message, and the message is heard through the word about Christ…” Romans 10:17</vt:lpstr>
      <vt:lpstr>Here is the ‘formula’:  2. This truth we discover sets us free,  “You will know the truth, and the truth will set you free.” John 8:32.</vt:lpstr>
      <vt:lpstr>Here is the ‘formula’: 3. In order to set us free, the truth, the Word of God, will penetrate into the darkest corners of our heart,   “For the word of God is alive and powerful. It is sharper than the sharpest two-edged sword, cutting between soul and spirit, between joint and marrow. It exposes our innermost thoughts and desires.” Hebrews 4:12.</vt:lpstr>
      <vt:lpstr>Here is the ‘formula’: 4. The Holy Spirit will make it plain and convict us of what is right and what is wrong,  “When the Spirit of truth comes, he will guide you into all truth.” John 16:13.</vt:lpstr>
      <vt:lpstr>Here is the ‘formula’: 5. It is a lifetime experience,  “Since we live by the Spirit, let us keep in step with the Spirit.” Galatians 5:25. NIV</vt:lpstr>
      <vt:lpstr>Here is the ‘formula’: 6. The goal of the Holy Spirit is to restore God’s image in us, not to pump us with truthful knowledge,  “…put on the new man who is renewed in knowledge according to the image of Him who created him…” Colossians 3:10.</vt:lpstr>
      <vt:lpstr>“…love, joy, peace, longsuffering, kindness, goodness, faithfulness, gentleness, self-control.” Galatians 5:22-23. </vt:lpstr>
      <vt:lpstr>“The Lord God has opened my ear; And I was not rebellious, Nor did I turn away.” Isaiah 50:5.</vt:lpstr>
      <vt:lpstr>“You almost persuade me to become a Christian.” Acts 26:28.</vt:lpstr>
      <vt:lpstr>“…love, joy, peace, longsuffering, kindness, goodness, faithfulness, gentleness, self-control.” Galatians 5:22-23. </vt:lpstr>
      <vt:lpstr>We can read the bible, go to church, pray and serve others and still not have a relationship with God, but if we have a relationship with God we will read the bible, go to church, pray and serve others.</vt:lpstr>
      <vt:lpstr>Going to church, reading the Bible, praying and serving others is not a relationship with God. These are very vital spiritual disciplines which can facilitate the development of a relationship but they cannot guarantee it will happen. What truly guarantees a transforming relationship with God is our constant and continuous response to His work of restoration of His image in us.</vt:lpstr>
      <vt:lpstr>Going to church, reading the Bible, praying and serving others is not a relationship with God. These are very vital spiritual disciplines which can facilitate the development of a relationship but they cannot guarantee it will happen. What truly guarantees a transforming relationship with God is our constant and continuous response to His work of restoration of His image in us.</vt:lpstr>
      <vt:lpstr>“Knowledge puffs up…” 1 Corinthians 8:1.</vt:lpstr>
      <vt:lpstr>When people accept God’s truth without the context of a relationship with Him they become judgemental, formalist, critical of others, proud and self-righteous!</vt:lpstr>
      <vt:lpstr>The relationship with God is a consistent and constant following and responding to the leading of the Holy Spirit, as He is working on restoration of His image in us until completion, which leads to the abundant life He promised to all of His Children.</vt:lpstr>
      <vt:lpstr>“Since we live by the Spirit, let us keep in step with the Spirit.” Galatians 5:25. NIV</vt:lpstr>
      <vt:lpstr>Am I walking in step with the Spirit?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dc:creator>
  <cp:lastModifiedBy>Victor Kulakov</cp:lastModifiedBy>
  <cp:revision>21</cp:revision>
  <dcterms:created xsi:type="dcterms:W3CDTF">2012-08-31T04:25:04Z</dcterms:created>
  <dcterms:modified xsi:type="dcterms:W3CDTF">2019-07-19T07:52:39Z</dcterms:modified>
</cp:coreProperties>
</file>