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7" r:id="rId2"/>
    <p:sldId id="260" r:id="rId3"/>
    <p:sldId id="264" r:id="rId4"/>
    <p:sldId id="265" r:id="rId5"/>
    <p:sldId id="266" r:id="rId6"/>
    <p:sldId id="267" r:id="rId7"/>
    <p:sldId id="268" r:id="rId8"/>
    <p:sldId id="269" r:id="rId9"/>
    <p:sldId id="270" r:id="rId10"/>
    <p:sldId id="272" r:id="rId11"/>
    <p:sldId id="271" r:id="rId12"/>
    <p:sldId id="273" r:id="rId13"/>
    <p:sldId id="274" r:id="rId14"/>
    <p:sldId id="275" r:id="rId15"/>
    <p:sldId id="277" r:id="rId16"/>
    <p:sldId id="276" r:id="rId17"/>
    <p:sldId id="278" r:id="rId18"/>
    <p:sldId id="279" r:id="rId19"/>
    <p:sldId id="263" r:id="rId20"/>
    <p:sldId id="281" r:id="rId21"/>
    <p:sldId id="262" r:id="rId22"/>
    <p:sldId id="261"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2"/>
    <p:restoredTop sz="94665"/>
  </p:normalViewPr>
  <p:slideViewPr>
    <p:cSldViewPr snapToGrid="0" snapToObjects="1">
      <p:cViewPr varScale="1">
        <p:scale>
          <a:sx n="173" d="100"/>
          <a:sy n="173" d="100"/>
        </p:scale>
        <p:origin x="1200"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11/7/23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11/7/23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11/7/23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11/7/23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11/7/23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11/7/23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1505" y="2190"/>
            <a:ext cx="9145505" cy="6853619"/>
          </a:xfrm>
          <a:prstGeom prst="rect">
            <a:avLst/>
          </a:prstGeom>
        </p:spPr>
      </p:pic>
      <p:sp>
        <p:nvSpPr>
          <p:cNvPr id="4" name="TextBox 3"/>
          <p:cNvSpPr txBox="1"/>
          <p:nvPr/>
        </p:nvSpPr>
        <p:spPr>
          <a:xfrm>
            <a:off x="109730" y="2692759"/>
            <a:ext cx="5431858" cy="3280136"/>
          </a:xfrm>
          <a:prstGeom prst="rect">
            <a:avLst/>
          </a:prstGeom>
          <a:noFill/>
        </p:spPr>
        <p:txBody>
          <a:bodyPr wrap="square" rtlCol="0" anchor="b">
            <a:noAutofit/>
          </a:bodyPr>
          <a:lstStyle/>
          <a:p>
            <a:r>
              <a:rPr lang="en-US" sz="4400" b="1" dirty="0">
                <a:solidFill>
                  <a:schemeClr val="bg1"/>
                </a:solidFill>
                <a:latin typeface="Avenir Next Condensed" panose="020B0506020202020204" pitchFamily="34" charset="0"/>
              </a:rPr>
              <a:t>A CHURCH COMMUNITY’S ROLE IN SUPPORTING FAMILIES OF NEURODIVERGENT CHILDREN</a:t>
            </a:r>
          </a:p>
        </p:txBody>
      </p:sp>
      <p:sp>
        <p:nvSpPr>
          <p:cNvPr id="5" name="TextBox 4"/>
          <p:cNvSpPr txBox="1"/>
          <p:nvPr/>
        </p:nvSpPr>
        <p:spPr>
          <a:xfrm>
            <a:off x="109732" y="6290296"/>
            <a:ext cx="7543799" cy="461665"/>
          </a:xfrm>
          <a:prstGeom prst="rect">
            <a:avLst/>
          </a:prstGeom>
          <a:noFill/>
        </p:spPr>
        <p:txBody>
          <a:bodyPr wrap="square" rtlCol="0">
            <a:spAutoFit/>
          </a:bodyPr>
          <a:lstStyle/>
          <a:p>
            <a:r>
              <a:rPr lang="en-US" sz="1200" dirty="0">
                <a:ln w="18415" cmpd="sng">
                  <a:noFill/>
                  <a:prstDash val="solid"/>
                </a:ln>
                <a:solidFill>
                  <a:schemeClr val="bg1">
                    <a:lumMod val="85000"/>
                  </a:schemeClr>
                </a:solidFill>
                <a:latin typeface="Avenir Next Condensed" panose="020B0506020202020204" pitchFamily="34" charset="0"/>
              </a:rPr>
              <a:t>Written by: </a:t>
            </a:r>
            <a:r>
              <a:rPr lang="en-US" sz="1200" b="1" dirty="0">
                <a:solidFill>
                  <a:schemeClr val="bg1">
                    <a:lumMod val="85000"/>
                  </a:schemeClr>
                </a:solidFill>
                <a:latin typeface="Avenir Next Condensed" panose="020B0506020202020204" pitchFamily="34" charset="0"/>
                <a:ea typeface="Times New Roman" panose="02020603050405020304" pitchFamily="18" charset="0"/>
              </a:rPr>
              <a:t>Willie Oliver</a:t>
            </a:r>
            <a:r>
              <a:rPr lang="en-US" sz="1200" dirty="0">
                <a:solidFill>
                  <a:schemeClr val="bg1">
                    <a:lumMod val="85000"/>
                  </a:schemeClr>
                </a:solidFill>
                <a:latin typeface="Avenir Next Condensed" panose="020B0506020202020204" pitchFamily="34" charset="0"/>
                <a:ea typeface="Times New Roman" panose="02020603050405020304" pitchFamily="18" charset="0"/>
              </a:rPr>
              <a:t>, PhD, CFLE and </a:t>
            </a:r>
            <a:r>
              <a:rPr lang="en-US" sz="1200" b="1" dirty="0">
                <a:solidFill>
                  <a:schemeClr val="bg1">
                    <a:lumMod val="85000"/>
                  </a:schemeClr>
                </a:solidFill>
                <a:latin typeface="Avenir Next Condensed" panose="020B0506020202020204" pitchFamily="34" charset="0"/>
                <a:ea typeface="Times New Roman" panose="02020603050405020304" pitchFamily="18" charset="0"/>
              </a:rPr>
              <a:t>Elaine Oliver</a:t>
            </a:r>
            <a:r>
              <a:rPr lang="en-US" sz="1200" dirty="0">
                <a:solidFill>
                  <a:schemeClr val="bg1">
                    <a:lumMod val="85000"/>
                  </a:schemeClr>
                </a:solidFill>
                <a:latin typeface="Avenir Next Condensed" panose="020B0506020202020204" pitchFamily="34" charset="0"/>
                <a:ea typeface="Times New Roman" panose="02020603050405020304" pitchFamily="18" charset="0"/>
              </a:rPr>
              <a:t>, PhD(c), LCPC, CFLE are Directors of the Department of Family Ministries at the General Conference of Seventh-day Adventists World Headquarters in Silver Spring, Maryland, USA.</a:t>
            </a:r>
            <a:endParaRPr lang="en-US" sz="1200" dirty="0">
              <a:solidFill>
                <a:schemeClr val="bg1">
                  <a:lumMod val="85000"/>
                </a:schemeClr>
              </a:solidFill>
              <a:effectLst/>
              <a:latin typeface="Avenir Next Condensed" panose="020B0506020202020204" pitchFamily="34" charset="0"/>
              <a:ea typeface="Times New Roman" panose="02020603050405020304" pitchFamily="18" charset="0"/>
            </a:endParaRPr>
          </a:p>
        </p:txBody>
      </p:sp>
      <p:sp>
        <p:nvSpPr>
          <p:cNvPr id="6" name="TextBox 5"/>
          <p:cNvSpPr txBox="1"/>
          <p:nvPr/>
        </p:nvSpPr>
        <p:spPr>
          <a:xfrm>
            <a:off x="109731" y="5920964"/>
            <a:ext cx="7543800" cy="369332"/>
          </a:xfrm>
          <a:prstGeom prst="rect">
            <a:avLst/>
          </a:prstGeom>
          <a:noFill/>
        </p:spPr>
        <p:txBody>
          <a:bodyPr wrap="square" rtlCol="0">
            <a:spAutoFit/>
          </a:bodyPr>
          <a:lstStyle/>
          <a:p>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884903"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DEFINITION </a:t>
            </a:r>
          </a:p>
        </p:txBody>
      </p:sp>
      <p:sp>
        <p:nvSpPr>
          <p:cNvPr id="3" name="TextBox 2">
            <a:extLst>
              <a:ext uri="{FF2B5EF4-FFF2-40B4-BE49-F238E27FC236}">
                <a16:creationId xmlns:a16="http://schemas.microsoft.com/office/drawing/2014/main" id="{2AD033DF-7967-C798-0B3A-5C790AB80DCE}"/>
              </a:ext>
            </a:extLst>
          </p:cNvPr>
          <p:cNvSpPr txBox="1"/>
          <p:nvPr/>
        </p:nvSpPr>
        <p:spPr>
          <a:xfrm>
            <a:off x="884903" y="1694793"/>
            <a:ext cx="7447936" cy="4401205"/>
          </a:xfrm>
          <a:prstGeom prst="rect">
            <a:avLst/>
          </a:prstGeom>
          <a:noFill/>
        </p:spPr>
        <p:txBody>
          <a:bodyPr wrap="square">
            <a:spAutoFit/>
          </a:bodyPr>
          <a:lstStyle/>
          <a:p>
            <a:pPr marL="342900" marR="0" indent="-342900">
              <a:spcBef>
                <a:spcPts val="0"/>
              </a:spcBef>
              <a:spcAft>
                <a:spcPts val="0"/>
              </a:spcAft>
              <a:buFont typeface="Arial" panose="020B0604020202020204" pitchFamily="34" charset="0"/>
              <a:buChar char="•"/>
            </a:pPr>
            <a:r>
              <a:rPr lang="en-US" sz="2000" kern="0" dirty="0">
                <a:solidFill>
                  <a:srgbClr val="0E101A"/>
                </a:solidFill>
                <a:effectLst/>
                <a:latin typeface="Calibri" panose="020F0502020204030204" pitchFamily="34" charset="0"/>
                <a:ea typeface="Times New Roman" panose="02020603050405020304" pitchFamily="18" charset="0"/>
              </a:rPr>
              <a:t>Neurodivergence is a multifaceted concept encompassing various neurological conditions and differences that deviate from neurotypical or typical neurological functioning.</a:t>
            </a:r>
          </a:p>
          <a:p>
            <a:pPr marL="342900" marR="0" indent="-342900">
              <a:spcBef>
                <a:spcPts val="0"/>
              </a:spcBef>
              <a:spcAft>
                <a:spcPts val="0"/>
              </a:spcAft>
              <a:buFont typeface="Arial" panose="020B0604020202020204" pitchFamily="34" charset="0"/>
              <a:buChar char="•"/>
            </a:pPr>
            <a:endParaRPr lang="en-US" sz="2000" kern="0" dirty="0">
              <a:solidFill>
                <a:srgbClr val="0E101A"/>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000" kern="0" dirty="0">
                <a:solidFill>
                  <a:srgbClr val="0E101A"/>
                </a:solidFill>
                <a:effectLst/>
                <a:latin typeface="Calibri" panose="020F0502020204030204" pitchFamily="34" charset="0"/>
                <a:ea typeface="Times New Roman" panose="02020603050405020304" pitchFamily="18" charset="0"/>
                <a:cs typeface="Calibri" panose="020F0502020204030204" pitchFamily="34" charset="0"/>
              </a:rPr>
              <a:t>It is crucial to acknowledge that neurodivergence extends beyond these examples and includes other conditions like Tourette's Syndrome, Sensory Processing Disorder, and more. </a:t>
            </a:r>
          </a:p>
          <a:p>
            <a:pPr marL="342900" indent="-342900">
              <a:buFont typeface="Arial" panose="020B0604020202020204" pitchFamily="34" charset="0"/>
              <a:buChar char="•"/>
            </a:pPr>
            <a:endParaRPr lang="en-US" sz="2000" kern="0" dirty="0">
              <a:solidFill>
                <a:srgbClr val="0E101A"/>
              </a:solidFill>
              <a:latin typeface="Calibri" panose="020F0502020204030204" pitchFamily="34" charset="0"/>
              <a:ea typeface="Times New Roman" panose="02020603050405020304" pitchFamily="18" charset="0"/>
              <a:cs typeface="Calibri" panose="020F0502020204030204" pitchFamily="34" charset="0"/>
            </a:endParaRPr>
          </a:p>
          <a:p>
            <a:pPr marL="342900" indent="-342900">
              <a:buFont typeface="Arial" panose="020B0604020202020204" pitchFamily="34" charset="0"/>
              <a:buChar char="•"/>
            </a:pPr>
            <a:r>
              <a:rPr lang="en-US" sz="2000" kern="0" dirty="0">
                <a:solidFill>
                  <a:srgbClr val="0E101A"/>
                </a:solidFill>
                <a:effectLst/>
                <a:latin typeface="Calibri" panose="020F0502020204030204" pitchFamily="34" charset="0"/>
                <a:ea typeface="Times New Roman" panose="02020603050405020304" pitchFamily="18" charset="0"/>
                <a:cs typeface="Calibri" panose="020F0502020204030204" pitchFamily="34" charset="0"/>
              </a:rPr>
              <a:t>This diversity highlights the complexity of neurodivergent experiences and the need for a nuanced understanding. </a:t>
            </a:r>
          </a:p>
          <a:p>
            <a:pPr marL="342900" indent="-342900">
              <a:buFont typeface="Arial" panose="020B0604020202020204" pitchFamily="34" charset="0"/>
              <a:buChar char="•"/>
            </a:pPr>
            <a:endParaRPr lang="en-US" sz="2000" kern="0" dirty="0">
              <a:solidFill>
                <a:srgbClr val="0E101A"/>
              </a:solidFill>
              <a:latin typeface="Calibri" panose="020F0502020204030204" pitchFamily="34" charset="0"/>
              <a:ea typeface="Times New Roman" panose="02020603050405020304" pitchFamily="18" charset="0"/>
              <a:cs typeface="Calibri" panose="020F0502020204030204" pitchFamily="34" charset="0"/>
            </a:endParaRPr>
          </a:p>
          <a:p>
            <a:pPr marL="342900" indent="-342900">
              <a:buFont typeface="Arial" panose="020B0604020202020204" pitchFamily="34" charset="0"/>
              <a:buChar char="•"/>
            </a:pPr>
            <a:r>
              <a:rPr lang="en-US" sz="2000" kern="0" dirty="0">
                <a:solidFill>
                  <a:srgbClr val="0E101A"/>
                </a:solidFill>
                <a:effectLst/>
                <a:latin typeface="Calibri" panose="020F0502020204030204" pitchFamily="34" charset="0"/>
                <a:ea typeface="Times New Roman" panose="02020603050405020304" pitchFamily="18" charset="0"/>
                <a:cs typeface="Calibri" panose="020F0502020204030204" pitchFamily="34" charset="0"/>
              </a:rPr>
              <a:t>It's important to note that these conditions often coexist and manifest differently in each person, emphasizing the unique nature of neurodivergent experiences.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805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988143"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CHALLENGES</a:t>
            </a:r>
          </a:p>
        </p:txBody>
      </p:sp>
      <p:sp>
        <p:nvSpPr>
          <p:cNvPr id="3" name="TextBox 2">
            <a:extLst>
              <a:ext uri="{FF2B5EF4-FFF2-40B4-BE49-F238E27FC236}">
                <a16:creationId xmlns:a16="http://schemas.microsoft.com/office/drawing/2014/main" id="{2AD033DF-7967-C798-0B3A-5C790AB80DCE}"/>
              </a:ext>
            </a:extLst>
          </p:cNvPr>
          <p:cNvSpPr txBox="1"/>
          <p:nvPr/>
        </p:nvSpPr>
        <p:spPr>
          <a:xfrm>
            <a:off x="988143" y="1694793"/>
            <a:ext cx="7219334" cy="4401205"/>
          </a:xfrm>
          <a:prstGeom prst="rect">
            <a:avLst/>
          </a:prstGeom>
          <a:noFill/>
        </p:spPr>
        <p:txBody>
          <a:bodyPr wrap="square">
            <a:spAutoFit/>
          </a:bodyPr>
          <a:lstStyle/>
          <a:p>
            <a:pPr marL="285750" marR="0" indent="-285750">
              <a:spcBef>
                <a:spcPts val="0"/>
              </a:spcBef>
              <a:spcAft>
                <a:spcPts val="0"/>
              </a:spcAft>
              <a:buFont typeface="Arial" panose="020B0604020202020204" pitchFamily="34" charset="0"/>
              <a:buChar char="•"/>
            </a:pPr>
            <a:r>
              <a:rPr lang="en-US" sz="28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Families of neurodivergent children face unique daily challenges, and every community of faith should be interested in making every family member feel welcome and supported in the church family. </a:t>
            </a:r>
          </a:p>
          <a:p>
            <a:pPr marL="285750" marR="0" indent="-285750">
              <a:spcBef>
                <a:spcPts val="0"/>
              </a:spcBef>
              <a:spcAft>
                <a:spcPts val="0"/>
              </a:spcAft>
              <a:buFont typeface="Arial" panose="020B0604020202020204" pitchFamily="34" charset="0"/>
              <a:buChar char="•"/>
            </a:pPr>
            <a:endParaRPr lang="en-US" sz="2800" kern="0" dirty="0">
              <a:solidFill>
                <a:srgbClr val="0E101A"/>
              </a:solidFill>
              <a:latin typeface="Avenir Next Condensed" panose="020B0506020202020204" pitchFamily="34" charset="0"/>
              <a:ea typeface="Times New Roman" panose="02020603050405020304" pitchFamily="18" charset="0"/>
              <a:cs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28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The church has the transformative potential to support neurodivergent families. </a:t>
            </a:r>
          </a:p>
          <a:p>
            <a:pPr marL="285750" marR="0" indent="-285750">
              <a:spcBef>
                <a:spcPts val="0"/>
              </a:spcBef>
              <a:spcAft>
                <a:spcPts val="0"/>
              </a:spcAft>
              <a:buFont typeface="Arial" panose="020B0604020202020204" pitchFamily="34" charset="0"/>
              <a:buChar char="•"/>
            </a:pPr>
            <a:endParaRPr lang="en-US" sz="2800" kern="0" dirty="0">
              <a:solidFill>
                <a:srgbClr val="0E101A"/>
              </a:solidFill>
              <a:latin typeface="Avenir Next Condensed" panose="020B0506020202020204" pitchFamily="34" charset="0"/>
              <a:ea typeface="Times New Roman" panose="02020603050405020304" pitchFamily="18" charset="0"/>
              <a:cs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28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It is important to create a welcoming environment, fostering acceptance, and promote understanding.</a:t>
            </a:r>
            <a:endParaRPr lang="en-US" sz="2800" kern="1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6046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11183"/>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995517"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CHALLENGES</a:t>
            </a:r>
          </a:p>
        </p:txBody>
      </p:sp>
      <p:sp>
        <p:nvSpPr>
          <p:cNvPr id="3" name="TextBox 2">
            <a:extLst>
              <a:ext uri="{FF2B5EF4-FFF2-40B4-BE49-F238E27FC236}">
                <a16:creationId xmlns:a16="http://schemas.microsoft.com/office/drawing/2014/main" id="{2AD033DF-7967-C798-0B3A-5C790AB80DCE}"/>
              </a:ext>
            </a:extLst>
          </p:cNvPr>
          <p:cNvSpPr txBox="1"/>
          <p:nvPr/>
        </p:nvSpPr>
        <p:spPr>
          <a:xfrm>
            <a:off x="995517" y="1694793"/>
            <a:ext cx="7263580" cy="4124206"/>
          </a:xfrm>
          <a:prstGeom prst="rect">
            <a:avLst/>
          </a:prstGeom>
          <a:noFill/>
        </p:spPr>
        <p:txBody>
          <a:bodyPr wrap="square">
            <a:spAutoFit/>
          </a:bodyPr>
          <a:lstStyle/>
          <a:p>
            <a:pPr marR="0">
              <a:spcBef>
                <a:spcPts val="0"/>
              </a:spcBef>
              <a:spcAft>
                <a:spcPts val="0"/>
              </a:spcAft>
            </a:pPr>
            <a:r>
              <a:rPr lang="en-US" sz="2600" b="1" kern="0" dirty="0">
                <a:solidFill>
                  <a:srgbClr val="0E101A"/>
                </a:solidFill>
                <a:latin typeface="Avenir Next Condensed" panose="020B0506020202020204" pitchFamily="34" charset="0"/>
                <a:ea typeface="Times New Roman" panose="02020603050405020304" pitchFamily="18" charset="0"/>
              </a:rPr>
              <a:t>P</a:t>
            </a:r>
            <a:r>
              <a:rPr lang="en-US" sz="2600" b="1" kern="0" dirty="0">
                <a:solidFill>
                  <a:srgbClr val="0E101A"/>
                </a:solidFill>
                <a:effectLst/>
                <a:latin typeface="Avenir Next Condensed" panose="020B0506020202020204" pitchFamily="34" charset="0"/>
                <a:ea typeface="Times New Roman" panose="02020603050405020304" pitchFamily="18" charset="0"/>
              </a:rPr>
              <a:t>ervasive stigmas and misconceptions in society can:</a:t>
            </a:r>
          </a:p>
          <a:p>
            <a:pPr marL="285750" marR="0" indent="-285750">
              <a:spcBef>
                <a:spcPts val="0"/>
              </a:spcBef>
              <a:spcAft>
                <a:spcPts val="0"/>
              </a:spcAft>
              <a:buFont typeface="Arial" panose="020B0604020202020204" pitchFamily="34" charset="0"/>
              <a:buChar char="•"/>
            </a:pPr>
            <a:endParaRPr lang="en-US" sz="2000" kern="0" dirty="0">
              <a:solidFill>
                <a:srgbClr val="0E101A"/>
              </a:solidFill>
              <a:latin typeface="Avenir Next Condensed" panose="020B0506020202020204" pitchFamily="34" charset="0"/>
              <a:ea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400" kern="0" dirty="0">
                <a:solidFill>
                  <a:srgbClr val="0E101A"/>
                </a:solidFill>
                <a:effectLst/>
                <a:latin typeface="Avenir Next Condensed" panose="020B0506020202020204" pitchFamily="34" charset="0"/>
                <a:ea typeface="Times New Roman" panose="02020603050405020304" pitchFamily="18" charset="0"/>
              </a:rPr>
              <a:t>Create isolation and shame for parents and children alike</a:t>
            </a:r>
          </a:p>
          <a:p>
            <a:pPr marL="285750" marR="0" indent="-285750">
              <a:spcBef>
                <a:spcPts val="0"/>
              </a:spcBef>
              <a:spcAft>
                <a:spcPts val="0"/>
              </a:spcAft>
              <a:buFont typeface="Arial" panose="020B0604020202020204" pitchFamily="34" charset="0"/>
              <a:buChar char="•"/>
            </a:pPr>
            <a:endParaRPr lang="en-US" sz="2400" kern="0" dirty="0">
              <a:solidFill>
                <a:srgbClr val="0E101A"/>
              </a:solidFill>
              <a:effectLst/>
              <a:latin typeface="Avenir Next Condensed" panose="020B0506020202020204" pitchFamily="34" charset="0"/>
              <a:ea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400" kern="0" dirty="0">
                <a:solidFill>
                  <a:srgbClr val="0E101A"/>
                </a:solidFill>
                <a:effectLst/>
                <a:latin typeface="Avenir Next Condensed" panose="020B0506020202020204" pitchFamily="34" charset="0"/>
                <a:ea typeface="Times New Roman" panose="02020603050405020304" pitchFamily="18" charset="0"/>
              </a:rPr>
              <a:t>Lead to unfair judgments and stereotypes</a:t>
            </a:r>
          </a:p>
          <a:p>
            <a:pPr marL="285750" marR="0" indent="-285750">
              <a:spcBef>
                <a:spcPts val="0"/>
              </a:spcBef>
              <a:spcAft>
                <a:spcPts val="0"/>
              </a:spcAft>
              <a:buFont typeface="Arial" panose="020B0604020202020204" pitchFamily="34" charset="0"/>
              <a:buChar char="•"/>
            </a:pPr>
            <a:endParaRPr lang="en-US" sz="2400" kern="0" dirty="0">
              <a:solidFill>
                <a:srgbClr val="0E101A"/>
              </a:solidFill>
              <a:latin typeface="Avenir Next Condensed" panose="020B0506020202020204" pitchFamily="34" charset="0"/>
              <a:ea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400" kern="0" dirty="0">
                <a:solidFill>
                  <a:srgbClr val="0E101A"/>
                </a:solidFill>
                <a:effectLst/>
                <a:latin typeface="Avenir Next Condensed" panose="020B0506020202020204" pitchFamily="34" charset="0"/>
                <a:ea typeface="Times New Roman" panose="02020603050405020304" pitchFamily="18" charset="0"/>
              </a:rPr>
              <a:t>Perpetuate the idea that these children are inherently flawed or less capable</a:t>
            </a:r>
          </a:p>
          <a:p>
            <a:pPr marL="285750" marR="0" indent="-285750">
              <a:spcBef>
                <a:spcPts val="0"/>
              </a:spcBef>
              <a:spcAft>
                <a:spcPts val="0"/>
              </a:spcAft>
              <a:buFont typeface="Arial" panose="020B0604020202020204" pitchFamily="34" charset="0"/>
              <a:buChar char="•"/>
            </a:pPr>
            <a:endParaRPr lang="en-US" sz="2400" kern="0" dirty="0">
              <a:solidFill>
                <a:srgbClr val="0E101A"/>
              </a:solidFill>
              <a:effectLst/>
              <a:latin typeface="Avenir Next Condensed" panose="020B0506020202020204" pitchFamily="34" charset="0"/>
              <a:ea typeface="Times New Roman" panose="02020603050405020304" pitchFamily="18" charset="0"/>
            </a:endParaRPr>
          </a:p>
          <a:p>
            <a:pPr marL="285750" indent="-285750">
              <a:buFont typeface="Arial" panose="020B0604020202020204" pitchFamily="34" charset="0"/>
              <a:buChar char="•"/>
            </a:pPr>
            <a:r>
              <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Hinder social acceptance and impede access to vital support and resources</a:t>
            </a:r>
            <a:endParaRPr lang="en-US" kern="0" dirty="0">
              <a:solidFill>
                <a:srgbClr val="0E101A"/>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616405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20988"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862781"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CHALLENGES</a:t>
            </a:r>
          </a:p>
        </p:txBody>
      </p:sp>
      <p:sp>
        <p:nvSpPr>
          <p:cNvPr id="3" name="TextBox 2">
            <a:extLst>
              <a:ext uri="{FF2B5EF4-FFF2-40B4-BE49-F238E27FC236}">
                <a16:creationId xmlns:a16="http://schemas.microsoft.com/office/drawing/2014/main" id="{2AD033DF-7967-C798-0B3A-5C790AB80DCE}"/>
              </a:ext>
            </a:extLst>
          </p:cNvPr>
          <p:cNvSpPr txBox="1"/>
          <p:nvPr/>
        </p:nvSpPr>
        <p:spPr>
          <a:xfrm>
            <a:off x="862781" y="1694793"/>
            <a:ext cx="7484806" cy="4493538"/>
          </a:xfrm>
          <a:prstGeom prst="rect">
            <a:avLst/>
          </a:prstGeom>
          <a:noFill/>
        </p:spPr>
        <p:txBody>
          <a:bodyPr wrap="square">
            <a:spAutoFit/>
          </a:bodyPr>
          <a:lstStyle/>
          <a:p>
            <a:pPr marL="285750" marR="0" indent="-285750">
              <a:spcBef>
                <a:spcPts val="0"/>
              </a:spcBef>
              <a:spcAft>
                <a:spcPts val="0"/>
              </a:spcAft>
              <a:buFont typeface="Arial" panose="020B0604020202020204" pitchFamily="34" charset="0"/>
              <a:buChar char="•"/>
            </a:pPr>
            <a:r>
              <a:rPr lang="en-US" sz="2200" kern="0" dirty="0">
                <a:solidFill>
                  <a:srgbClr val="0E101A"/>
                </a:solidFill>
                <a:effectLst/>
                <a:latin typeface="Avenir Next Condensed" panose="020B0506020202020204" pitchFamily="34" charset="0"/>
                <a:ea typeface="Times New Roman" panose="02020603050405020304" pitchFamily="18" charset="0"/>
              </a:rPr>
              <a:t>Unique caregiving challenges</a:t>
            </a:r>
          </a:p>
          <a:p>
            <a:pPr marL="285750" marR="0" indent="-285750">
              <a:spcBef>
                <a:spcPts val="0"/>
              </a:spcBef>
              <a:spcAft>
                <a:spcPts val="0"/>
              </a:spcAft>
              <a:buFont typeface="Arial" panose="020B0604020202020204" pitchFamily="34" charset="0"/>
              <a:buChar char="•"/>
            </a:pPr>
            <a:endParaRPr lang="en-US" sz="2200" b="1" kern="0" dirty="0">
              <a:solidFill>
                <a:srgbClr val="0E101A"/>
              </a:solidFill>
              <a:latin typeface="Avenir Next Condensed" panose="020B0506020202020204" pitchFamily="34" charset="0"/>
              <a:ea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200" kern="0" dirty="0">
                <a:solidFill>
                  <a:srgbClr val="0E101A"/>
                </a:solidFill>
                <a:effectLst/>
                <a:latin typeface="Avenir Next Condensed" panose="020B0506020202020204" pitchFamily="34" charset="0"/>
                <a:ea typeface="Times New Roman" panose="02020603050405020304" pitchFamily="18" charset="0"/>
              </a:rPr>
              <a:t>May require specialized care</a:t>
            </a:r>
          </a:p>
          <a:p>
            <a:pPr marL="285750" marR="0" indent="-285750">
              <a:spcBef>
                <a:spcPts val="0"/>
              </a:spcBef>
              <a:spcAft>
                <a:spcPts val="0"/>
              </a:spcAft>
              <a:buFont typeface="Arial" panose="020B0604020202020204" pitchFamily="34" charset="0"/>
              <a:buChar char="•"/>
            </a:pPr>
            <a:endParaRPr lang="en-US" sz="2200" kern="0" dirty="0">
              <a:solidFill>
                <a:srgbClr val="0E101A"/>
              </a:solidFill>
              <a:latin typeface="Avenir Next Condensed" panose="020B0506020202020204" pitchFamily="34" charset="0"/>
              <a:ea typeface="Times New Roman" panose="02020603050405020304" pitchFamily="18" charset="0"/>
            </a:endParaRPr>
          </a:p>
          <a:p>
            <a:pPr marL="285750" indent="-285750">
              <a:buFont typeface="Arial" panose="020B0604020202020204" pitchFamily="34" charset="0"/>
              <a:buChar char="•"/>
            </a:pPr>
            <a:r>
              <a:rPr lang="en-US" sz="2200" kern="0" dirty="0">
                <a:solidFill>
                  <a:srgbClr val="0E101A"/>
                </a:solidFill>
                <a:effectLst/>
                <a:latin typeface="Avenir Next Condensed" panose="020B0506020202020204" pitchFamily="34" charset="0"/>
                <a:ea typeface="Times New Roman" panose="02020603050405020304" pitchFamily="18" charset="0"/>
              </a:rPr>
              <a:t>Educational accommodations with Individualized Education Plans (IEPs)</a:t>
            </a:r>
          </a:p>
          <a:p>
            <a:pPr marL="285750" marR="0" indent="-285750">
              <a:spcBef>
                <a:spcPts val="0"/>
              </a:spcBef>
              <a:spcAft>
                <a:spcPts val="0"/>
              </a:spcAft>
              <a:buFont typeface="Arial" panose="020B0604020202020204" pitchFamily="34" charset="0"/>
              <a:buChar char="•"/>
            </a:pPr>
            <a:endParaRPr lang="en-US" sz="2200" b="1" kern="0" dirty="0">
              <a:solidFill>
                <a:srgbClr val="0E101A"/>
              </a:solidFill>
              <a:latin typeface="Avenir Next Condensed" panose="020B0506020202020204" pitchFamily="34" charset="0"/>
              <a:ea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200" kern="0" dirty="0">
                <a:solidFill>
                  <a:srgbClr val="0E101A"/>
                </a:solidFill>
                <a:effectLst/>
                <a:latin typeface="Avenir Next Condensed" panose="020B0506020202020204" pitchFamily="34" charset="0"/>
                <a:ea typeface="Times New Roman" panose="02020603050405020304" pitchFamily="18" charset="0"/>
              </a:rPr>
              <a:t>Complex web of appointments</a:t>
            </a:r>
          </a:p>
          <a:p>
            <a:pPr marL="285750" marR="0" indent="-285750">
              <a:spcBef>
                <a:spcPts val="0"/>
              </a:spcBef>
              <a:spcAft>
                <a:spcPts val="0"/>
              </a:spcAft>
              <a:buFont typeface="Arial" panose="020B0604020202020204" pitchFamily="34" charset="0"/>
              <a:buChar char="•"/>
            </a:pPr>
            <a:endParaRPr lang="en-US" sz="2200" kern="0" dirty="0">
              <a:solidFill>
                <a:srgbClr val="0E101A"/>
              </a:solidFill>
              <a:effectLst/>
              <a:latin typeface="Avenir Next Condensed" panose="020B0506020202020204" pitchFamily="34" charset="0"/>
              <a:ea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200" kern="0" dirty="0">
                <a:solidFill>
                  <a:srgbClr val="0E101A"/>
                </a:solidFill>
                <a:latin typeface="Avenir Next Condensed" panose="020B0506020202020204" pitchFamily="34" charset="0"/>
                <a:ea typeface="Times New Roman" panose="02020603050405020304" pitchFamily="18" charset="0"/>
              </a:rPr>
              <a:t>T</a:t>
            </a:r>
            <a:r>
              <a:rPr lang="en-US" sz="2200" kern="0" dirty="0">
                <a:solidFill>
                  <a:srgbClr val="0E101A"/>
                </a:solidFill>
                <a:effectLst/>
                <a:latin typeface="Avenir Next Condensed" panose="020B0506020202020204" pitchFamily="34" charset="0"/>
                <a:ea typeface="Times New Roman" panose="02020603050405020304" pitchFamily="18" charset="0"/>
              </a:rPr>
              <a:t>herapy appointments</a:t>
            </a:r>
          </a:p>
          <a:p>
            <a:pPr marL="285750" marR="0" indent="-285750">
              <a:spcBef>
                <a:spcPts val="0"/>
              </a:spcBef>
              <a:spcAft>
                <a:spcPts val="0"/>
              </a:spcAft>
              <a:buFont typeface="Arial" panose="020B0604020202020204" pitchFamily="34" charset="0"/>
              <a:buChar char="•"/>
            </a:pPr>
            <a:endParaRPr lang="en-US" sz="2200" kern="0" dirty="0">
              <a:solidFill>
                <a:srgbClr val="0E101A"/>
              </a:solidFill>
              <a:latin typeface="Avenir Next Condensed" panose="020B0506020202020204" pitchFamily="34" charset="0"/>
              <a:ea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200" kern="0" dirty="0">
                <a:solidFill>
                  <a:srgbClr val="0E101A"/>
                </a:solidFill>
                <a:latin typeface="Avenir Next Condensed" panose="020B0506020202020204" pitchFamily="34" charset="0"/>
                <a:ea typeface="Times New Roman" panose="02020603050405020304" pitchFamily="18" charset="0"/>
              </a:rPr>
              <a:t>Financial burden</a:t>
            </a:r>
          </a:p>
          <a:p>
            <a:pPr marL="285750" marR="0" indent="-285750">
              <a:spcBef>
                <a:spcPts val="0"/>
              </a:spcBef>
              <a:spcAft>
                <a:spcPts val="0"/>
              </a:spcAft>
              <a:buFont typeface="Arial" panose="020B0604020202020204" pitchFamily="34" charset="0"/>
              <a:buChar char="•"/>
            </a:pPr>
            <a:endParaRPr lang="en-US" sz="2200" kern="0" dirty="0">
              <a:solidFill>
                <a:srgbClr val="0E101A"/>
              </a:solidFill>
              <a:effectLst/>
              <a:latin typeface="Avenir Next Condensed" panose="020B0506020202020204" pitchFamily="34" charset="0"/>
              <a:ea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200" kern="0" dirty="0">
                <a:solidFill>
                  <a:srgbClr val="0E101A"/>
                </a:solidFill>
                <a:effectLst/>
                <a:latin typeface="Avenir Next Condensed" panose="020B0506020202020204" pitchFamily="34" charset="0"/>
                <a:ea typeface="Times New Roman" panose="02020603050405020304" pitchFamily="18" charset="0"/>
              </a:rPr>
              <a:t>Unpredictability of neurodivergent conditions</a:t>
            </a:r>
            <a:r>
              <a:rPr lang="en-US" sz="2200" dirty="0">
                <a:effectLst/>
                <a:latin typeface="Avenir Next Condensed" panose="020B0506020202020204" pitchFamily="34" charset="0"/>
              </a:rPr>
              <a:t> </a:t>
            </a:r>
            <a:endParaRPr lang="en-US" sz="2200" b="1" kern="0" dirty="0">
              <a:solidFill>
                <a:srgbClr val="0E101A"/>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1657683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862781" y="254170"/>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ROLE OF THE CHURCH </a:t>
            </a:r>
          </a:p>
        </p:txBody>
      </p:sp>
      <p:sp>
        <p:nvSpPr>
          <p:cNvPr id="3" name="TextBox 2">
            <a:extLst>
              <a:ext uri="{FF2B5EF4-FFF2-40B4-BE49-F238E27FC236}">
                <a16:creationId xmlns:a16="http://schemas.microsoft.com/office/drawing/2014/main" id="{2AD033DF-7967-C798-0B3A-5C790AB80DCE}"/>
              </a:ext>
            </a:extLst>
          </p:cNvPr>
          <p:cNvSpPr txBox="1"/>
          <p:nvPr/>
        </p:nvSpPr>
        <p:spPr>
          <a:xfrm>
            <a:off x="862781" y="1694793"/>
            <a:ext cx="7484806" cy="4585871"/>
          </a:xfrm>
          <a:prstGeom prst="rect">
            <a:avLst/>
          </a:prstGeom>
          <a:noFill/>
        </p:spPr>
        <p:txBody>
          <a:bodyPr wrap="square">
            <a:spAutoFit/>
          </a:bodyPr>
          <a:lstStyle/>
          <a:p>
            <a:pPr marR="0" algn="ctr">
              <a:spcBef>
                <a:spcPts val="0"/>
              </a:spcBef>
              <a:spcAft>
                <a:spcPts val="0"/>
              </a:spcAft>
            </a:pPr>
            <a:r>
              <a:rPr lang="en-US" sz="2800" b="1" kern="0" dirty="0">
                <a:solidFill>
                  <a:srgbClr val="0E101A"/>
                </a:solidFill>
                <a:latin typeface="Avenir Next Condensed" panose="020B0506020202020204" pitchFamily="34" charset="0"/>
                <a:ea typeface="Times New Roman" panose="02020603050405020304" pitchFamily="18" charset="0"/>
              </a:rPr>
              <a:t>W</a:t>
            </a:r>
            <a:r>
              <a:rPr lang="en-US" sz="2800" b="1" kern="0" dirty="0">
                <a:solidFill>
                  <a:srgbClr val="0E101A"/>
                </a:solidFill>
                <a:effectLst/>
                <a:latin typeface="Avenir Next Condensed" panose="020B0506020202020204" pitchFamily="34" charset="0"/>
                <a:ea typeface="Times New Roman" panose="02020603050405020304" pitchFamily="18" charset="0"/>
              </a:rPr>
              <a:t>hat </a:t>
            </a:r>
            <a:r>
              <a:rPr lang="en-US" sz="2800" b="1" kern="0" dirty="0">
                <a:solidFill>
                  <a:srgbClr val="0E101A"/>
                </a:solidFill>
                <a:latin typeface="Avenir Next Condensed" panose="020B0506020202020204" pitchFamily="34" charset="0"/>
                <a:ea typeface="Times New Roman" panose="02020603050405020304" pitchFamily="18" charset="0"/>
              </a:rPr>
              <a:t>does </a:t>
            </a:r>
            <a:r>
              <a:rPr lang="en-US" sz="2800" b="1" kern="0" dirty="0">
                <a:solidFill>
                  <a:srgbClr val="0E101A"/>
                </a:solidFill>
                <a:effectLst/>
                <a:latin typeface="Avenir Next Condensed" panose="020B0506020202020204" pitchFamily="34" charset="0"/>
                <a:ea typeface="Times New Roman" panose="02020603050405020304" pitchFamily="18" charset="0"/>
              </a:rPr>
              <a:t>the Bible say about our responsibility to one another in society, particularly the church. </a:t>
            </a:r>
          </a:p>
          <a:p>
            <a:pPr marR="0">
              <a:spcBef>
                <a:spcPts val="0"/>
              </a:spcBef>
              <a:spcAft>
                <a:spcPts val="0"/>
              </a:spcAft>
            </a:pPr>
            <a:endParaRPr lang="en-US" sz="2000" b="1" kern="0" dirty="0">
              <a:solidFill>
                <a:srgbClr val="0E101A"/>
              </a:solidFill>
              <a:latin typeface="Avenir Next Condensed" panose="020B0506020202020204" pitchFamily="34" charset="0"/>
              <a:ea typeface="Times New Roman" panose="02020603050405020304" pitchFamily="18" charset="0"/>
            </a:endParaRPr>
          </a:p>
          <a:p>
            <a:pPr marR="0">
              <a:spcBef>
                <a:spcPts val="0"/>
              </a:spcBef>
              <a:spcAft>
                <a:spcPts val="0"/>
              </a:spcAft>
            </a:pPr>
            <a:endParaRPr lang="en-US" sz="1000" b="1" kern="0" dirty="0">
              <a:solidFill>
                <a:srgbClr val="0E101A"/>
              </a:solidFill>
              <a:latin typeface="Avenir Next Condensed" panose="020B0506020202020204" pitchFamily="34" charset="0"/>
              <a:ea typeface="Times New Roman" panose="02020603050405020304" pitchFamily="18" charset="0"/>
            </a:endParaRPr>
          </a:p>
          <a:p>
            <a:pPr marR="0" algn="ctr">
              <a:spcBef>
                <a:spcPts val="0"/>
              </a:spcBef>
              <a:spcAft>
                <a:spcPts val="0"/>
              </a:spcAft>
            </a:pPr>
            <a:r>
              <a:rPr lang="en-US" sz="2800" kern="0" dirty="0">
                <a:solidFill>
                  <a:srgbClr val="0E101A"/>
                </a:solidFill>
                <a:effectLst/>
                <a:latin typeface="Avenir Next Condensed" panose="020B0506020202020204" pitchFamily="34" charset="0"/>
                <a:ea typeface="Times New Roman" panose="02020603050405020304" pitchFamily="18" charset="0"/>
              </a:rPr>
              <a:t>“And the King will answer and say to them, ‘Assuredly I say to you, inasmuch as you did it to one of the least of these My brethren, you did it to Me.’ Jesus says this will be said to the righteous who will inherit the kingdom because they “gave me food…took Me in…visited Me…” </a:t>
            </a:r>
          </a:p>
          <a:p>
            <a:pPr marR="0" algn="ctr">
              <a:spcBef>
                <a:spcPts val="0"/>
              </a:spcBef>
              <a:spcAft>
                <a:spcPts val="0"/>
              </a:spcAft>
            </a:pPr>
            <a:endParaRPr lang="en-US" sz="2000" kern="0" dirty="0">
              <a:solidFill>
                <a:srgbClr val="0E101A"/>
              </a:solidFill>
              <a:latin typeface="Avenir Next Condensed" panose="020B0506020202020204" pitchFamily="34" charset="0"/>
              <a:ea typeface="Times New Roman" panose="02020603050405020304" pitchFamily="18" charset="0"/>
            </a:endParaRPr>
          </a:p>
          <a:p>
            <a:pPr marR="0" algn="ctr">
              <a:spcBef>
                <a:spcPts val="0"/>
              </a:spcBef>
              <a:spcAft>
                <a:spcPts val="0"/>
              </a:spcAft>
            </a:pPr>
            <a:r>
              <a:rPr lang="en-US" sz="2400" kern="0" dirty="0">
                <a:solidFill>
                  <a:srgbClr val="0E101A"/>
                </a:solidFill>
                <a:effectLst/>
                <a:latin typeface="Avenir Next Condensed" panose="020B0506020202020204" pitchFamily="34" charset="0"/>
                <a:ea typeface="Times New Roman" panose="02020603050405020304" pitchFamily="18" charset="0"/>
              </a:rPr>
              <a:t>Matthew 25:40 </a:t>
            </a:r>
          </a:p>
          <a:p>
            <a:pPr marR="0">
              <a:spcBef>
                <a:spcPts val="0"/>
              </a:spcBef>
              <a:spcAft>
                <a:spcPts val="0"/>
              </a:spcAft>
            </a:pPr>
            <a:endParaRPr lang="en-US" sz="2200" b="1" kern="0" dirty="0">
              <a:solidFill>
                <a:srgbClr val="0E101A"/>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4144243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3" name="TextBox 2">
            <a:extLst>
              <a:ext uri="{FF2B5EF4-FFF2-40B4-BE49-F238E27FC236}">
                <a16:creationId xmlns:a16="http://schemas.microsoft.com/office/drawing/2014/main" id="{2AD033DF-7967-C798-0B3A-5C790AB80DCE}"/>
              </a:ext>
            </a:extLst>
          </p:cNvPr>
          <p:cNvSpPr txBox="1"/>
          <p:nvPr/>
        </p:nvSpPr>
        <p:spPr>
          <a:xfrm>
            <a:off x="913882" y="1698498"/>
            <a:ext cx="7307825" cy="4031873"/>
          </a:xfrm>
          <a:prstGeom prst="rect">
            <a:avLst/>
          </a:prstGeom>
          <a:noFill/>
        </p:spPr>
        <p:txBody>
          <a:bodyPr wrap="square">
            <a:spAutoFit/>
          </a:bodyPr>
          <a:lstStyle/>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“Then He will also say to those on the left hand, Depart from Me, you cursed, into the everlasting fire prepared for the devil and his angels: for I was hungry and you gave Me no food; I was thirsty and you gave Me no drink; I was a stranger and you did not take Me in, naked and you did not clothe Me, sick and in prison and you </a:t>
            </a:r>
          </a:p>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did not visit Me.’ </a:t>
            </a:r>
          </a:p>
        </p:txBody>
      </p:sp>
      <p:sp>
        <p:nvSpPr>
          <p:cNvPr id="4" name="TextBox 3">
            <a:extLst>
              <a:ext uri="{FF2B5EF4-FFF2-40B4-BE49-F238E27FC236}">
                <a16:creationId xmlns:a16="http://schemas.microsoft.com/office/drawing/2014/main" id="{7053C54E-F858-9333-652E-12508E8FB9D1}"/>
              </a:ext>
            </a:extLst>
          </p:cNvPr>
          <p:cNvSpPr txBox="1"/>
          <p:nvPr/>
        </p:nvSpPr>
        <p:spPr>
          <a:xfrm>
            <a:off x="913882" y="326029"/>
            <a:ext cx="4639002" cy="584775"/>
          </a:xfrm>
          <a:prstGeom prst="rect">
            <a:avLst/>
          </a:prstGeom>
          <a:noFill/>
        </p:spPr>
        <p:txBody>
          <a:bodyPr wrap="square">
            <a:spAutoFit/>
          </a:bodyPr>
          <a:lstStyle/>
          <a:p>
            <a:r>
              <a:rPr lang="en-US" sz="3200" b="1" kern="0" dirty="0">
                <a:solidFill>
                  <a:schemeClr val="bg1"/>
                </a:solidFill>
                <a:effectLst/>
                <a:latin typeface="Avenir Next Condensed" panose="020B0506020202020204" pitchFamily="34" charset="0"/>
                <a:ea typeface="Times New Roman" panose="02020603050405020304" pitchFamily="18" charset="0"/>
                <a:cs typeface="Calibri" panose="020F0502020204030204" pitchFamily="34" charset="0"/>
              </a:rPr>
              <a:t>Matthew 25:41-46 </a:t>
            </a:r>
            <a:endParaRPr lang="en-US" sz="3200" b="1" dirty="0">
              <a:solidFill>
                <a:schemeClr val="bg1"/>
              </a:solidFill>
            </a:endParaRPr>
          </a:p>
        </p:txBody>
      </p:sp>
    </p:spTree>
    <p:extLst>
      <p:ext uri="{BB962C8B-B14F-4D97-AF65-F5344CB8AC3E}">
        <p14:creationId xmlns:p14="http://schemas.microsoft.com/office/powerpoint/2010/main" val="3688412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3" name="TextBox 2">
            <a:extLst>
              <a:ext uri="{FF2B5EF4-FFF2-40B4-BE49-F238E27FC236}">
                <a16:creationId xmlns:a16="http://schemas.microsoft.com/office/drawing/2014/main" id="{2AD033DF-7967-C798-0B3A-5C790AB80DCE}"/>
              </a:ext>
            </a:extLst>
          </p:cNvPr>
          <p:cNvSpPr txBox="1"/>
          <p:nvPr/>
        </p:nvSpPr>
        <p:spPr>
          <a:xfrm>
            <a:off x="936523" y="1484585"/>
            <a:ext cx="7307825" cy="4647426"/>
          </a:xfrm>
          <a:prstGeom prst="rect">
            <a:avLst/>
          </a:prstGeom>
          <a:noFill/>
        </p:spPr>
        <p:txBody>
          <a:bodyPr wrap="square">
            <a:spAutoFit/>
          </a:bodyPr>
          <a:lstStyle/>
          <a:p>
            <a:pPr marL="0" marR="0" algn="ctr">
              <a:spcBef>
                <a:spcPts val="0"/>
              </a:spcBef>
              <a:spcAft>
                <a:spcPts val="0"/>
              </a:spcAft>
            </a:pPr>
            <a:r>
              <a:rPr lang="en-US" sz="28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Then they also will answer Him, saying, ‘Lord, when did we see You hungry or thirsty or </a:t>
            </a:r>
          </a:p>
          <a:p>
            <a:pPr marL="0" marR="0" algn="ctr">
              <a:spcBef>
                <a:spcPts val="0"/>
              </a:spcBef>
              <a:spcAft>
                <a:spcPts val="0"/>
              </a:spcAft>
            </a:pPr>
            <a:r>
              <a:rPr lang="en-US" sz="28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a stranger or naked or sick or in prison, </a:t>
            </a:r>
          </a:p>
          <a:p>
            <a:pPr marL="0" marR="0" algn="ctr">
              <a:spcBef>
                <a:spcPts val="0"/>
              </a:spcBef>
              <a:spcAft>
                <a:spcPts val="0"/>
              </a:spcAft>
            </a:pPr>
            <a:r>
              <a:rPr lang="en-US" sz="28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and did not minister to You? Then He will answer them, saying, ‘Assuredly, I say to you, inasmuch as you did not do it to one of the least of these, </a:t>
            </a:r>
          </a:p>
          <a:p>
            <a:pPr marL="0" marR="0" algn="ctr">
              <a:spcBef>
                <a:spcPts val="0"/>
              </a:spcBef>
              <a:spcAft>
                <a:spcPts val="0"/>
              </a:spcAft>
            </a:pPr>
            <a:r>
              <a:rPr lang="en-US" sz="28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you did not do it to Me.’ </a:t>
            </a:r>
          </a:p>
          <a:p>
            <a:pPr marL="0" marR="0" algn="ctr">
              <a:spcBef>
                <a:spcPts val="0"/>
              </a:spcBef>
              <a:spcAft>
                <a:spcPts val="0"/>
              </a:spcAft>
            </a:pPr>
            <a:r>
              <a:rPr lang="en-US" sz="28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And these will go away into everlasting punishment, but the righteous into eternal life.” </a:t>
            </a:r>
          </a:p>
          <a:p>
            <a:pPr marL="0" marR="0" algn="ctr">
              <a:spcBef>
                <a:spcPts val="0"/>
              </a:spcBef>
              <a:spcAft>
                <a:spcPts val="0"/>
              </a:spcAft>
            </a:pPr>
            <a:endParaRPr lang="en-US" sz="1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endParaRPr lang="en-US" sz="1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Matthew 25:41-46 NKJV</a:t>
            </a:r>
            <a:endParaRPr lang="en-US" sz="2400" kern="1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44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3" name="TextBox 2">
            <a:extLst>
              <a:ext uri="{FF2B5EF4-FFF2-40B4-BE49-F238E27FC236}">
                <a16:creationId xmlns:a16="http://schemas.microsoft.com/office/drawing/2014/main" id="{2AD033DF-7967-C798-0B3A-5C790AB80DCE}"/>
              </a:ext>
            </a:extLst>
          </p:cNvPr>
          <p:cNvSpPr txBox="1"/>
          <p:nvPr/>
        </p:nvSpPr>
        <p:spPr>
          <a:xfrm>
            <a:off x="936523" y="1484585"/>
            <a:ext cx="7307825" cy="4678204"/>
          </a:xfrm>
          <a:prstGeom prst="rect">
            <a:avLst/>
          </a:prstGeom>
          <a:noFill/>
        </p:spPr>
        <p:txBody>
          <a:bodyPr wrap="square">
            <a:spAutoFit/>
          </a:bodyPr>
          <a:lstStyle/>
          <a:p>
            <a:pPr marR="0">
              <a:spcBef>
                <a:spcPts val="0"/>
              </a:spcBef>
              <a:spcAft>
                <a:spcPts val="0"/>
              </a:spcAft>
            </a:pPr>
            <a:r>
              <a:rPr lang="en-US" sz="2800" b="1" kern="100" dirty="0">
                <a:latin typeface="Avenir Next Condensed" panose="020B0506020202020204" pitchFamily="34" charset="0"/>
                <a:ea typeface="Calibri" panose="020F0502020204030204" pitchFamily="34" charset="0"/>
                <a:cs typeface="Times New Roman" panose="02020603050405020304" pitchFamily="18" charset="0"/>
              </a:rPr>
              <a:t>Practical steps churches can take to promote awareness,</a:t>
            </a:r>
            <a:r>
              <a:rPr lang="en-US" sz="2800" b="1" kern="100" dirty="0">
                <a:effectLst/>
                <a:latin typeface="Avenir Next Condensed" panose="020B0506020202020204" pitchFamily="34" charset="0"/>
                <a:ea typeface="Calibri" panose="020F0502020204030204" pitchFamily="34" charset="0"/>
                <a:cs typeface="Times New Roman" panose="02020603050405020304" pitchFamily="18" charset="0"/>
              </a:rPr>
              <a:t> inclusion, and </a:t>
            </a:r>
            <a:r>
              <a:rPr lang="en-US" sz="2800" b="1" kern="100" dirty="0">
                <a:latin typeface="Avenir Next Condensed" panose="020B0506020202020204" pitchFamily="34" charset="0"/>
                <a:ea typeface="Calibri" panose="020F0502020204030204" pitchFamily="34" charset="0"/>
                <a:cs typeface="Times New Roman" panose="02020603050405020304" pitchFamily="18" charset="0"/>
              </a:rPr>
              <a:t>a sense of community:</a:t>
            </a:r>
          </a:p>
          <a:p>
            <a:pPr marL="342900" marR="0" indent="-342900">
              <a:spcBef>
                <a:spcPts val="0"/>
              </a:spcBef>
              <a:spcAft>
                <a:spcPts val="0"/>
              </a:spcAft>
              <a:buFont typeface="Arial" panose="020B0604020202020204" pitchFamily="34" charset="0"/>
              <a:buChar char="•"/>
            </a:pPr>
            <a:endParaRPr lang="en-US" sz="10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endParaRPr lang="en-US" sz="12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000" kern="100" dirty="0">
                <a:latin typeface="Avenir Next Condensed" panose="020B0506020202020204" pitchFamily="34" charset="0"/>
                <a:ea typeface="Calibri" panose="020F0502020204030204" pitchFamily="34" charset="0"/>
                <a:cs typeface="Times New Roman" panose="02020603050405020304" pitchFamily="18" charset="0"/>
              </a:rPr>
              <a:t>Educating the congregation</a:t>
            </a:r>
          </a:p>
          <a:p>
            <a:pPr marL="342900" marR="0" indent="-342900">
              <a:spcBef>
                <a:spcPts val="0"/>
              </a:spcBef>
              <a:spcAft>
                <a:spcPts val="0"/>
              </a:spcAft>
              <a:buFont typeface="Arial" panose="020B0604020202020204" pitchFamily="34" charset="0"/>
              <a:buChar char="•"/>
            </a:pPr>
            <a:endParaRPr lang="en-US" sz="20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000" kern="100" dirty="0">
                <a:latin typeface="Avenir Next Condensed" panose="020B0506020202020204" pitchFamily="34" charset="0"/>
                <a:ea typeface="Calibri" panose="020F0502020204030204" pitchFamily="34" charset="0"/>
                <a:cs typeface="Times New Roman" panose="02020603050405020304" pitchFamily="18" charset="0"/>
              </a:rPr>
              <a:t>Hosting awareness events or workshops</a:t>
            </a:r>
          </a:p>
          <a:p>
            <a:pPr marL="342900" marR="0" indent="-342900">
              <a:spcBef>
                <a:spcPts val="0"/>
              </a:spcBef>
              <a:spcAft>
                <a:spcPts val="0"/>
              </a:spcAft>
              <a:buFont typeface="Arial" panose="020B0604020202020204" pitchFamily="34" charset="0"/>
              <a:buChar char="•"/>
            </a:pPr>
            <a:endParaRPr lang="en-US" sz="20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000" kern="100" dirty="0">
                <a:latin typeface="Avenir Next Condensed" panose="020B0506020202020204" pitchFamily="34" charset="0"/>
                <a:ea typeface="Calibri" panose="020F0502020204030204" pitchFamily="34" charset="0"/>
                <a:cs typeface="Times New Roman" panose="02020603050405020304" pitchFamily="18" charset="0"/>
              </a:rPr>
              <a:t>Adapting programs to ensure your church is accessible to neurodivergent children and their spiritual growth.</a:t>
            </a:r>
          </a:p>
          <a:p>
            <a:pPr marL="342900" marR="0" indent="-342900">
              <a:spcBef>
                <a:spcPts val="0"/>
              </a:spcBef>
              <a:spcAft>
                <a:spcPts val="0"/>
              </a:spcAft>
              <a:buFont typeface="Arial" panose="020B0604020202020204" pitchFamily="34" charset="0"/>
              <a:buChar char="•"/>
            </a:pPr>
            <a:endParaRPr lang="en-US" sz="20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000" kern="100" dirty="0">
                <a:latin typeface="Avenir Next Condensed" panose="020B0506020202020204" pitchFamily="34" charset="0"/>
                <a:ea typeface="Calibri" panose="020F0502020204030204" pitchFamily="34" charset="0"/>
                <a:cs typeface="Times New Roman" panose="02020603050405020304" pitchFamily="18" charset="0"/>
              </a:rPr>
              <a:t>Be intentional about creating an inclusive church home.</a:t>
            </a:r>
          </a:p>
          <a:p>
            <a:pPr marL="342900" marR="0" indent="-342900">
              <a:spcBef>
                <a:spcPts val="0"/>
              </a:spcBef>
              <a:spcAft>
                <a:spcPts val="0"/>
              </a:spcAft>
              <a:buFont typeface="Arial" panose="020B0604020202020204" pitchFamily="34" charset="0"/>
              <a:buChar char="•"/>
            </a:pPr>
            <a:endParaRPr lang="en-US" sz="20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000" kern="100" dirty="0">
                <a:latin typeface="Avenir Next Condensed" panose="020B0506020202020204" pitchFamily="34" charset="0"/>
                <a:ea typeface="Calibri" panose="020F0502020204030204" pitchFamily="34" charset="0"/>
                <a:cs typeface="Times New Roman" panose="02020603050405020304" pitchFamily="18" charset="0"/>
              </a:rPr>
              <a:t>Foster connections and mentorship within the congregation to provide companionship and support to neurodivergent families.</a:t>
            </a:r>
          </a:p>
        </p:txBody>
      </p:sp>
    </p:spTree>
    <p:extLst>
      <p:ext uri="{BB962C8B-B14F-4D97-AF65-F5344CB8AC3E}">
        <p14:creationId xmlns:p14="http://schemas.microsoft.com/office/powerpoint/2010/main" val="2975720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11733"/>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3" name="TextBox 2">
            <a:extLst>
              <a:ext uri="{FF2B5EF4-FFF2-40B4-BE49-F238E27FC236}">
                <a16:creationId xmlns:a16="http://schemas.microsoft.com/office/drawing/2014/main" id="{2AD033DF-7967-C798-0B3A-5C790AB80DCE}"/>
              </a:ext>
            </a:extLst>
          </p:cNvPr>
          <p:cNvSpPr txBox="1"/>
          <p:nvPr/>
        </p:nvSpPr>
        <p:spPr>
          <a:xfrm>
            <a:off x="936523" y="1484585"/>
            <a:ext cx="7307825" cy="4185761"/>
          </a:xfrm>
          <a:prstGeom prst="rect">
            <a:avLst/>
          </a:prstGeom>
          <a:noFill/>
        </p:spPr>
        <p:txBody>
          <a:bodyPr wrap="square">
            <a:spAutoFit/>
          </a:bodyPr>
          <a:lstStyle/>
          <a:p>
            <a:pPr marR="0">
              <a:spcBef>
                <a:spcPts val="0"/>
              </a:spcBef>
              <a:spcAft>
                <a:spcPts val="0"/>
              </a:spcAft>
            </a:pPr>
            <a:r>
              <a:rPr lang="en-US" sz="2800" b="1" kern="100" dirty="0">
                <a:latin typeface="Avenir Next Condensed" panose="020B0506020202020204" pitchFamily="34" charset="0"/>
                <a:ea typeface="Calibri" panose="020F0502020204030204" pitchFamily="34" charset="0"/>
                <a:cs typeface="Times New Roman" panose="02020603050405020304" pitchFamily="18" charset="0"/>
              </a:rPr>
              <a:t>Collaborating with Professionals:</a:t>
            </a:r>
          </a:p>
          <a:p>
            <a:pPr marL="342900" marR="0" indent="-342900">
              <a:spcBef>
                <a:spcPts val="0"/>
              </a:spcBef>
              <a:spcAft>
                <a:spcPts val="0"/>
              </a:spcAft>
              <a:buFont typeface="Arial" panose="020B0604020202020204" pitchFamily="34" charset="0"/>
              <a:buChar char="•"/>
            </a:pPr>
            <a:endParaRPr lang="en-US" sz="10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endParaRPr lang="en-US" sz="12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400" kern="0" dirty="0">
                <a:solidFill>
                  <a:srgbClr val="0E101A"/>
                </a:solidFill>
                <a:latin typeface="Avenir Next Condensed" panose="020B0506020202020204" pitchFamily="34" charset="0"/>
                <a:ea typeface="Times New Roman" panose="02020603050405020304" pitchFamily="18" charset="0"/>
              </a:rPr>
              <a:t>C</a:t>
            </a:r>
            <a:r>
              <a:rPr lang="en-US" sz="2400" kern="0" dirty="0">
                <a:solidFill>
                  <a:srgbClr val="0E101A"/>
                </a:solidFill>
                <a:effectLst/>
                <a:latin typeface="Avenir Next Condensed" panose="020B0506020202020204" pitchFamily="34" charset="0"/>
                <a:ea typeface="Times New Roman" panose="02020603050405020304" pitchFamily="18" charset="0"/>
              </a:rPr>
              <a:t>hurch leaders must collaborate with experts in the field of neurodiversity. </a:t>
            </a:r>
            <a:r>
              <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These professionals bring specialized knowledge, research-backed strategies, and practical insights that can significantly enhance the church's ability to meet the unique needs of neurodivergent congregants. </a:t>
            </a:r>
          </a:p>
          <a:p>
            <a:pPr marL="342900" indent="-342900">
              <a:buFont typeface="Arial" panose="020B0604020202020204" pitchFamily="34" charset="0"/>
              <a:buChar char="•"/>
            </a:pPr>
            <a:endParaRPr lang="en-US" sz="2400" kern="0" dirty="0">
              <a:solidFill>
                <a:srgbClr val="0E101A"/>
              </a:solidFill>
              <a:latin typeface="Avenir Next Condensed" panose="020B0506020202020204" pitchFamily="34" charset="0"/>
              <a:ea typeface="Times New Roman" panose="02020603050405020304" pitchFamily="18" charset="0"/>
              <a:cs typeface="Calibri" panose="020F0502020204030204" pitchFamily="34" charset="0"/>
            </a:endParaRPr>
          </a:p>
          <a:p>
            <a:pPr marL="342900" indent="-342900">
              <a:buFont typeface="Arial" panose="020B0604020202020204" pitchFamily="34" charset="0"/>
              <a:buChar char="•"/>
            </a:pPr>
            <a:r>
              <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By forging strong partnerships with experts, church leaders can access a wealth of resources and guidance to create more inclusive and accommodating environments.</a:t>
            </a:r>
            <a:endParaRPr lang="en-US" sz="2400" kern="1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9011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28039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353152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707554"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BIBLE TEXT</a:t>
            </a:r>
          </a:p>
        </p:txBody>
      </p:sp>
      <p:sp>
        <p:nvSpPr>
          <p:cNvPr id="3" name="TextBox 2">
            <a:extLst>
              <a:ext uri="{FF2B5EF4-FFF2-40B4-BE49-F238E27FC236}">
                <a16:creationId xmlns:a16="http://schemas.microsoft.com/office/drawing/2014/main" id="{2AD033DF-7967-C798-0B3A-5C790AB80DCE}"/>
              </a:ext>
            </a:extLst>
          </p:cNvPr>
          <p:cNvSpPr txBox="1"/>
          <p:nvPr/>
        </p:nvSpPr>
        <p:spPr>
          <a:xfrm>
            <a:off x="1091762" y="2077082"/>
            <a:ext cx="6960476" cy="3477875"/>
          </a:xfrm>
          <a:prstGeom prst="rect">
            <a:avLst/>
          </a:prstGeom>
          <a:noFill/>
        </p:spPr>
        <p:txBody>
          <a:bodyPr wrap="square">
            <a:spAutoFit/>
          </a:bodyPr>
          <a:lstStyle/>
          <a:p>
            <a:pPr marL="0" marR="0" algn="ctr">
              <a:spcBef>
                <a:spcPts val="0"/>
              </a:spcBef>
              <a:spcAft>
                <a:spcPts val="0"/>
              </a:spcAft>
            </a:pPr>
            <a:r>
              <a:rPr lang="en-US" sz="4400" kern="100" dirty="0">
                <a:effectLst/>
                <a:latin typeface="Avenir Next Condensed" panose="020B0506020202020204" pitchFamily="34" charset="0"/>
                <a:ea typeface="Calibri" panose="020F0502020204030204" pitchFamily="34" charset="0"/>
                <a:cs typeface="Times New Roman" panose="02020603050405020304" pitchFamily="18" charset="0"/>
              </a:rPr>
              <a:t>“Before I formed you in the womb I knew you; before you were born </a:t>
            </a:r>
            <a:endParaRPr lang="en-US" sz="44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4400" kern="100" dirty="0">
                <a:effectLst/>
                <a:latin typeface="Avenir Next Condensed" panose="020B0506020202020204" pitchFamily="34" charset="0"/>
                <a:ea typeface="Calibri" panose="020F0502020204030204" pitchFamily="34" charset="0"/>
                <a:cs typeface="Times New Roman" panose="02020603050405020304" pitchFamily="18" charset="0"/>
              </a:rPr>
              <a:t>I sanctified you; I ordained you </a:t>
            </a:r>
          </a:p>
          <a:p>
            <a:pPr marL="0" marR="0" algn="ctr">
              <a:spcBef>
                <a:spcPts val="0"/>
              </a:spcBef>
              <a:spcAft>
                <a:spcPts val="0"/>
              </a:spcAft>
            </a:pPr>
            <a:r>
              <a:rPr lang="en-US" sz="4400" kern="100" dirty="0">
                <a:effectLst/>
                <a:latin typeface="Avenir Next Condensed" panose="020B0506020202020204" pitchFamily="34" charset="0"/>
                <a:ea typeface="Calibri" panose="020F0502020204030204" pitchFamily="34" charset="0"/>
                <a:cs typeface="Times New Roman" panose="02020603050405020304" pitchFamily="18" charset="0"/>
              </a:rPr>
              <a:t>a prophet to the nations.” </a:t>
            </a:r>
          </a:p>
          <a:p>
            <a:pPr marL="0" marR="0" algn="ctr">
              <a:spcBef>
                <a:spcPts val="0"/>
              </a:spcBef>
              <a:spcAft>
                <a:spcPts val="0"/>
              </a:spcAft>
            </a:pPr>
            <a:endParaRPr lang="en-US" sz="2000" b="1" kern="1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400" kern="100" dirty="0">
                <a:effectLst/>
                <a:latin typeface="Avenir Next Condensed" panose="020B0506020202020204" pitchFamily="34" charset="0"/>
                <a:ea typeface="Calibri" panose="020F0502020204030204" pitchFamily="34" charset="0"/>
                <a:cs typeface="Times New Roman" panose="02020603050405020304" pitchFamily="18" charset="0"/>
              </a:rPr>
              <a:t>Jeremiah 1:5 NKJV</a:t>
            </a:r>
          </a:p>
        </p:txBody>
      </p:sp>
    </p:spTree>
    <p:extLst>
      <p:ext uri="{BB962C8B-B14F-4D97-AF65-F5344CB8AC3E}">
        <p14:creationId xmlns:p14="http://schemas.microsoft.com/office/powerpoint/2010/main" val="173726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3" name="TextBox 2">
            <a:extLst>
              <a:ext uri="{FF2B5EF4-FFF2-40B4-BE49-F238E27FC236}">
                <a16:creationId xmlns:a16="http://schemas.microsoft.com/office/drawing/2014/main" id="{2AD033DF-7967-C798-0B3A-5C790AB80DCE}"/>
              </a:ext>
            </a:extLst>
          </p:cNvPr>
          <p:cNvSpPr txBox="1"/>
          <p:nvPr/>
        </p:nvSpPr>
        <p:spPr>
          <a:xfrm>
            <a:off x="762748" y="1362723"/>
            <a:ext cx="7618504" cy="4708981"/>
          </a:xfrm>
          <a:prstGeom prst="rect">
            <a:avLst/>
          </a:prstGeom>
          <a:noFill/>
        </p:spPr>
        <p:txBody>
          <a:bodyPr wrap="square">
            <a:spAutoFit/>
          </a:bodyPr>
          <a:lstStyle/>
          <a:p>
            <a:pPr marL="0" marR="0">
              <a:spcBef>
                <a:spcPts val="0"/>
              </a:spcBef>
              <a:spcAft>
                <a:spcPts val="0"/>
              </a:spcAft>
            </a:pPr>
            <a:r>
              <a:rPr lang="en-US" sz="2000" b="1"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Break up into groups of 5-6 people. Discuss and write down your answers to the following questions:</a:t>
            </a:r>
          </a:p>
          <a:p>
            <a:pPr marL="0" marR="0">
              <a:spcBef>
                <a:spcPts val="0"/>
              </a:spcBef>
              <a:spcAft>
                <a:spcPts val="0"/>
              </a:spcAft>
            </a:pPr>
            <a:endParaRPr lang="en-US" sz="1000" b="1" kern="1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Discuss the various neurodiversity conditions (ADHD, Autism, etc.). Be sure to include conditions that were not covered previously.</a:t>
            </a:r>
          </a:p>
          <a:p>
            <a:pPr marL="342900" marR="0" lvl="0" indent="-342900">
              <a:spcBef>
                <a:spcPts val="0"/>
              </a:spcBef>
              <a:spcAft>
                <a:spcPts val="0"/>
              </a:spcAft>
              <a:buFont typeface="+mj-lt"/>
              <a:buAutoNum type="arabicPeriod"/>
              <a:tabLst>
                <a:tab pos="457200" algn="l"/>
              </a:tabLst>
            </a:pPr>
            <a:endParaRPr lang="en-US" sz="1000" kern="100" dirty="0">
              <a:solidFill>
                <a:srgbClr val="0E101A"/>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What are some of the challenges faced by neurodivergent children/teens/adults and their families?</a:t>
            </a:r>
          </a:p>
          <a:p>
            <a:pPr marL="342900" marR="0" lvl="0" indent="-342900">
              <a:spcBef>
                <a:spcPts val="0"/>
              </a:spcBef>
              <a:spcAft>
                <a:spcPts val="0"/>
              </a:spcAft>
              <a:buFont typeface="+mj-lt"/>
              <a:buAutoNum type="arabicPeriod"/>
              <a:tabLst>
                <a:tab pos="457200" algn="l"/>
              </a:tabLst>
            </a:pPr>
            <a:endParaRPr lang="en-US" sz="1000" kern="100" dirty="0">
              <a:solidFill>
                <a:srgbClr val="0E101A"/>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In what ways has your local church marginalized or included neurodivergent families?</a:t>
            </a:r>
          </a:p>
          <a:p>
            <a:pPr marL="342900" marR="0" lvl="0" indent="-342900">
              <a:spcBef>
                <a:spcPts val="0"/>
              </a:spcBef>
              <a:spcAft>
                <a:spcPts val="0"/>
              </a:spcAft>
              <a:buFont typeface="+mj-lt"/>
              <a:buAutoNum type="arabicPeriod"/>
              <a:tabLst>
                <a:tab pos="457200" algn="l"/>
              </a:tabLst>
            </a:pPr>
            <a:endParaRPr lang="en-US" sz="1000" kern="100" dirty="0">
              <a:solidFill>
                <a:srgbClr val="0E101A"/>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How can our church implement some of the strategies discussed in this seminar immediately? Within the next month, quarter, year?</a:t>
            </a:r>
          </a:p>
          <a:p>
            <a:pPr marL="342900" marR="0" lvl="0" indent="-342900">
              <a:spcBef>
                <a:spcPts val="0"/>
              </a:spcBef>
              <a:spcAft>
                <a:spcPts val="0"/>
              </a:spcAft>
              <a:buFont typeface="+mj-lt"/>
              <a:buAutoNum type="arabicPeriod"/>
              <a:tabLst>
                <a:tab pos="457200" algn="l"/>
              </a:tabLst>
            </a:pPr>
            <a:endParaRPr lang="en-US" sz="1000" kern="100" dirty="0">
              <a:solidFill>
                <a:srgbClr val="0E101A"/>
              </a:solidFill>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How does the parable in Matthew 25 compel or encourage us to do more for those who need greater inclusion, compassion, and empathy?</a:t>
            </a:r>
            <a:endParaRPr lang="en-US" sz="2000" kern="100" dirty="0">
              <a:solidFill>
                <a:srgbClr val="0E101A"/>
              </a:solidFill>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F7DF9CB2-002F-6E6A-B5CE-AF13292AB87C}"/>
              </a:ext>
            </a:extLst>
          </p:cNvPr>
          <p:cNvSpPr txBox="1"/>
          <p:nvPr/>
        </p:nvSpPr>
        <p:spPr>
          <a:xfrm>
            <a:off x="762748" y="370107"/>
            <a:ext cx="4634680" cy="584775"/>
          </a:xfrm>
          <a:prstGeom prst="rect">
            <a:avLst/>
          </a:prstGeom>
          <a:noFill/>
        </p:spPr>
        <p:txBody>
          <a:bodyPr wrap="square">
            <a:spAutoFit/>
          </a:bodyPr>
          <a:lstStyle/>
          <a:p>
            <a:pPr marR="0">
              <a:spcBef>
                <a:spcPts val="0"/>
              </a:spcBef>
              <a:spcAft>
                <a:spcPts val="0"/>
              </a:spcAft>
            </a:pPr>
            <a:r>
              <a:rPr lang="en-US" sz="3200" b="1" kern="100" dirty="0">
                <a:solidFill>
                  <a:schemeClr val="bg1"/>
                </a:solidFill>
                <a:latin typeface="Avenir Next Condensed" panose="020B0506020202020204" pitchFamily="34" charset="0"/>
                <a:ea typeface="Calibri" panose="020F0502020204030204" pitchFamily="34" charset="0"/>
                <a:cs typeface="Times New Roman" panose="02020603050405020304" pitchFamily="18" charset="0"/>
              </a:rPr>
              <a:t>GROUP EXERCISE</a:t>
            </a:r>
          </a:p>
        </p:txBody>
      </p:sp>
    </p:spTree>
    <p:extLst>
      <p:ext uri="{BB962C8B-B14F-4D97-AF65-F5344CB8AC3E}">
        <p14:creationId xmlns:p14="http://schemas.microsoft.com/office/powerpoint/2010/main" val="1962759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846343"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CONCLUSION</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2138" y="1374592"/>
            <a:ext cx="7451314" cy="4524315"/>
          </a:xfrm>
          <a:prstGeom prst="rect">
            <a:avLst/>
          </a:prstGeom>
          <a:noFill/>
        </p:spPr>
        <p:txBody>
          <a:bodyPr wrap="square" rtlCol="0">
            <a:spAutoFit/>
          </a:bodyPr>
          <a:lstStyle/>
          <a:p>
            <a:pPr marL="285750" marR="0" indent="-285750">
              <a:spcBef>
                <a:spcPts val="0"/>
              </a:spcBef>
              <a:spcAft>
                <a:spcPts val="0"/>
              </a:spcAft>
              <a:buFont typeface="Arial" panose="020B0604020202020204" pitchFamily="34" charset="0"/>
              <a:buChar char="•"/>
            </a:pPr>
            <a:r>
              <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Supporting neurodivergent children and their families within the church community is not only a compassionate endeavor with far-reaching societal implications but also has eternal significance. </a:t>
            </a:r>
          </a:p>
          <a:p>
            <a:pPr marL="285750" marR="0" indent="-285750">
              <a:spcBef>
                <a:spcPts val="0"/>
              </a:spcBef>
              <a:spcAft>
                <a:spcPts val="0"/>
              </a:spcAft>
              <a:buFont typeface="Arial" panose="020B0604020202020204" pitchFamily="34" charset="0"/>
              <a:buChar char="•"/>
            </a:pPr>
            <a:endPar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When churches commit to creating inclusive environments, fostering acceptance, and providing tailored support, they contribute to a more equitable, empathetic society and represent Jesus to these families and the community. </a:t>
            </a:r>
          </a:p>
          <a:p>
            <a:pPr marL="285750" marR="0" indent="-285750">
              <a:spcBef>
                <a:spcPts val="0"/>
              </a:spcBef>
              <a:spcAft>
                <a:spcPts val="0"/>
              </a:spcAft>
              <a:buFont typeface="Arial" panose="020B0604020202020204" pitchFamily="34" charset="0"/>
              <a:buChar char="•"/>
            </a:pPr>
            <a:endPar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By valuing and accommodating neurodivergent individuals, churches enrich their communities and set an example for others to follow.</a:t>
            </a:r>
            <a:endParaRPr lang="en-US" sz="2400" kern="1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011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3" name="TextBox 2">
            <a:extLst>
              <a:ext uri="{FF2B5EF4-FFF2-40B4-BE49-F238E27FC236}">
                <a16:creationId xmlns:a16="http://schemas.microsoft.com/office/drawing/2014/main" id="{2AD033DF-7967-C798-0B3A-5C790AB80DCE}"/>
              </a:ext>
            </a:extLst>
          </p:cNvPr>
          <p:cNvSpPr txBox="1"/>
          <p:nvPr/>
        </p:nvSpPr>
        <p:spPr>
          <a:xfrm>
            <a:off x="953813" y="1694793"/>
            <a:ext cx="7220607" cy="4524315"/>
          </a:xfrm>
          <a:prstGeom prst="rect">
            <a:avLst/>
          </a:prstGeom>
          <a:noFill/>
        </p:spPr>
        <p:txBody>
          <a:bodyPr wrap="square">
            <a:spAutoFit/>
          </a:bodyPr>
          <a:lstStyle/>
          <a:p>
            <a:pPr marL="0" marR="0" algn="ctr">
              <a:spcBef>
                <a:spcPts val="0"/>
              </a:spcBef>
              <a:spcAft>
                <a:spcPts val="0"/>
              </a:spcAft>
            </a:pPr>
            <a:r>
              <a:rPr lang="en-US" sz="4000" kern="100" dirty="0">
                <a:effectLst/>
                <a:latin typeface="Avenir Next Condensed" panose="020B0506020202020204" pitchFamily="34" charset="0"/>
                <a:ea typeface="Calibri" panose="020F0502020204030204" pitchFamily="34" charset="0"/>
                <a:cs typeface="Times New Roman" panose="02020603050405020304" pitchFamily="18" charset="0"/>
              </a:rPr>
              <a:t>“For you formed my inward parts; you covered me in my mother’s womb. </a:t>
            </a:r>
          </a:p>
          <a:p>
            <a:pPr marL="0" marR="0" algn="ctr">
              <a:spcBef>
                <a:spcPts val="0"/>
              </a:spcBef>
              <a:spcAft>
                <a:spcPts val="0"/>
              </a:spcAft>
            </a:pPr>
            <a:r>
              <a:rPr lang="en-US" sz="4000" kern="100" dirty="0">
                <a:effectLst/>
                <a:latin typeface="Avenir Next Condensed" panose="020B0506020202020204" pitchFamily="34" charset="0"/>
                <a:ea typeface="Calibri" panose="020F0502020204030204" pitchFamily="34" charset="0"/>
                <a:cs typeface="Times New Roman" panose="02020603050405020304" pitchFamily="18" charset="0"/>
              </a:rPr>
              <a:t>I will praise You, for I am fearfully and wonderfully made; </a:t>
            </a:r>
          </a:p>
          <a:p>
            <a:pPr marL="0" marR="0" algn="ctr">
              <a:spcBef>
                <a:spcPts val="0"/>
              </a:spcBef>
              <a:spcAft>
                <a:spcPts val="0"/>
              </a:spcAft>
            </a:pPr>
            <a:r>
              <a:rPr lang="en-US" sz="4000" kern="100" dirty="0">
                <a:effectLst/>
                <a:latin typeface="Avenir Next Condensed" panose="020B0506020202020204" pitchFamily="34" charset="0"/>
                <a:ea typeface="Calibri" panose="020F0502020204030204" pitchFamily="34" charset="0"/>
                <a:cs typeface="Times New Roman" panose="02020603050405020304" pitchFamily="18" charset="0"/>
              </a:rPr>
              <a:t>marvelous are Your works, </a:t>
            </a:r>
          </a:p>
          <a:p>
            <a:pPr marL="0" marR="0" algn="ctr">
              <a:spcBef>
                <a:spcPts val="0"/>
              </a:spcBef>
              <a:spcAft>
                <a:spcPts val="0"/>
              </a:spcAft>
            </a:pPr>
            <a:r>
              <a:rPr lang="en-US" sz="4000" kern="100" dirty="0">
                <a:effectLst/>
                <a:latin typeface="Avenir Next Condensed" panose="020B0506020202020204" pitchFamily="34" charset="0"/>
                <a:ea typeface="Calibri" panose="020F0502020204030204" pitchFamily="34" charset="0"/>
                <a:cs typeface="Times New Roman" panose="02020603050405020304" pitchFamily="18" charset="0"/>
              </a:rPr>
              <a:t>and that my soul knows very well.”</a:t>
            </a:r>
          </a:p>
          <a:p>
            <a:pPr marL="0" marR="0" algn="ctr">
              <a:spcBef>
                <a:spcPts val="0"/>
              </a:spcBef>
              <a:spcAft>
                <a:spcPts val="0"/>
              </a:spcAft>
            </a:pPr>
            <a:endParaRPr lang="en-US" sz="2400" b="1" kern="1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400" kern="100" dirty="0">
                <a:effectLst/>
                <a:latin typeface="Avenir Next Condensed" panose="020B0506020202020204" pitchFamily="34" charset="0"/>
                <a:ea typeface="Calibri" panose="020F0502020204030204" pitchFamily="34" charset="0"/>
                <a:cs typeface="Times New Roman" panose="02020603050405020304" pitchFamily="18" charset="0"/>
              </a:rPr>
              <a:t>Psalm 139: 13, 14 NKJV</a:t>
            </a:r>
          </a:p>
        </p:txBody>
      </p:sp>
      <p:sp>
        <p:nvSpPr>
          <p:cNvPr id="4" name="TextBox 3">
            <a:extLst>
              <a:ext uri="{FF2B5EF4-FFF2-40B4-BE49-F238E27FC236}">
                <a16:creationId xmlns:a16="http://schemas.microsoft.com/office/drawing/2014/main" id="{505490EF-EDAB-F83A-A72D-7D86A121EC14}"/>
              </a:ext>
            </a:extLst>
          </p:cNvPr>
          <p:cNvSpPr txBox="1"/>
          <p:nvPr/>
        </p:nvSpPr>
        <p:spPr>
          <a:xfrm>
            <a:off x="736456" y="225035"/>
            <a:ext cx="4634680" cy="646331"/>
          </a:xfrm>
          <a:prstGeom prst="rect">
            <a:avLst/>
          </a:prstGeom>
          <a:noFill/>
        </p:spPr>
        <p:txBody>
          <a:bodyPr wrap="square">
            <a:spAutoFit/>
          </a:bodyPr>
          <a:lstStyle/>
          <a:p>
            <a:r>
              <a:rPr lang="en-US" sz="3600" b="1" dirty="0">
                <a:solidFill>
                  <a:schemeClr val="bg1"/>
                </a:solidFill>
                <a:latin typeface="Avenir Next Condensed" panose="020B0506020202020204" pitchFamily="34" charset="0"/>
              </a:rPr>
              <a:t>BIBLE TEXT</a:t>
            </a:r>
          </a:p>
        </p:txBody>
      </p:sp>
    </p:spTree>
    <p:extLst>
      <p:ext uri="{BB962C8B-B14F-4D97-AF65-F5344CB8AC3E}">
        <p14:creationId xmlns:p14="http://schemas.microsoft.com/office/powerpoint/2010/main" val="2334409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3" name="TextBox 2">
            <a:extLst>
              <a:ext uri="{FF2B5EF4-FFF2-40B4-BE49-F238E27FC236}">
                <a16:creationId xmlns:a16="http://schemas.microsoft.com/office/drawing/2014/main" id="{2AD033DF-7967-C798-0B3A-5C790AB80DCE}"/>
              </a:ext>
            </a:extLst>
          </p:cNvPr>
          <p:cNvSpPr txBox="1"/>
          <p:nvPr/>
        </p:nvSpPr>
        <p:spPr>
          <a:xfrm>
            <a:off x="843455" y="1500791"/>
            <a:ext cx="7457090" cy="5109091"/>
          </a:xfrm>
          <a:prstGeom prst="rect">
            <a:avLst/>
          </a:prstGeom>
          <a:noFill/>
        </p:spPr>
        <p:txBody>
          <a:bodyPr wrap="square">
            <a:spAutoFit/>
          </a:bodyPr>
          <a:lstStyle/>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“Then the King will say to those on His right hand, ‘Come, you blessed of My Father, </a:t>
            </a:r>
          </a:p>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inherit the kingdom prepared for you from the foundation of the world: for I was hungry and you gave Me food; I was thirsty and you gave Me drink; I was a stranger and you took Me in; </a:t>
            </a:r>
          </a:p>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I was naked and you clothed Me; </a:t>
            </a:r>
          </a:p>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I was sick and you visited Me; I was in prison </a:t>
            </a:r>
          </a:p>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and you came to Me.’ </a:t>
            </a:r>
          </a:p>
          <a:p>
            <a:pPr marL="0" marR="0" algn="ctr">
              <a:spcBef>
                <a:spcPts val="0"/>
              </a:spcBef>
              <a:spcAft>
                <a:spcPts val="0"/>
              </a:spcAft>
            </a:pPr>
            <a:endParaRPr lang="en-US" sz="1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Matthew 25:34-36 NKJV</a:t>
            </a:r>
            <a:endParaRPr lang="en-US" sz="2400" kern="1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7E90AFE8-2D91-E184-794F-3D9195290A5B}"/>
              </a:ext>
            </a:extLst>
          </p:cNvPr>
          <p:cNvSpPr txBox="1"/>
          <p:nvPr/>
        </p:nvSpPr>
        <p:spPr>
          <a:xfrm>
            <a:off x="677463" y="225035"/>
            <a:ext cx="4634680" cy="646331"/>
          </a:xfrm>
          <a:prstGeom prst="rect">
            <a:avLst/>
          </a:prstGeom>
          <a:noFill/>
        </p:spPr>
        <p:txBody>
          <a:bodyPr wrap="square">
            <a:spAutoFit/>
          </a:bodyPr>
          <a:lstStyle/>
          <a:p>
            <a:r>
              <a:rPr lang="en-US" sz="3600" b="1" dirty="0">
                <a:solidFill>
                  <a:schemeClr val="bg1"/>
                </a:solidFill>
                <a:latin typeface="Avenir Next Condensed" panose="020B0506020202020204" pitchFamily="34" charset="0"/>
              </a:rPr>
              <a:t>BIBLE TEXT</a:t>
            </a:r>
          </a:p>
        </p:txBody>
      </p:sp>
    </p:spTree>
    <p:extLst>
      <p:ext uri="{BB962C8B-B14F-4D97-AF65-F5344CB8AC3E}">
        <p14:creationId xmlns:p14="http://schemas.microsoft.com/office/powerpoint/2010/main" val="712543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3" name="TextBox 2">
            <a:extLst>
              <a:ext uri="{FF2B5EF4-FFF2-40B4-BE49-F238E27FC236}">
                <a16:creationId xmlns:a16="http://schemas.microsoft.com/office/drawing/2014/main" id="{2AD033DF-7967-C798-0B3A-5C790AB80DCE}"/>
              </a:ext>
            </a:extLst>
          </p:cNvPr>
          <p:cNvSpPr txBox="1"/>
          <p:nvPr/>
        </p:nvSpPr>
        <p:spPr>
          <a:xfrm>
            <a:off x="1091762" y="1915510"/>
            <a:ext cx="6960476" cy="3908762"/>
          </a:xfrm>
          <a:prstGeom prst="rect">
            <a:avLst/>
          </a:prstGeom>
          <a:noFill/>
        </p:spPr>
        <p:txBody>
          <a:bodyPr wrap="square">
            <a:spAutoFit/>
          </a:bodyPr>
          <a:lstStyle/>
          <a:p>
            <a:pPr marL="0" marR="0" algn="ctr">
              <a:spcBef>
                <a:spcPts val="0"/>
              </a:spcBef>
              <a:spcAft>
                <a:spcPts val="0"/>
              </a:spcAft>
            </a:pPr>
            <a:r>
              <a:rPr lang="en-US" sz="4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“And the King will answer and say to them, ‘Assuredly I say to you, inasmuch as you did it to one of the least of these My brethren, </a:t>
            </a:r>
          </a:p>
          <a:p>
            <a:pPr marL="0" marR="0" algn="ctr">
              <a:spcBef>
                <a:spcPts val="0"/>
              </a:spcBef>
              <a:spcAft>
                <a:spcPts val="0"/>
              </a:spcAft>
            </a:pPr>
            <a:r>
              <a:rPr lang="en-US" sz="4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you did it to Me.” </a:t>
            </a:r>
          </a:p>
          <a:p>
            <a:pPr marL="0" marR="0" algn="ctr">
              <a:spcBef>
                <a:spcPts val="0"/>
              </a:spcBef>
              <a:spcAft>
                <a:spcPts val="0"/>
              </a:spcAft>
            </a:pPr>
            <a:endParaRPr lang="en-US" sz="2400" b="1"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24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Matthew 25:40 NKJV</a:t>
            </a:r>
            <a:endParaRPr lang="en-US" sz="2400" kern="1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59F96467-DEF1-1457-EA3B-98711A3C0BDA}"/>
              </a:ext>
            </a:extLst>
          </p:cNvPr>
          <p:cNvSpPr txBox="1"/>
          <p:nvPr/>
        </p:nvSpPr>
        <p:spPr>
          <a:xfrm>
            <a:off x="736456" y="235451"/>
            <a:ext cx="4634680" cy="646331"/>
          </a:xfrm>
          <a:prstGeom prst="rect">
            <a:avLst/>
          </a:prstGeom>
          <a:noFill/>
        </p:spPr>
        <p:txBody>
          <a:bodyPr wrap="square">
            <a:spAutoFit/>
          </a:bodyPr>
          <a:lstStyle/>
          <a:p>
            <a:r>
              <a:rPr lang="en-US" sz="3600" b="1" dirty="0">
                <a:solidFill>
                  <a:schemeClr val="bg1"/>
                </a:solidFill>
                <a:latin typeface="Avenir Next Condensed" panose="020B0506020202020204" pitchFamily="34" charset="0"/>
              </a:rPr>
              <a:t>BIBLE TEXT</a:t>
            </a:r>
          </a:p>
        </p:txBody>
      </p:sp>
    </p:spTree>
    <p:extLst>
      <p:ext uri="{BB962C8B-B14F-4D97-AF65-F5344CB8AC3E}">
        <p14:creationId xmlns:p14="http://schemas.microsoft.com/office/powerpoint/2010/main" val="2442831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739221" y="255682"/>
            <a:ext cx="7453507"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BIBLE TEXT</a:t>
            </a:r>
          </a:p>
        </p:txBody>
      </p:sp>
      <p:sp>
        <p:nvSpPr>
          <p:cNvPr id="3" name="TextBox 2">
            <a:extLst>
              <a:ext uri="{FF2B5EF4-FFF2-40B4-BE49-F238E27FC236}">
                <a16:creationId xmlns:a16="http://schemas.microsoft.com/office/drawing/2014/main" id="{2AD033DF-7967-C798-0B3A-5C790AB80DCE}"/>
              </a:ext>
            </a:extLst>
          </p:cNvPr>
          <p:cNvSpPr txBox="1"/>
          <p:nvPr/>
        </p:nvSpPr>
        <p:spPr>
          <a:xfrm>
            <a:off x="1103586" y="1694793"/>
            <a:ext cx="6960476" cy="4370427"/>
          </a:xfrm>
          <a:prstGeom prst="rect">
            <a:avLst/>
          </a:prstGeom>
          <a:noFill/>
        </p:spPr>
        <p:txBody>
          <a:bodyPr wrap="square">
            <a:spAutoFit/>
          </a:bodyPr>
          <a:lstStyle/>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“Then He will also say to those on the left hand, Depart from Me, you cursed, into the everlasting fire prepared for the devil and his angels: for I was hungry and you gave Me no food; I was thirsty and you gave Me no drink; I was a stranger and you did not take Me in, naked and you did not clothe Me, sick and in prison and you did not visit Me.’ </a:t>
            </a:r>
          </a:p>
          <a:p>
            <a:pPr marL="0" marR="0" algn="ctr">
              <a:spcBef>
                <a:spcPts val="0"/>
              </a:spcBef>
              <a:spcAft>
                <a:spcPts val="0"/>
              </a:spcAft>
            </a:pPr>
            <a:endParaRPr lang="en-US" sz="2200" b="1" kern="0" dirty="0">
              <a:solidFill>
                <a:srgbClr val="0E101A"/>
              </a:solidFill>
              <a:latin typeface="Avenir Next Condensed" panose="020B050602020202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32463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811162" y="233546"/>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BIBLE TEXT</a:t>
            </a:r>
          </a:p>
        </p:txBody>
      </p:sp>
      <p:sp>
        <p:nvSpPr>
          <p:cNvPr id="3" name="TextBox 2">
            <a:extLst>
              <a:ext uri="{FF2B5EF4-FFF2-40B4-BE49-F238E27FC236}">
                <a16:creationId xmlns:a16="http://schemas.microsoft.com/office/drawing/2014/main" id="{2AD033DF-7967-C798-0B3A-5C790AB80DCE}"/>
              </a:ext>
            </a:extLst>
          </p:cNvPr>
          <p:cNvSpPr txBox="1"/>
          <p:nvPr/>
        </p:nvSpPr>
        <p:spPr>
          <a:xfrm>
            <a:off x="936523" y="1484585"/>
            <a:ext cx="7307825" cy="5139869"/>
          </a:xfrm>
          <a:prstGeom prst="rect">
            <a:avLst/>
          </a:prstGeom>
          <a:noFill/>
        </p:spPr>
        <p:txBody>
          <a:bodyPr wrap="square">
            <a:spAutoFit/>
          </a:bodyPr>
          <a:lstStyle/>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Then they also will answer Him, saying, ‘Lord, when did we see You hungry or thirsty or </a:t>
            </a:r>
          </a:p>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a stranger or naked or sick or in prison, </a:t>
            </a:r>
          </a:p>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and did not minister to You? Then He will answer them, saying, ‘Assuredly, I say to you, inasmuch as you did not do it to one of the least of these, </a:t>
            </a:r>
          </a:p>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you did not do it to Me.’ </a:t>
            </a:r>
          </a:p>
          <a:p>
            <a:pPr marL="0" marR="0" algn="ctr">
              <a:spcBef>
                <a:spcPts val="0"/>
              </a:spcBef>
              <a:spcAft>
                <a:spcPts val="0"/>
              </a:spcAft>
            </a:pPr>
            <a:r>
              <a:rPr lang="en-US" sz="3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And these will go away into everlasting punishment, but the righteous into eternal life.” </a:t>
            </a:r>
          </a:p>
          <a:p>
            <a:pPr marL="0" marR="0" algn="ctr">
              <a:spcBef>
                <a:spcPts val="0"/>
              </a:spcBef>
              <a:spcAft>
                <a:spcPts val="0"/>
              </a:spcAft>
            </a:pPr>
            <a:endParaRPr lang="en-US" sz="12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2000" kern="0" dirty="0">
                <a:solidFill>
                  <a:srgbClr val="0E101A"/>
                </a:solidFill>
                <a:effectLst/>
                <a:latin typeface="Avenir Next Condensed" panose="020B0506020202020204" pitchFamily="34" charset="0"/>
                <a:ea typeface="Times New Roman" panose="02020603050405020304" pitchFamily="18" charset="0"/>
                <a:cs typeface="Calibri" panose="020F0502020204030204" pitchFamily="34" charset="0"/>
              </a:rPr>
              <a:t>Matthew 25:41-46 NKJV</a:t>
            </a:r>
            <a:endParaRPr lang="en-US" sz="2000" kern="1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8263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741106"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STATEMENT OF PURPOSE</a:t>
            </a:r>
          </a:p>
        </p:txBody>
      </p:sp>
      <p:sp>
        <p:nvSpPr>
          <p:cNvPr id="3" name="TextBox 2">
            <a:extLst>
              <a:ext uri="{FF2B5EF4-FFF2-40B4-BE49-F238E27FC236}">
                <a16:creationId xmlns:a16="http://schemas.microsoft.com/office/drawing/2014/main" id="{2AD033DF-7967-C798-0B3A-5C790AB80DCE}"/>
              </a:ext>
            </a:extLst>
          </p:cNvPr>
          <p:cNvSpPr txBox="1"/>
          <p:nvPr/>
        </p:nvSpPr>
        <p:spPr>
          <a:xfrm>
            <a:off x="741106" y="1466193"/>
            <a:ext cx="7661787" cy="4832092"/>
          </a:xfrm>
          <a:prstGeom prst="rect">
            <a:avLst/>
          </a:prstGeom>
          <a:noFill/>
        </p:spPr>
        <p:txBody>
          <a:bodyPr wrap="square">
            <a:spAutoFit/>
          </a:bodyPr>
          <a:lstStyle/>
          <a:p>
            <a:pPr marL="342900" marR="0" indent="-342900">
              <a:spcBef>
                <a:spcPts val="0"/>
              </a:spcBef>
              <a:spcAft>
                <a:spcPts val="0"/>
              </a:spcAft>
              <a:buFont typeface="Arial" panose="020B0604020202020204" pitchFamily="34" charset="0"/>
              <a:buChar char="•"/>
            </a:pPr>
            <a:r>
              <a:rPr lang="en-US" sz="2200" dirty="0">
                <a:effectLst/>
                <a:latin typeface="Avenir Next Condensed" panose="020B0506020202020204" pitchFamily="34" charset="0"/>
                <a:ea typeface="Calibri" panose="020F0502020204030204" pitchFamily="34" charset="0"/>
                <a:cs typeface="Times New Roman" panose="02020603050405020304" pitchFamily="18" charset="0"/>
              </a:rPr>
              <a:t>This seminar explores the multifaceted ways in which church communities can provide comprehensive support to parents of neurodivergent children.</a:t>
            </a:r>
            <a:r>
              <a:rPr lang="en-US" sz="2200" dirty="0">
                <a:effectLst/>
                <a:latin typeface="Avenir Next Condensed" panose="020B0506020202020204" pitchFamily="34" charset="0"/>
              </a:rPr>
              <a:t> </a:t>
            </a:r>
          </a:p>
          <a:p>
            <a:pPr marL="342900" marR="0" indent="-342900">
              <a:spcBef>
                <a:spcPts val="0"/>
              </a:spcBef>
              <a:spcAft>
                <a:spcPts val="0"/>
              </a:spcAft>
              <a:buFont typeface="Arial" panose="020B0604020202020204" pitchFamily="34" charset="0"/>
              <a:buChar char="•"/>
            </a:pPr>
            <a:endParaRPr lang="en-US" sz="22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200" dirty="0">
                <a:effectLst/>
                <a:latin typeface="Avenir Next Condensed" panose="020B0506020202020204" pitchFamily="34" charset="0"/>
                <a:ea typeface="Calibri" panose="020F0502020204030204" pitchFamily="34" charset="0"/>
                <a:cs typeface="Times New Roman" panose="02020603050405020304" pitchFamily="18" charset="0"/>
              </a:rPr>
              <a:t>We will examine the potential benefits of a nurturing spiritual environment and consider practical strategies for creating inclusive spaces. </a:t>
            </a:r>
          </a:p>
          <a:p>
            <a:pPr marL="342900" marR="0" indent="-342900">
              <a:spcBef>
                <a:spcPts val="0"/>
              </a:spcBef>
              <a:spcAft>
                <a:spcPts val="0"/>
              </a:spcAft>
              <a:buFont typeface="Arial" panose="020B0604020202020204" pitchFamily="34" charset="0"/>
              <a:buChar char="•"/>
            </a:pPr>
            <a:endParaRPr lang="en-US" sz="2200" kern="100" dirty="0">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200" dirty="0">
                <a:effectLst/>
                <a:latin typeface="Avenir Next Condensed" panose="020B0506020202020204" pitchFamily="34" charset="0"/>
                <a:ea typeface="Calibri" panose="020F0502020204030204" pitchFamily="34" charset="0"/>
                <a:cs typeface="Times New Roman" panose="02020603050405020304" pitchFamily="18" charset="0"/>
              </a:rPr>
              <a:t>Discuss the importance of education, awareness, acceptance, and accommodation in fostering a supportive church community.</a:t>
            </a:r>
            <a:r>
              <a:rPr lang="en-US" sz="2200" dirty="0">
                <a:effectLst/>
                <a:latin typeface="Avenir Next Condensed" panose="020B0506020202020204" pitchFamily="34" charset="0"/>
              </a:rPr>
              <a:t> </a:t>
            </a:r>
          </a:p>
          <a:p>
            <a:pPr marR="0">
              <a:spcBef>
                <a:spcPts val="0"/>
              </a:spcBef>
              <a:spcAft>
                <a:spcPts val="0"/>
              </a:spcAft>
            </a:pPr>
            <a:endParaRPr lang="en-US" sz="2200" dirty="0">
              <a:effectLst/>
              <a:latin typeface="Avenir Next Condensed" panose="020B0506020202020204" pitchFamily="34" charset="0"/>
            </a:endParaRPr>
          </a:p>
          <a:p>
            <a:pPr marL="342900" marR="0" indent="-342900">
              <a:spcBef>
                <a:spcPts val="0"/>
              </a:spcBef>
              <a:spcAft>
                <a:spcPts val="0"/>
              </a:spcAft>
              <a:buFont typeface="Arial" panose="020B0604020202020204" pitchFamily="34" charset="0"/>
              <a:buChar char="•"/>
            </a:pPr>
            <a:r>
              <a:rPr lang="en-US" sz="2200" kern="100" dirty="0">
                <a:latin typeface="Avenir Next Condensed" panose="020B0506020202020204" pitchFamily="34" charset="0"/>
                <a:ea typeface="Calibri" panose="020F0502020204030204" pitchFamily="34" charset="0"/>
                <a:cs typeface="Times New Roman" panose="02020603050405020304" pitchFamily="18" charset="0"/>
              </a:rPr>
              <a:t>Create a sense of commitment in each participant to ensure that families with neurodivergent children feel supported and feel welcome in the church community.</a:t>
            </a:r>
            <a:endParaRPr lang="en-US" sz="2200" kern="1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107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A CHURCH COMMUNITY’S ROLE IN SUPPORTING FAMILIES OF NEURODIVERGENT CHILDREN</a:t>
            </a:r>
          </a:p>
        </p:txBody>
      </p:sp>
      <p:sp>
        <p:nvSpPr>
          <p:cNvPr id="10" name="TextBox 9">
            <a:extLst>
              <a:ext uri="{FF2B5EF4-FFF2-40B4-BE49-F238E27FC236}">
                <a16:creationId xmlns:a16="http://schemas.microsoft.com/office/drawing/2014/main" id="{0E0CE529-1C45-F548-AE8A-BB4457328103}"/>
              </a:ext>
            </a:extLst>
          </p:cNvPr>
          <p:cNvSpPr txBox="1"/>
          <p:nvPr/>
        </p:nvSpPr>
        <p:spPr>
          <a:xfrm>
            <a:off x="962333"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DEFINITION</a:t>
            </a:r>
          </a:p>
        </p:txBody>
      </p:sp>
      <p:sp>
        <p:nvSpPr>
          <p:cNvPr id="3" name="TextBox 2">
            <a:extLst>
              <a:ext uri="{FF2B5EF4-FFF2-40B4-BE49-F238E27FC236}">
                <a16:creationId xmlns:a16="http://schemas.microsoft.com/office/drawing/2014/main" id="{2AD033DF-7967-C798-0B3A-5C790AB80DCE}"/>
              </a:ext>
            </a:extLst>
          </p:cNvPr>
          <p:cNvSpPr txBox="1"/>
          <p:nvPr/>
        </p:nvSpPr>
        <p:spPr>
          <a:xfrm>
            <a:off x="962333" y="1893896"/>
            <a:ext cx="7219334" cy="3970318"/>
          </a:xfrm>
          <a:prstGeom prst="rect">
            <a:avLst/>
          </a:prstGeom>
          <a:noFill/>
        </p:spPr>
        <p:txBody>
          <a:bodyPr wrap="square">
            <a:spAutoFit/>
          </a:bodyPr>
          <a:lstStyle/>
          <a:p>
            <a:pPr marL="342900" marR="0" indent="-342900">
              <a:spcBef>
                <a:spcPts val="0"/>
              </a:spcBef>
              <a:spcAft>
                <a:spcPts val="0"/>
              </a:spcAft>
              <a:buFont typeface="Arial" panose="020B0604020202020204" pitchFamily="34" charset="0"/>
              <a:buChar char="•"/>
            </a:pPr>
            <a:r>
              <a:rPr lang="en-US" sz="2800" kern="0" dirty="0">
                <a:solidFill>
                  <a:srgbClr val="0E101A"/>
                </a:solidFill>
                <a:effectLst/>
                <a:latin typeface="Avenir Next Condensed" panose="020B0506020202020204" pitchFamily="34" charset="0"/>
                <a:ea typeface="Times New Roman" panose="02020603050405020304" pitchFamily="18" charset="0"/>
              </a:rPr>
              <a:t>Neurodiversity encompasses a range of conditions such as Attention-Deficit Hyperactivity Disorder (ADHD), Autism Spectrum Disorders (ASD), Dyslexia, and other various behavioral disorders, as outlined by the American Psychiatric Association (APA). </a:t>
            </a:r>
          </a:p>
          <a:p>
            <a:pPr marR="0">
              <a:spcBef>
                <a:spcPts val="0"/>
              </a:spcBef>
              <a:spcAft>
                <a:spcPts val="0"/>
              </a:spcAft>
            </a:pPr>
            <a:endParaRPr lang="en-US" sz="2800" kern="0" dirty="0">
              <a:solidFill>
                <a:srgbClr val="0E101A"/>
              </a:solidFill>
              <a:effectLst/>
              <a:latin typeface="Avenir Next Condensed" panose="020B0506020202020204" pitchFamily="34" charset="0"/>
              <a:ea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800" kern="0" dirty="0">
                <a:solidFill>
                  <a:srgbClr val="0E101A"/>
                </a:solidFill>
                <a:effectLst/>
                <a:latin typeface="Avenir Next Condensed" panose="020B0506020202020204" pitchFamily="34" charset="0"/>
                <a:ea typeface="Times New Roman" panose="02020603050405020304" pitchFamily="18" charset="0"/>
              </a:rPr>
              <a:t>There is a spectrum of neurodivergent experiences, and a need exists to address the stigmas and misconceptions surrounding them.</a:t>
            </a:r>
            <a:r>
              <a:rPr lang="en-US" sz="2800" dirty="0">
                <a:effectLst/>
                <a:latin typeface="Avenir Next Condensed" panose="020B0506020202020204" pitchFamily="34" charset="0"/>
              </a:rPr>
              <a:t> </a:t>
            </a:r>
            <a:endParaRPr lang="en-US" sz="2800" kern="1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2566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658</TotalTime>
  <Words>1659</Words>
  <Application>Microsoft Macintosh PowerPoint</Application>
  <PresentationFormat>On-screen Show (4:3)</PresentationFormat>
  <Paragraphs>165</Paragraphs>
  <Slides>22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Avenir Next Condensed</vt:lpstr>
      <vt:lpstr>Avenir Next Condensed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Venn, Dawn</cp:lastModifiedBy>
  <cp:revision>43</cp:revision>
  <dcterms:created xsi:type="dcterms:W3CDTF">2015-08-17T22:20:08Z</dcterms:created>
  <dcterms:modified xsi:type="dcterms:W3CDTF">2023-11-07T18:38:35Z</dcterms:modified>
</cp:coreProperties>
</file>