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24"/>
  </p:notesMasterIdLst>
  <p:sldIdLst>
    <p:sldId id="256" r:id="rId3"/>
    <p:sldId id="279" r:id="rId4"/>
    <p:sldId id="274" r:id="rId5"/>
    <p:sldId id="275" r:id="rId6"/>
    <p:sldId id="276" r:id="rId7"/>
    <p:sldId id="277" r:id="rId8"/>
    <p:sldId id="278" r:id="rId9"/>
    <p:sldId id="295" r:id="rId10"/>
    <p:sldId id="280" r:id="rId11"/>
    <p:sldId id="281" r:id="rId12"/>
    <p:sldId id="283" r:id="rId13"/>
    <p:sldId id="284" r:id="rId14"/>
    <p:sldId id="285" r:id="rId15"/>
    <p:sldId id="290" r:id="rId16"/>
    <p:sldId id="286" r:id="rId17"/>
    <p:sldId id="287" r:id="rId18"/>
    <p:sldId id="288" r:id="rId19"/>
    <p:sldId id="289" r:id="rId20"/>
    <p:sldId id="296" r:id="rId21"/>
    <p:sldId id="297" r:id="rId22"/>
    <p:sldId id="29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FF00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877" autoAdjust="0"/>
  </p:normalViewPr>
  <p:slideViewPr>
    <p:cSldViewPr snapToGrid="0">
      <p:cViewPr varScale="1">
        <p:scale>
          <a:sx n="87" d="100"/>
          <a:sy n="87" d="100"/>
        </p:scale>
        <p:origin x="137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NZPUC 2001-2016</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#1'!$A$34</c:f>
              <c:strCache>
                <c:ptCount val="1"/>
                <c:pt idx="0">
                  <c:v>NZPUC Deaths</c:v>
                </c:pt>
              </c:strCache>
            </c:strRef>
          </c:tx>
          <c:spPr>
            <a:solidFill>
              <a:srgbClr val="FF000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#1'!$B$34:$Q$34</c:f>
              <c:numCache>
                <c:formatCode>General</c:formatCode>
                <c:ptCount val="16"/>
                <c:pt idx="0">
                  <c:v>22</c:v>
                </c:pt>
                <c:pt idx="1">
                  <c:v>29</c:v>
                </c:pt>
                <c:pt idx="2">
                  <c:v>101</c:v>
                </c:pt>
                <c:pt idx="3">
                  <c:v>92</c:v>
                </c:pt>
                <c:pt idx="4">
                  <c:v>141</c:v>
                </c:pt>
                <c:pt idx="5">
                  <c:v>135</c:v>
                </c:pt>
                <c:pt idx="6">
                  <c:v>97</c:v>
                </c:pt>
                <c:pt idx="7">
                  <c:v>119</c:v>
                </c:pt>
                <c:pt idx="8">
                  <c:v>34</c:v>
                </c:pt>
                <c:pt idx="9">
                  <c:v>160</c:v>
                </c:pt>
                <c:pt idx="10">
                  <c:v>151</c:v>
                </c:pt>
                <c:pt idx="11">
                  <c:v>146</c:v>
                </c:pt>
                <c:pt idx="12">
                  <c:v>118</c:v>
                </c:pt>
                <c:pt idx="13">
                  <c:v>161</c:v>
                </c:pt>
                <c:pt idx="14">
                  <c:v>136</c:v>
                </c:pt>
                <c:pt idx="15">
                  <c:v>117</c:v>
                </c:pt>
              </c:numCache>
            </c:numRef>
          </c:val>
        </c:ser>
        <c:ser>
          <c:idx val="2"/>
          <c:order val="2"/>
          <c:tx>
            <c:strRef>
              <c:f>'Total NZPUC Composite #1'!$A$35</c:f>
              <c:strCache>
                <c:ptCount val="1"/>
                <c:pt idx="0">
                  <c:v>NZPUC Apostasy</c:v>
                </c:pt>
              </c:strCache>
            </c:strRef>
          </c:tx>
          <c:spPr>
            <a:solidFill>
              <a:srgbClr val="FF7C8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#1'!$B$35:$Q$35</c:f>
              <c:numCache>
                <c:formatCode>General</c:formatCode>
                <c:ptCount val="16"/>
                <c:pt idx="0">
                  <c:v>45</c:v>
                </c:pt>
                <c:pt idx="1">
                  <c:v>19</c:v>
                </c:pt>
                <c:pt idx="2">
                  <c:v>124</c:v>
                </c:pt>
                <c:pt idx="3">
                  <c:v>333</c:v>
                </c:pt>
                <c:pt idx="4">
                  <c:v>398</c:v>
                </c:pt>
                <c:pt idx="5">
                  <c:v>510</c:v>
                </c:pt>
                <c:pt idx="6">
                  <c:v>48</c:v>
                </c:pt>
                <c:pt idx="7">
                  <c:v>927</c:v>
                </c:pt>
                <c:pt idx="8">
                  <c:v>110</c:v>
                </c:pt>
                <c:pt idx="9">
                  <c:v>540</c:v>
                </c:pt>
                <c:pt idx="10">
                  <c:v>139</c:v>
                </c:pt>
                <c:pt idx="11">
                  <c:v>378</c:v>
                </c:pt>
                <c:pt idx="12">
                  <c:v>346</c:v>
                </c:pt>
                <c:pt idx="13">
                  <c:v>102</c:v>
                </c:pt>
                <c:pt idx="14">
                  <c:v>264</c:v>
                </c:pt>
                <c:pt idx="15">
                  <c:v>429</c:v>
                </c:pt>
              </c:numCache>
            </c:numRef>
          </c:val>
        </c:ser>
        <c:dLbls>
          <c:showLegendKey val="0"/>
          <c:showVal val="0"/>
          <c:showCatName val="0"/>
          <c:showSerName val="0"/>
          <c:showPercent val="0"/>
          <c:showBubbleSize val="0"/>
        </c:dLbls>
        <c:gapWidth val="150"/>
        <c:overlap val="100"/>
        <c:axId val="828011840"/>
        <c:axId val="828012384"/>
      </c:barChart>
      <c:lineChart>
        <c:grouping val="standard"/>
        <c:varyColors val="0"/>
        <c:ser>
          <c:idx val="0"/>
          <c:order val="0"/>
          <c:tx>
            <c:strRef>
              <c:f>'Total NZPUC Composite #1'!$A$33</c:f>
              <c:strCache>
                <c:ptCount val="1"/>
                <c:pt idx="0">
                  <c:v>NZPUC Baptisms</c:v>
                </c:pt>
              </c:strCache>
            </c:strRef>
          </c:tx>
          <c:spPr>
            <a:ln w="28575" cap="rnd">
              <a:solidFill>
                <a:srgbClr val="00CC99"/>
              </a:solidFill>
              <a:round/>
            </a:ln>
            <a:effectLst/>
          </c:spPr>
          <c:marker>
            <c:symbol val="none"/>
          </c:marker>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#1'!$B$33:$Q$33</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smooth val="0"/>
        </c:ser>
        <c:dLbls>
          <c:showLegendKey val="0"/>
          <c:showVal val="0"/>
          <c:showCatName val="0"/>
          <c:showSerName val="0"/>
          <c:showPercent val="0"/>
          <c:showBubbleSize val="0"/>
        </c:dLbls>
        <c:marker val="1"/>
        <c:smooth val="0"/>
        <c:axId val="828011840"/>
        <c:axId val="828012384"/>
      </c:lineChart>
      <c:catAx>
        <c:axId val="828011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12384"/>
        <c:crosses val="autoZero"/>
        <c:auto val="1"/>
        <c:lblAlgn val="ctr"/>
        <c:lblOffset val="100"/>
        <c:noMultiLvlLbl val="0"/>
      </c:catAx>
      <c:valAx>
        <c:axId val="828012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118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dirty="0"/>
              <a:t>Cook Islands </a:t>
            </a:r>
            <a:r>
              <a:rPr lang="en-NZ" dirty="0" smtClean="0"/>
              <a:t>Mission 2001-2016</a:t>
            </a:r>
            <a:endParaRPr lang="en-NZ"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5.0515370305576617E-2"/>
          <c:y val="7.2756197142023901E-2"/>
          <c:w val="0.93281799978387403"/>
          <c:h val="0.81324773986584997"/>
        </c:manualLayout>
      </c:layout>
      <c:barChart>
        <c:barDir val="col"/>
        <c:grouping val="stacked"/>
        <c:varyColors val="0"/>
        <c:ser>
          <c:idx val="1"/>
          <c:order val="1"/>
          <c:tx>
            <c:strRef>
              <c:f>'Total NZPUC Composite #1'!$A$3</c:f>
              <c:strCache>
                <c:ptCount val="1"/>
                <c:pt idx="0">
                  <c:v>Cook Islands Mission Deaths</c:v>
                </c:pt>
              </c:strCache>
            </c:strRef>
          </c:tx>
          <c:spPr>
            <a:solidFill>
              <a:srgbClr val="FF0000"/>
            </a:solidFill>
            <a:ln>
              <a:noFill/>
            </a:ln>
            <a:effectLst/>
          </c:spPr>
          <c:invertIfNegative val="0"/>
          <c:cat>
            <c:numRef>
              <c:f>'Total NZPUC Composite #1'!$B$1:$Q$1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#1'!$B$3:$Q$3</c:f>
              <c:numCache>
                <c:formatCode>General</c:formatCode>
                <c:ptCount val="16"/>
                <c:pt idx="0">
                  <c:v>0</c:v>
                </c:pt>
                <c:pt idx="1">
                  <c:v>0</c:v>
                </c:pt>
                <c:pt idx="2">
                  <c:v>0</c:v>
                </c:pt>
                <c:pt idx="3">
                  <c:v>0</c:v>
                </c:pt>
                <c:pt idx="4">
                  <c:v>0</c:v>
                </c:pt>
                <c:pt idx="5">
                  <c:v>0</c:v>
                </c:pt>
                <c:pt idx="6">
                  <c:v>0</c:v>
                </c:pt>
                <c:pt idx="7">
                  <c:v>0</c:v>
                </c:pt>
                <c:pt idx="8">
                  <c:v>2</c:v>
                </c:pt>
                <c:pt idx="9">
                  <c:v>4</c:v>
                </c:pt>
                <c:pt idx="10">
                  <c:v>13</c:v>
                </c:pt>
                <c:pt idx="11">
                  <c:v>6</c:v>
                </c:pt>
                <c:pt idx="12">
                  <c:v>5</c:v>
                </c:pt>
                <c:pt idx="13">
                  <c:v>11</c:v>
                </c:pt>
                <c:pt idx="14">
                  <c:v>4</c:v>
                </c:pt>
                <c:pt idx="15">
                  <c:v>3</c:v>
                </c:pt>
              </c:numCache>
            </c:numRef>
          </c:val>
        </c:ser>
        <c:ser>
          <c:idx val="2"/>
          <c:order val="2"/>
          <c:tx>
            <c:strRef>
              <c:f>'Total NZPUC Composite #1'!$A$4</c:f>
              <c:strCache>
                <c:ptCount val="1"/>
                <c:pt idx="0">
                  <c:v>Cook Islands Mission Apostasy</c:v>
                </c:pt>
              </c:strCache>
            </c:strRef>
          </c:tx>
          <c:spPr>
            <a:solidFill>
              <a:srgbClr val="FF7C80"/>
            </a:solidFill>
            <a:ln>
              <a:noFill/>
            </a:ln>
            <a:effectLst/>
          </c:spPr>
          <c:invertIfNegative val="0"/>
          <c:cat>
            <c:numRef>
              <c:f>'Total NZPUC Composite #1'!$B$1:$Q$1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#1'!$B$4:$Q$4</c:f>
              <c:numCache>
                <c:formatCode>General</c:formatCode>
                <c:ptCount val="16"/>
                <c:pt idx="0">
                  <c:v>6</c:v>
                </c:pt>
                <c:pt idx="1">
                  <c:v>0</c:v>
                </c:pt>
                <c:pt idx="2">
                  <c:v>0</c:v>
                </c:pt>
                <c:pt idx="3">
                  <c:v>0</c:v>
                </c:pt>
                <c:pt idx="4">
                  <c:v>180</c:v>
                </c:pt>
                <c:pt idx="5">
                  <c:v>0</c:v>
                </c:pt>
                <c:pt idx="6">
                  <c:v>0</c:v>
                </c:pt>
                <c:pt idx="7">
                  <c:v>1</c:v>
                </c:pt>
                <c:pt idx="8">
                  <c:v>0</c:v>
                </c:pt>
                <c:pt idx="9">
                  <c:v>0</c:v>
                </c:pt>
                <c:pt idx="10">
                  <c:v>0</c:v>
                </c:pt>
                <c:pt idx="11">
                  <c:v>6</c:v>
                </c:pt>
                <c:pt idx="12">
                  <c:v>0</c:v>
                </c:pt>
                <c:pt idx="13">
                  <c:v>0</c:v>
                </c:pt>
                <c:pt idx="14">
                  <c:v>0</c:v>
                </c:pt>
                <c:pt idx="15">
                  <c:v>3</c:v>
                </c:pt>
              </c:numCache>
            </c:numRef>
          </c:val>
        </c:ser>
        <c:dLbls>
          <c:showLegendKey val="0"/>
          <c:showVal val="0"/>
          <c:showCatName val="0"/>
          <c:showSerName val="0"/>
          <c:showPercent val="0"/>
          <c:showBubbleSize val="0"/>
        </c:dLbls>
        <c:gapWidth val="0"/>
        <c:overlap val="100"/>
        <c:axId val="828003680"/>
        <c:axId val="828004768"/>
      </c:barChart>
      <c:lineChart>
        <c:grouping val="standard"/>
        <c:varyColors val="0"/>
        <c:ser>
          <c:idx val="0"/>
          <c:order val="0"/>
          <c:tx>
            <c:strRef>
              <c:f>'Total NZPUC Composite #1'!$A$2</c:f>
              <c:strCache>
                <c:ptCount val="1"/>
                <c:pt idx="0">
                  <c:v>Cook Island Mission Baptisms</c:v>
                </c:pt>
              </c:strCache>
            </c:strRef>
          </c:tx>
          <c:spPr>
            <a:ln w="28575" cap="rnd">
              <a:solidFill>
                <a:srgbClr val="00CC99"/>
              </a:solidFill>
              <a:round/>
            </a:ln>
            <a:effectLst/>
          </c:spPr>
          <c:marker>
            <c:symbol val="none"/>
          </c:marker>
          <c:cat>
            <c:numRef>
              <c:f>'Total NZPUC Composite #1'!$B$1:$Q$1</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#1'!$B$2:$Q$2</c:f>
              <c:numCache>
                <c:formatCode>General</c:formatCode>
                <c:ptCount val="16"/>
                <c:pt idx="0">
                  <c:v>0</c:v>
                </c:pt>
                <c:pt idx="1">
                  <c:v>0</c:v>
                </c:pt>
                <c:pt idx="2">
                  <c:v>5</c:v>
                </c:pt>
                <c:pt idx="3">
                  <c:v>25</c:v>
                </c:pt>
                <c:pt idx="4">
                  <c:v>55</c:v>
                </c:pt>
                <c:pt idx="5">
                  <c:v>16</c:v>
                </c:pt>
                <c:pt idx="6">
                  <c:v>33</c:v>
                </c:pt>
                <c:pt idx="7">
                  <c:v>64</c:v>
                </c:pt>
                <c:pt idx="8">
                  <c:v>0</c:v>
                </c:pt>
                <c:pt idx="9">
                  <c:v>23</c:v>
                </c:pt>
                <c:pt idx="10">
                  <c:v>27</c:v>
                </c:pt>
                <c:pt idx="11">
                  <c:v>43</c:v>
                </c:pt>
                <c:pt idx="12">
                  <c:v>17</c:v>
                </c:pt>
                <c:pt idx="13">
                  <c:v>47</c:v>
                </c:pt>
                <c:pt idx="14">
                  <c:v>24</c:v>
                </c:pt>
                <c:pt idx="15">
                  <c:v>28</c:v>
                </c:pt>
              </c:numCache>
            </c:numRef>
          </c:val>
          <c:smooth val="0"/>
        </c:ser>
        <c:dLbls>
          <c:showLegendKey val="0"/>
          <c:showVal val="0"/>
          <c:showCatName val="0"/>
          <c:showSerName val="0"/>
          <c:showPercent val="0"/>
          <c:showBubbleSize val="0"/>
        </c:dLbls>
        <c:marker val="1"/>
        <c:smooth val="0"/>
        <c:axId val="828003680"/>
        <c:axId val="828004768"/>
      </c:lineChart>
      <c:catAx>
        <c:axId val="82800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4768"/>
        <c:crosses val="autoZero"/>
        <c:auto val="1"/>
        <c:lblAlgn val="ctr"/>
        <c:lblOffset val="100"/>
        <c:noMultiLvlLbl val="0"/>
      </c:catAx>
      <c:valAx>
        <c:axId val="828004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3680"/>
        <c:crosses val="autoZero"/>
        <c:crossBetween val="between"/>
      </c:valAx>
      <c:spPr>
        <a:noFill/>
        <a:ln>
          <a:noFill/>
        </a:ln>
        <a:effectLst/>
      </c:spPr>
    </c:plotArea>
    <c:legend>
      <c:legendPos val="b"/>
      <c:layout>
        <c:manualLayout>
          <c:xMode val="edge"/>
          <c:yMode val="edge"/>
          <c:x val="0.15713288093904146"/>
          <c:y val="0.93834135316418776"/>
          <c:w val="0.68086315764644378"/>
          <c:h val="3.573272090988626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sz="1400" dirty="0">
                <a:solidFill>
                  <a:schemeClr val="bg1"/>
                </a:solidFill>
              </a:rPr>
              <a:t>French </a:t>
            </a:r>
            <a:r>
              <a:rPr lang="en-NZ" sz="1400" dirty="0" smtClean="0">
                <a:solidFill>
                  <a:schemeClr val="bg1"/>
                </a:solidFill>
              </a:rPr>
              <a:t>Polynesia Mission 2001-2016</a:t>
            </a:r>
            <a:endParaRPr lang="en-NZ" sz="1400" dirty="0">
              <a:solidFill>
                <a:schemeClr val="bg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3.4763362647250405E-2"/>
          <c:y val="9.1287109944590258E-2"/>
          <c:w val="0.9518329009820804"/>
          <c:h val="0.74555409740449108"/>
        </c:manualLayout>
      </c:layout>
      <c:barChart>
        <c:barDir val="col"/>
        <c:grouping val="stacked"/>
        <c:varyColors val="0"/>
        <c:ser>
          <c:idx val="1"/>
          <c:order val="1"/>
          <c:tx>
            <c:strRef>
              <c:f>'Total NZPUC Composite #1'!$A$9</c:f>
              <c:strCache>
                <c:ptCount val="1"/>
                <c:pt idx="0">
                  <c:v>French Polynesia Mission Deaths</c:v>
                </c:pt>
              </c:strCache>
            </c:strRef>
          </c:tx>
          <c:spPr>
            <a:solidFill>
              <a:srgbClr val="FF0000"/>
            </a:solidFill>
            <a:ln>
              <a:noFill/>
            </a:ln>
            <a:effectLst/>
          </c:spPr>
          <c:invertIfNegative val="0"/>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#1'!$B$9:$Q$9</c:f>
              <c:numCache>
                <c:formatCode>General</c:formatCode>
                <c:ptCount val="16"/>
                <c:pt idx="0">
                  <c:v>1</c:v>
                </c:pt>
                <c:pt idx="1">
                  <c:v>1</c:v>
                </c:pt>
                <c:pt idx="2">
                  <c:v>6</c:v>
                </c:pt>
                <c:pt idx="3">
                  <c:v>6</c:v>
                </c:pt>
                <c:pt idx="4">
                  <c:v>13</c:v>
                </c:pt>
                <c:pt idx="5">
                  <c:v>10</c:v>
                </c:pt>
                <c:pt idx="6">
                  <c:v>11</c:v>
                </c:pt>
                <c:pt idx="7">
                  <c:v>16</c:v>
                </c:pt>
                <c:pt idx="8">
                  <c:v>4</c:v>
                </c:pt>
                <c:pt idx="9">
                  <c:v>27</c:v>
                </c:pt>
                <c:pt idx="10">
                  <c:v>16</c:v>
                </c:pt>
                <c:pt idx="11">
                  <c:v>18</c:v>
                </c:pt>
                <c:pt idx="12">
                  <c:v>20</c:v>
                </c:pt>
                <c:pt idx="13">
                  <c:v>34</c:v>
                </c:pt>
                <c:pt idx="14">
                  <c:v>19</c:v>
                </c:pt>
                <c:pt idx="15">
                  <c:v>26</c:v>
                </c:pt>
              </c:numCache>
            </c:numRef>
          </c:val>
        </c:ser>
        <c:ser>
          <c:idx val="2"/>
          <c:order val="2"/>
          <c:tx>
            <c:strRef>
              <c:f>'Total NZPUC Composite #1'!$A$10</c:f>
              <c:strCache>
                <c:ptCount val="1"/>
                <c:pt idx="0">
                  <c:v>French Polynesia Mission Apostasy</c:v>
                </c:pt>
              </c:strCache>
            </c:strRef>
          </c:tx>
          <c:spPr>
            <a:solidFill>
              <a:srgbClr val="FF7C80"/>
            </a:solidFill>
            <a:ln>
              <a:noFill/>
            </a:ln>
            <a:effectLst/>
          </c:spPr>
          <c:invertIfNegative val="0"/>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#1'!$B$10:$Q$10</c:f>
              <c:numCache>
                <c:formatCode>General</c:formatCode>
                <c:ptCount val="16"/>
                <c:pt idx="0">
                  <c:v>1</c:v>
                </c:pt>
                <c:pt idx="1">
                  <c:v>4</c:v>
                </c:pt>
                <c:pt idx="2">
                  <c:v>10</c:v>
                </c:pt>
                <c:pt idx="3">
                  <c:v>32</c:v>
                </c:pt>
                <c:pt idx="4">
                  <c:v>22</c:v>
                </c:pt>
                <c:pt idx="5">
                  <c:v>4</c:v>
                </c:pt>
                <c:pt idx="6">
                  <c:v>15</c:v>
                </c:pt>
                <c:pt idx="7">
                  <c:v>80</c:v>
                </c:pt>
                <c:pt idx="8">
                  <c:v>19</c:v>
                </c:pt>
                <c:pt idx="9">
                  <c:v>104</c:v>
                </c:pt>
                <c:pt idx="10">
                  <c:v>63</c:v>
                </c:pt>
                <c:pt idx="11">
                  <c:v>44</c:v>
                </c:pt>
                <c:pt idx="12">
                  <c:v>150</c:v>
                </c:pt>
                <c:pt idx="13">
                  <c:v>65</c:v>
                </c:pt>
                <c:pt idx="14">
                  <c:v>110</c:v>
                </c:pt>
                <c:pt idx="15">
                  <c:v>203</c:v>
                </c:pt>
              </c:numCache>
            </c:numRef>
          </c:val>
        </c:ser>
        <c:dLbls>
          <c:showLegendKey val="0"/>
          <c:showVal val="0"/>
          <c:showCatName val="0"/>
          <c:showSerName val="0"/>
          <c:showPercent val="0"/>
          <c:showBubbleSize val="0"/>
        </c:dLbls>
        <c:gapWidth val="219"/>
        <c:overlap val="100"/>
        <c:axId val="828006400"/>
        <c:axId val="828007488"/>
      </c:barChart>
      <c:lineChart>
        <c:grouping val="standard"/>
        <c:varyColors val="0"/>
        <c:ser>
          <c:idx val="0"/>
          <c:order val="0"/>
          <c:tx>
            <c:strRef>
              <c:f>'Total NZPUC Composite #1'!$A$8</c:f>
              <c:strCache>
                <c:ptCount val="1"/>
                <c:pt idx="0">
                  <c:v>French Polynesia Mission Baptisms</c:v>
                </c:pt>
              </c:strCache>
            </c:strRef>
          </c:tx>
          <c:spPr>
            <a:ln w="28575" cap="rnd">
              <a:solidFill>
                <a:srgbClr val="00CC99"/>
              </a:solidFill>
              <a:round/>
            </a:ln>
            <a:effectLst/>
          </c:spPr>
          <c:marker>
            <c:symbol val="none"/>
          </c:marker>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#1'!$B$8:$Q$8</c:f>
              <c:numCache>
                <c:formatCode>General</c:formatCode>
                <c:ptCount val="16"/>
                <c:pt idx="0">
                  <c:v>20</c:v>
                </c:pt>
                <c:pt idx="1">
                  <c:v>27</c:v>
                </c:pt>
                <c:pt idx="2">
                  <c:v>88</c:v>
                </c:pt>
                <c:pt idx="3">
                  <c:v>51</c:v>
                </c:pt>
                <c:pt idx="4">
                  <c:v>158</c:v>
                </c:pt>
                <c:pt idx="5">
                  <c:v>132</c:v>
                </c:pt>
                <c:pt idx="6">
                  <c:v>134</c:v>
                </c:pt>
                <c:pt idx="7">
                  <c:v>151</c:v>
                </c:pt>
                <c:pt idx="8">
                  <c:v>53</c:v>
                </c:pt>
                <c:pt idx="9">
                  <c:v>240</c:v>
                </c:pt>
                <c:pt idx="10">
                  <c:v>284</c:v>
                </c:pt>
                <c:pt idx="11">
                  <c:v>368</c:v>
                </c:pt>
                <c:pt idx="12">
                  <c:v>173</c:v>
                </c:pt>
                <c:pt idx="13">
                  <c:v>278</c:v>
                </c:pt>
                <c:pt idx="14">
                  <c:v>329</c:v>
                </c:pt>
                <c:pt idx="15">
                  <c:v>320</c:v>
                </c:pt>
              </c:numCache>
            </c:numRef>
          </c:val>
          <c:smooth val="0"/>
        </c:ser>
        <c:dLbls>
          <c:showLegendKey val="0"/>
          <c:showVal val="0"/>
          <c:showCatName val="0"/>
          <c:showSerName val="0"/>
          <c:showPercent val="0"/>
          <c:showBubbleSize val="0"/>
        </c:dLbls>
        <c:marker val="1"/>
        <c:smooth val="0"/>
        <c:axId val="828006400"/>
        <c:axId val="828007488"/>
      </c:lineChart>
      <c:catAx>
        <c:axId val="828006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crossAx val="828007488"/>
        <c:crosses val="autoZero"/>
        <c:auto val="1"/>
        <c:lblAlgn val="ctr"/>
        <c:lblOffset val="100"/>
        <c:noMultiLvlLbl val="0"/>
      </c:catAx>
      <c:valAx>
        <c:axId val="828007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6400"/>
        <c:crosses val="autoZero"/>
        <c:crossBetween val="between"/>
      </c:valAx>
      <c:spPr>
        <a:noFill/>
        <a:ln>
          <a:noFill/>
        </a:ln>
        <a:effectLst/>
      </c:spPr>
    </c:plotArea>
    <c:legend>
      <c:legendPos val="b"/>
      <c:layout>
        <c:manualLayout>
          <c:xMode val="edge"/>
          <c:yMode val="edge"/>
          <c:x val="5.1399922878143919E-2"/>
          <c:y val="0.89421186934966468"/>
          <c:w val="0.84083683289588806"/>
          <c:h val="7.8936278798483528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dirty="0"/>
              <a:t>New Caledonia </a:t>
            </a:r>
            <a:r>
              <a:rPr lang="en-NZ" dirty="0" smtClean="0"/>
              <a:t>Mission 2001-2016</a:t>
            </a:r>
            <a:endParaRPr lang="en-NZ"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#1'!$A$15</c:f>
              <c:strCache>
                <c:ptCount val="1"/>
                <c:pt idx="0">
                  <c:v>New Caledonia Mission Deaths</c:v>
                </c:pt>
              </c:strCache>
            </c:strRef>
          </c:tx>
          <c:spPr>
            <a:solidFill>
              <a:srgbClr val="FF0000"/>
            </a:solidFill>
            <a:ln>
              <a:noFill/>
            </a:ln>
            <a:effectLst/>
          </c:spPr>
          <c:invertIfNegative val="0"/>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#1'!$B$15:$Q$15</c:f>
              <c:numCache>
                <c:formatCode>General</c:formatCode>
                <c:ptCount val="16"/>
                <c:pt idx="0">
                  <c:v>0</c:v>
                </c:pt>
                <c:pt idx="1">
                  <c:v>2</c:v>
                </c:pt>
                <c:pt idx="2">
                  <c:v>1</c:v>
                </c:pt>
                <c:pt idx="3">
                  <c:v>2</c:v>
                </c:pt>
                <c:pt idx="4">
                  <c:v>2</c:v>
                </c:pt>
                <c:pt idx="5">
                  <c:v>7</c:v>
                </c:pt>
                <c:pt idx="6">
                  <c:v>1</c:v>
                </c:pt>
                <c:pt idx="7">
                  <c:v>3</c:v>
                </c:pt>
                <c:pt idx="8">
                  <c:v>3</c:v>
                </c:pt>
                <c:pt idx="9">
                  <c:v>6</c:v>
                </c:pt>
                <c:pt idx="10">
                  <c:v>1</c:v>
                </c:pt>
                <c:pt idx="11">
                  <c:v>4</c:v>
                </c:pt>
                <c:pt idx="12">
                  <c:v>3</c:v>
                </c:pt>
                <c:pt idx="13">
                  <c:v>4</c:v>
                </c:pt>
                <c:pt idx="14">
                  <c:v>1</c:v>
                </c:pt>
                <c:pt idx="15">
                  <c:v>4</c:v>
                </c:pt>
              </c:numCache>
            </c:numRef>
          </c:val>
        </c:ser>
        <c:ser>
          <c:idx val="2"/>
          <c:order val="2"/>
          <c:tx>
            <c:strRef>
              <c:f>'Total NZPUC Composite #1'!$A$16</c:f>
              <c:strCache>
                <c:ptCount val="1"/>
                <c:pt idx="0">
                  <c:v>New Caledonia Mission Apostasy</c:v>
                </c:pt>
              </c:strCache>
            </c:strRef>
          </c:tx>
          <c:spPr>
            <a:solidFill>
              <a:srgbClr val="FF7C80"/>
            </a:solidFill>
            <a:ln>
              <a:noFill/>
            </a:ln>
            <a:effectLst/>
          </c:spPr>
          <c:invertIfNegative val="0"/>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#1'!$B$16:$Q$16</c:f>
              <c:numCache>
                <c:formatCode>General</c:formatCode>
                <c:ptCount val="16"/>
                <c:pt idx="0">
                  <c:v>0</c:v>
                </c:pt>
                <c:pt idx="1">
                  <c:v>0</c:v>
                </c:pt>
                <c:pt idx="2">
                  <c:v>0</c:v>
                </c:pt>
                <c:pt idx="3">
                  <c:v>1</c:v>
                </c:pt>
                <c:pt idx="4">
                  <c:v>2</c:v>
                </c:pt>
                <c:pt idx="5">
                  <c:v>3</c:v>
                </c:pt>
                <c:pt idx="6">
                  <c:v>16</c:v>
                </c:pt>
                <c:pt idx="7">
                  <c:v>9</c:v>
                </c:pt>
                <c:pt idx="8">
                  <c:v>0</c:v>
                </c:pt>
                <c:pt idx="9">
                  <c:v>10</c:v>
                </c:pt>
                <c:pt idx="10">
                  <c:v>2</c:v>
                </c:pt>
                <c:pt idx="11">
                  <c:v>2</c:v>
                </c:pt>
                <c:pt idx="12">
                  <c:v>0</c:v>
                </c:pt>
                <c:pt idx="13">
                  <c:v>2</c:v>
                </c:pt>
                <c:pt idx="14">
                  <c:v>0</c:v>
                </c:pt>
                <c:pt idx="15">
                  <c:v>22</c:v>
                </c:pt>
              </c:numCache>
            </c:numRef>
          </c:val>
        </c:ser>
        <c:dLbls>
          <c:showLegendKey val="0"/>
          <c:showVal val="0"/>
          <c:showCatName val="0"/>
          <c:showSerName val="0"/>
          <c:showPercent val="0"/>
          <c:showBubbleSize val="0"/>
        </c:dLbls>
        <c:gapWidth val="150"/>
        <c:overlap val="100"/>
        <c:axId val="828008032"/>
        <c:axId val="828008576"/>
      </c:barChart>
      <c:lineChart>
        <c:grouping val="standard"/>
        <c:varyColors val="0"/>
        <c:ser>
          <c:idx val="0"/>
          <c:order val="0"/>
          <c:tx>
            <c:strRef>
              <c:f>'Total NZPUC Composite #1'!$A$14</c:f>
              <c:strCache>
                <c:ptCount val="1"/>
                <c:pt idx="0">
                  <c:v>New Caledonia Mission Baptisms</c:v>
                </c:pt>
              </c:strCache>
            </c:strRef>
          </c:tx>
          <c:spPr>
            <a:ln w="28575" cap="rnd">
              <a:solidFill>
                <a:srgbClr val="00CC99"/>
              </a:solidFill>
              <a:round/>
            </a:ln>
            <a:effectLst/>
          </c:spPr>
          <c:marker>
            <c:symbol val="none"/>
          </c:marker>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#1'!$B$14:$Q$14</c:f>
              <c:numCache>
                <c:formatCode>General</c:formatCode>
                <c:ptCount val="16"/>
                <c:pt idx="0">
                  <c:v>5</c:v>
                </c:pt>
                <c:pt idx="1">
                  <c:v>10</c:v>
                </c:pt>
                <c:pt idx="2">
                  <c:v>15</c:v>
                </c:pt>
                <c:pt idx="3">
                  <c:v>17</c:v>
                </c:pt>
                <c:pt idx="4">
                  <c:v>185</c:v>
                </c:pt>
                <c:pt idx="5">
                  <c:v>67</c:v>
                </c:pt>
                <c:pt idx="6">
                  <c:v>41</c:v>
                </c:pt>
                <c:pt idx="7">
                  <c:v>25</c:v>
                </c:pt>
                <c:pt idx="8">
                  <c:v>1</c:v>
                </c:pt>
                <c:pt idx="9">
                  <c:v>39</c:v>
                </c:pt>
                <c:pt idx="10">
                  <c:v>21</c:v>
                </c:pt>
                <c:pt idx="11">
                  <c:v>29</c:v>
                </c:pt>
                <c:pt idx="12">
                  <c:v>39</c:v>
                </c:pt>
                <c:pt idx="13">
                  <c:v>18</c:v>
                </c:pt>
                <c:pt idx="14">
                  <c:v>104</c:v>
                </c:pt>
                <c:pt idx="15">
                  <c:v>46</c:v>
                </c:pt>
              </c:numCache>
            </c:numRef>
          </c:val>
          <c:smooth val="0"/>
        </c:ser>
        <c:dLbls>
          <c:showLegendKey val="0"/>
          <c:showVal val="0"/>
          <c:showCatName val="0"/>
          <c:showSerName val="0"/>
          <c:showPercent val="0"/>
          <c:showBubbleSize val="0"/>
        </c:dLbls>
        <c:marker val="1"/>
        <c:smooth val="0"/>
        <c:axId val="828008032"/>
        <c:axId val="828008576"/>
      </c:lineChart>
      <c:catAx>
        <c:axId val="828008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8576"/>
        <c:crosses val="autoZero"/>
        <c:auto val="1"/>
        <c:lblAlgn val="ctr"/>
        <c:lblOffset val="100"/>
        <c:noMultiLvlLbl val="0"/>
      </c:catAx>
      <c:valAx>
        <c:axId val="82800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8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North New Zealand Conference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#1'!$A$21</c:f>
              <c:strCache>
                <c:ptCount val="1"/>
                <c:pt idx="0">
                  <c:v>North New Zealand Conference Deaths</c:v>
                </c:pt>
              </c:strCache>
            </c:strRef>
          </c:tx>
          <c:spPr>
            <a:solidFill>
              <a:srgbClr val="FF0000"/>
            </a:solidFill>
            <a:ln>
              <a:noFill/>
            </a:ln>
            <a:effectLst/>
          </c:spPr>
          <c:invertIfNegative val="0"/>
          <c:cat>
            <c:numRef>
              <c:f>'Total NZPUC Composite #1'!$B$19:$Q$19</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#1'!$B$21:$Q$21</c:f>
              <c:numCache>
                <c:formatCode>General</c:formatCode>
                <c:ptCount val="16"/>
                <c:pt idx="0">
                  <c:v>14</c:v>
                </c:pt>
                <c:pt idx="1">
                  <c:v>21</c:v>
                </c:pt>
                <c:pt idx="2">
                  <c:v>79</c:v>
                </c:pt>
                <c:pt idx="3">
                  <c:v>72</c:v>
                </c:pt>
                <c:pt idx="4">
                  <c:v>95</c:v>
                </c:pt>
                <c:pt idx="5">
                  <c:v>99</c:v>
                </c:pt>
                <c:pt idx="6">
                  <c:v>65</c:v>
                </c:pt>
                <c:pt idx="7">
                  <c:v>72</c:v>
                </c:pt>
                <c:pt idx="8">
                  <c:v>17</c:v>
                </c:pt>
                <c:pt idx="9">
                  <c:v>101</c:v>
                </c:pt>
                <c:pt idx="10">
                  <c:v>96</c:v>
                </c:pt>
                <c:pt idx="11">
                  <c:v>93</c:v>
                </c:pt>
                <c:pt idx="12">
                  <c:v>80</c:v>
                </c:pt>
                <c:pt idx="13">
                  <c:v>85</c:v>
                </c:pt>
                <c:pt idx="14">
                  <c:v>83</c:v>
                </c:pt>
                <c:pt idx="15">
                  <c:v>59</c:v>
                </c:pt>
              </c:numCache>
            </c:numRef>
          </c:val>
        </c:ser>
        <c:ser>
          <c:idx val="2"/>
          <c:order val="2"/>
          <c:tx>
            <c:strRef>
              <c:f>'Total NZPUC Composite #1'!$A$22</c:f>
              <c:strCache>
                <c:ptCount val="1"/>
                <c:pt idx="0">
                  <c:v>North New Zealand Conference Apostasy</c:v>
                </c:pt>
              </c:strCache>
            </c:strRef>
          </c:tx>
          <c:spPr>
            <a:solidFill>
              <a:srgbClr val="FF7C80"/>
            </a:solidFill>
            <a:ln>
              <a:noFill/>
            </a:ln>
            <a:effectLst/>
          </c:spPr>
          <c:invertIfNegative val="0"/>
          <c:cat>
            <c:numRef>
              <c:f>'Total NZPUC Composite #1'!$B$19:$Q$19</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#1'!$B$22:$Q$22</c:f>
              <c:numCache>
                <c:formatCode>General</c:formatCode>
                <c:ptCount val="16"/>
                <c:pt idx="0">
                  <c:v>10</c:v>
                </c:pt>
                <c:pt idx="1">
                  <c:v>11</c:v>
                </c:pt>
                <c:pt idx="2">
                  <c:v>88</c:v>
                </c:pt>
                <c:pt idx="3">
                  <c:v>286</c:v>
                </c:pt>
                <c:pt idx="4">
                  <c:v>162</c:v>
                </c:pt>
                <c:pt idx="5">
                  <c:v>494</c:v>
                </c:pt>
                <c:pt idx="6">
                  <c:v>15</c:v>
                </c:pt>
                <c:pt idx="7">
                  <c:v>825</c:v>
                </c:pt>
                <c:pt idx="8">
                  <c:v>91</c:v>
                </c:pt>
                <c:pt idx="9">
                  <c:v>413</c:v>
                </c:pt>
                <c:pt idx="10">
                  <c:v>70</c:v>
                </c:pt>
                <c:pt idx="11">
                  <c:v>303</c:v>
                </c:pt>
                <c:pt idx="12">
                  <c:v>167</c:v>
                </c:pt>
                <c:pt idx="13">
                  <c:v>29</c:v>
                </c:pt>
                <c:pt idx="14">
                  <c:v>123</c:v>
                </c:pt>
                <c:pt idx="15">
                  <c:v>123</c:v>
                </c:pt>
              </c:numCache>
            </c:numRef>
          </c:val>
        </c:ser>
        <c:dLbls>
          <c:showLegendKey val="0"/>
          <c:showVal val="0"/>
          <c:showCatName val="0"/>
          <c:showSerName val="0"/>
          <c:showPercent val="0"/>
          <c:showBubbleSize val="0"/>
        </c:dLbls>
        <c:gapWidth val="150"/>
        <c:overlap val="100"/>
        <c:axId val="908896208"/>
        <c:axId val="908901104"/>
      </c:barChart>
      <c:lineChart>
        <c:grouping val="standard"/>
        <c:varyColors val="0"/>
        <c:ser>
          <c:idx val="0"/>
          <c:order val="0"/>
          <c:tx>
            <c:strRef>
              <c:f>'Total NZPUC Composite #1'!$A$20</c:f>
              <c:strCache>
                <c:ptCount val="1"/>
                <c:pt idx="0">
                  <c:v>North New Zealand Conference Baptisms</c:v>
                </c:pt>
              </c:strCache>
            </c:strRef>
          </c:tx>
          <c:spPr>
            <a:ln w="28575" cap="rnd">
              <a:solidFill>
                <a:srgbClr val="00CC99"/>
              </a:solidFill>
              <a:round/>
            </a:ln>
            <a:effectLst/>
          </c:spPr>
          <c:marker>
            <c:symbol val="none"/>
          </c:marker>
          <c:cat>
            <c:numRef>
              <c:f>'Total NZPUC Composite #1'!$B$19:$Q$19</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#1'!$B$20:$Q$20</c:f>
              <c:numCache>
                <c:formatCode>General</c:formatCode>
                <c:ptCount val="16"/>
                <c:pt idx="0">
                  <c:v>81</c:v>
                </c:pt>
                <c:pt idx="1">
                  <c:v>68</c:v>
                </c:pt>
                <c:pt idx="2">
                  <c:v>274</c:v>
                </c:pt>
                <c:pt idx="3">
                  <c:v>249</c:v>
                </c:pt>
                <c:pt idx="4">
                  <c:v>280</c:v>
                </c:pt>
                <c:pt idx="5">
                  <c:v>352</c:v>
                </c:pt>
                <c:pt idx="6">
                  <c:v>318</c:v>
                </c:pt>
                <c:pt idx="7">
                  <c:v>264</c:v>
                </c:pt>
                <c:pt idx="8">
                  <c:v>123</c:v>
                </c:pt>
                <c:pt idx="9">
                  <c:v>612</c:v>
                </c:pt>
                <c:pt idx="10">
                  <c:v>557</c:v>
                </c:pt>
                <c:pt idx="11">
                  <c:v>485</c:v>
                </c:pt>
                <c:pt idx="12">
                  <c:v>454</c:v>
                </c:pt>
                <c:pt idx="13">
                  <c:v>434</c:v>
                </c:pt>
                <c:pt idx="14">
                  <c:v>517</c:v>
                </c:pt>
                <c:pt idx="15">
                  <c:v>383</c:v>
                </c:pt>
              </c:numCache>
            </c:numRef>
          </c:val>
          <c:smooth val="0"/>
        </c:ser>
        <c:dLbls>
          <c:showLegendKey val="0"/>
          <c:showVal val="0"/>
          <c:showCatName val="0"/>
          <c:showSerName val="0"/>
          <c:showPercent val="0"/>
          <c:showBubbleSize val="0"/>
        </c:dLbls>
        <c:marker val="1"/>
        <c:smooth val="0"/>
        <c:axId val="908896208"/>
        <c:axId val="908901104"/>
      </c:lineChart>
      <c:catAx>
        <c:axId val="90889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901104"/>
        <c:crosses val="autoZero"/>
        <c:auto val="1"/>
        <c:lblAlgn val="ctr"/>
        <c:lblOffset val="100"/>
        <c:noMultiLvlLbl val="0"/>
      </c:catAx>
      <c:valAx>
        <c:axId val="908901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896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South New Zealand Conference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#1'!$A$27</c:f>
              <c:strCache>
                <c:ptCount val="1"/>
                <c:pt idx="0">
                  <c:v>South New Zealand Conference Deaths</c:v>
                </c:pt>
              </c:strCache>
            </c:strRef>
          </c:tx>
          <c:spPr>
            <a:solidFill>
              <a:srgbClr val="FF0000"/>
            </a:solidFill>
            <a:ln>
              <a:noFill/>
            </a:ln>
            <a:effectLst/>
          </c:spPr>
          <c:invertIfNegative val="0"/>
          <c:cat>
            <c:numRef>
              <c:f>'Total NZPUC Composite #1'!$B$25:$Q$25</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#1'!$B$27:$Q$27</c:f>
              <c:numCache>
                <c:formatCode>General</c:formatCode>
                <c:ptCount val="16"/>
                <c:pt idx="0">
                  <c:v>7</c:v>
                </c:pt>
                <c:pt idx="1">
                  <c:v>5</c:v>
                </c:pt>
                <c:pt idx="2">
                  <c:v>15</c:v>
                </c:pt>
                <c:pt idx="3">
                  <c:v>12</c:v>
                </c:pt>
                <c:pt idx="4">
                  <c:v>31</c:v>
                </c:pt>
                <c:pt idx="5">
                  <c:v>19</c:v>
                </c:pt>
                <c:pt idx="6">
                  <c:v>20</c:v>
                </c:pt>
                <c:pt idx="7">
                  <c:v>28</c:v>
                </c:pt>
                <c:pt idx="8">
                  <c:v>8</c:v>
                </c:pt>
                <c:pt idx="9">
                  <c:v>22</c:v>
                </c:pt>
                <c:pt idx="10">
                  <c:v>25</c:v>
                </c:pt>
                <c:pt idx="11">
                  <c:v>25</c:v>
                </c:pt>
                <c:pt idx="12">
                  <c:v>10</c:v>
                </c:pt>
                <c:pt idx="13">
                  <c:v>27</c:v>
                </c:pt>
                <c:pt idx="14">
                  <c:v>29</c:v>
                </c:pt>
                <c:pt idx="15">
                  <c:v>25</c:v>
                </c:pt>
              </c:numCache>
            </c:numRef>
          </c:val>
        </c:ser>
        <c:ser>
          <c:idx val="2"/>
          <c:order val="2"/>
          <c:tx>
            <c:strRef>
              <c:f>'Total NZPUC Composite #1'!$A$28</c:f>
              <c:strCache>
                <c:ptCount val="1"/>
                <c:pt idx="0">
                  <c:v>South New Zealand Conference Apostasy</c:v>
                </c:pt>
              </c:strCache>
            </c:strRef>
          </c:tx>
          <c:spPr>
            <a:solidFill>
              <a:srgbClr val="FF7C80"/>
            </a:solidFill>
            <a:ln>
              <a:noFill/>
            </a:ln>
            <a:effectLst/>
          </c:spPr>
          <c:invertIfNegative val="0"/>
          <c:cat>
            <c:numRef>
              <c:f>'Total NZPUC Composite #1'!$B$25:$Q$25</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#1'!$B$28:$Q$28</c:f>
              <c:numCache>
                <c:formatCode>General</c:formatCode>
                <c:ptCount val="16"/>
                <c:pt idx="0">
                  <c:v>28</c:v>
                </c:pt>
                <c:pt idx="1">
                  <c:v>4</c:v>
                </c:pt>
                <c:pt idx="2">
                  <c:v>26</c:v>
                </c:pt>
                <c:pt idx="3">
                  <c:v>14</c:v>
                </c:pt>
                <c:pt idx="4">
                  <c:v>32</c:v>
                </c:pt>
                <c:pt idx="5">
                  <c:v>9</c:v>
                </c:pt>
                <c:pt idx="6">
                  <c:v>2</c:v>
                </c:pt>
                <c:pt idx="7">
                  <c:v>12</c:v>
                </c:pt>
                <c:pt idx="8">
                  <c:v>0</c:v>
                </c:pt>
                <c:pt idx="9">
                  <c:v>13</c:v>
                </c:pt>
                <c:pt idx="10">
                  <c:v>4</c:v>
                </c:pt>
                <c:pt idx="11">
                  <c:v>23</c:v>
                </c:pt>
                <c:pt idx="12">
                  <c:v>29</c:v>
                </c:pt>
                <c:pt idx="13">
                  <c:v>6</c:v>
                </c:pt>
                <c:pt idx="14">
                  <c:v>31</c:v>
                </c:pt>
                <c:pt idx="15">
                  <c:v>78</c:v>
                </c:pt>
              </c:numCache>
            </c:numRef>
          </c:val>
        </c:ser>
        <c:dLbls>
          <c:showLegendKey val="0"/>
          <c:showVal val="0"/>
          <c:showCatName val="0"/>
          <c:showSerName val="0"/>
          <c:showPercent val="0"/>
          <c:showBubbleSize val="0"/>
        </c:dLbls>
        <c:gapWidth val="150"/>
        <c:overlap val="100"/>
        <c:axId val="908901648"/>
        <c:axId val="908907632"/>
      </c:barChart>
      <c:lineChart>
        <c:grouping val="standard"/>
        <c:varyColors val="0"/>
        <c:ser>
          <c:idx val="0"/>
          <c:order val="0"/>
          <c:tx>
            <c:strRef>
              <c:f>'Total NZPUC Composite #1'!$A$26</c:f>
              <c:strCache>
                <c:ptCount val="1"/>
                <c:pt idx="0">
                  <c:v>South New Zealand Conference Baptisms</c:v>
                </c:pt>
              </c:strCache>
            </c:strRef>
          </c:tx>
          <c:spPr>
            <a:ln w="28575" cap="rnd">
              <a:solidFill>
                <a:srgbClr val="00CC99"/>
              </a:solidFill>
              <a:round/>
            </a:ln>
            <a:effectLst/>
          </c:spPr>
          <c:marker>
            <c:symbol val="none"/>
          </c:marker>
          <c:cat>
            <c:numRef>
              <c:f>'Total NZPUC Composite #1'!$B$25:$Q$25</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#1'!$B$26:$Q$26</c:f>
              <c:numCache>
                <c:formatCode>General</c:formatCode>
                <c:ptCount val="16"/>
                <c:pt idx="0">
                  <c:v>13</c:v>
                </c:pt>
                <c:pt idx="1">
                  <c:v>12</c:v>
                </c:pt>
                <c:pt idx="2">
                  <c:v>56</c:v>
                </c:pt>
                <c:pt idx="3">
                  <c:v>21</c:v>
                </c:pt>
                <c:pt idx="4">
                  <c:v>67</c:v>
                </c:pt>
                <c:pt idx="5">
                  <c:v>73</c:v>
                </c:pt>
                <c:pt idx="6">
                  <c:v>47</c:v>
                </c:pt>
                <c:pt idx="7">
                  <c:v>65</c:v>
                </c:pt>
                <c:pt idx="8">
                  <c:v>9</c:v>
                </c:pt>
                <c:pt idx="9">
                  <c:v>68</c:v>
                </c:pt>
                <c:pt idx="10">
                  <c:v>66</c:v>
                </c:pt>
                <c:pt idx="11">
                  <c:v>106</c:v>
                </c:pt>
                <c:pt idx="12">
                  <c:v>111</c:v>
                </c:pt>
                <c:pt idx="13">
                  <c:v>80</c:v>
                </c:pt>
                <c:pt idx="14">
                  <c:v>62</c:v>
                </c:pt>
                <c:pt idx="15">
                  <c:v>57</c:v>
                </c:pt>
              </c:numCache>
            </c:numRef>
          </c:val>
          <c:smooth val="0"/>
        </c:ser>
        <c:dLbls>
          <c:showLegendKey val="0"/>
          <c:showVal val="0"/>
          <c:showCatName val="0"/>
          <c:showSerName val="0"/>
          <c:showPercent val="0"/>
          <c:showBubbleSize val="0"/>
        </c:dLbls>
        <c:marker val="1"/>
        <c:smooth val="0"/>
        <c:axId val="908901648"/>
        <c:axId val="908907632"/>
      </c:lineChart>
      <c:catAx>
        <c:axId val="90890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907632"/>
        <c:crosses val="autoZero"/>
        <c:auto val="1"/>
        <c:lblAlgn val="ctr"/>
        <c:lblOffset val="100"/>
        <c:noMultiLvlLbl val="0"/>
      </c:catAx>
      <c:valAx>
        <c:axId val="908907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90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NZPUC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#1'!$A$34</c:f>
              <c:strCache>
                <c:ptCount val="1"/>
                <c:pt idx="0">
                  <c:v>NZPUC Deaths</c:v>
                </c:pt>
              </c:strCache>
            </c:strRef>
          </c:tx>
          <c:spPr>
            <a:solidFill>
              <a:srgbClr val="FF000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#1'!$B$34:$Q$34</c:f>
              <c:numCache>
                <c:formatCode>General</c:formatCode>
                <c:ptCount val="16"/>
                <c:pt idx="0">
                  <c:v>22</c:v>
                </c:pt>
                <c:pt idx="1">
                  <c:v>29</c:v>
                </c:pt>
                <c:pt idx="2">
                  <c:v>101</c:v>
                </c:pt>
                <c:pt idx="3">
                  <c:v>92</c:v>
                </c:pt>
                <c:pt idx="4">
                  <c:v>141</c:v>
                </c:pt>
                <c:pt idx="5">
                  <c:v>135</c:v>
                </c:pt>
                <c:pt idx="6">
                  <c:v>97</c:v>
                </c:pt>
                <c:pt idx="7">
                  <c:v>119</c:v>
                </c:pt>
                <c:pt idx="8">
                  <c:v>34</c:v>
                </c:pt>
                <c:pt idx="9">
                  <c:v>160</c:v>
                </c:pt>
                <c:pt idx="10">
                  <c:v>151</c:v>
                </c:pt>
                <c:pt idx="11">
                  <c:v>146</c:v>
                </c:pt>
                <c:pt idx="12">
                  <c:v>118</c:v>
                </c:pt>
                <c:pt idx="13">
                  <c:v>161</c:v>
                </c:pt>
                <c:pt idx="14">
                  <c:v>136</c:v>
                </c:pt>
                <c:pt idx="15">
                  <c:v>117</c:v>
                </c:pt>
              </c:numCache>
            </c:numRef>
          </c:val>
        </c:ser>
        <c:ser>
          <c:idx val="2"/>
          <c:order val="2"/>
          <c:tx>
            <c:strRef>
              <c:f>'Total NZPUC Composite #1'!$A$35</c:f>
              <c:strCache>
                <c:ptCount val="1"/>
                <c:pt idx="0">
                  <c:v>NZPUC Apostasy</c:v>
                </c:pt>
              </c:strCache>
            </c:strRef>
          </c:tx>
          <c:spPr>
            <a:solidFill>
              <a:srgbClr val="FF7C8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#1'!$B$35:$Q$35</c:f>
              <c:numCache>
                <c:formatCode>General</c:formatCode>
                <c:ptCount val="16"/>
                <c:pt idx="0">
                  <c:v>45</c:v>
                </c:pt>
                <c:pt idx="1">
                  <c:v>19</c:v>
                </c:pt>
                <c:pt idx="2">
                  <c:v>124</c:v>
                </c:pt>
                <c:pt idx="3">
                  <c:v>333</c:v>
                </c:pt>
                <c:pt idx="4">
                  <c:v>398</c:v>
                </c:pt>
                <c:pt idx="5">
                  <c:v>510</c:v>
                </c:pt>
                <c:pt idx="6">
                  <c:v>48</c:v>
                </c:pt>
                <c:pt idx="7">
                  <c:v>927</c:v>
                </c:pt>
                <c:pt idx="8">
                  <c:v>110</c:v>
                </c:pt>
                <c:pt idx="9">
                  <c:v>540</c:v>
                </c:pt>
                <c:pt idx="10">
                  <c:v>139</c:v>
                </c:pt>
                <c:pt idx="11">
                  <c:v>378</c:v>
                </c:pt>
                <c:pt idx="12">
                  <c:v>346</c:v>
                </c:pt>
                <c:pt idx="13">
                  <c:v>102</c:v>
                </c:pt>
                <c:pt idx="14">
                  <c:v>264</c:v>
                </c:pt>
                <c:pt idx="15">
                  <c:v>429</c:v>
                </c:pt>
              </c:numCache>
            </c:numRef>
          </c:val>
        </c:ser>
        <c:dLbls>
          <c:showLegendKey val="0"/>
          <c:showVal val="0"/>
          <c:showCatName val="0"/>
          <c:showSerName val="0"/>
          <c:showPercent val="0"/>
          <c:showBubbleSize val="0"/>
        </c:dLbls>
        <c:gapWidth val="150"/>
        <c:overlap val="100"/>
        <c:axId val="908905456"/>
        <c:axId val="908894576"/>
      </c:barChart>
      <c:lineChart>
        <c:grouping val="standard"/>
        <c:varyColors val="0"/>
        <c:ser>
          <c:idx val="0"/>
          <c:order val="0"/>
          <c:tx>
            <c:strRef>
              <c:f>'Total NZPUC Composite #1'!$A$33</c:f>
              <c:strCache>
                <c:ptCount val="1"/>
                <c:pt idx="0">
                  <c:v>NZPUC Baptisms</c:v>
                </c:pt>
              </c:strCache>
            </c:strRef>
          </c:tx>
          <c:spPr>
            <a:ln w="28575" cap="rnd">
              <a:solidFill>
                <a:srgbClr val="00CC99"/>
              </a:solidFill>
              <a:round/>
            </a:ln>
            <a:effectLst/>
          </c:spPr>
          <c:marker>
            <c:symbol val="none"/>
          </c:marker>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#1'!$B$33:$Q$33</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smooth val="0"/>
        </c:ser>
        <c:dLbls>
          <c:showLegendKey val="0"/>
          <c:showVal val="0"/>
          <c:showCatName val="0"/>
          <c:showSerName val="0"/>
          <c:showPercent val="0"/>
          <c:showBubbleSize val="0"/>
        </c:dLbls>
        <c:marker val="1"/>
        <c:smooth val="0"/>
        <c:axId val="908905456"/>
        <c:axId val="908894576"/>
      </c:lineChart>
      <c:catAx>
        <c:axId val="90890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894576"/>
        <c:crosses val="autoZero"/>
        <c:auto val="1"/>
        <c:lblAlgn val="ctr"/>
        <c:lblOffset val="100"/>
        <c:noMultiLvlLbl val="0"/>
      </c:catAx>
      <c:valAx>
        <c:axId val="908894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08905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b="1"/>
              <a:t>NZPUC Accessions and Losses</a:t>
            </a:r>
            <a:br>
              <a:rPr lang="en-NZ" b="1"/>
            </a:br>
            <a:r>
              <a:rPr lang="en-NZ" b="1"/>
              <a:t>2001 - 2016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8025371828521428E-2"/>
          <c:y val="0.23652777777777778"/>
          <c:w val="0.87753018372703417"/>
          <c:h val="0.61498432487605714"/>
        </c:manualLayout>
      </c:layout>
      <c:barChart>
        <c:barDir val="col"/>
        <c:grouping val="clustered"/>
        <c:varyColors val="0"/>
        <c:ser>
          <c:idx val="0"/>
          <c:order val="0"/>
          <c:tx>
            <c:strRef>
              <c:f>'Total NZPUC Composite #2'!$A$38</c:f>
              <c:strCache>
                <c:ptCount val="1"/>
                <c:pt idx="0">
                  <c:v>NZPUC Baptisms</c:v>
                </c:pt>
              </c:strCache>
            </c:strRef>
          </c:tx>
          <c:spPr>
            <a:solidFill>
              <a:srgbClr val="00CC99"/>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#2'!$B$38:$Q$38</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ser>
        <c:ser>
          <c:idx val="1"/>
          <c:order val="1"/>
          <c:tx>
            <c:strRef>
              <c:f>'Total NZPUC Composite #2'!$A$39</c:f>
              <c:strCache>
                <c:ptCount val="1"/>
                <c:pt idx="0">
                  <c:v>NZPUC Losses</c:v>
                </c:pt>
              </c:strCache>
            </c:strRef>
          </c:tx>
          <c:spPr>
            <a:solidFill>
              <a:srgbClr val="FF0000"/>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#2'!$B$39:$Q$39</c:f>
              <c:numCache>
                <c:formatCode>General</c:formatCode>
                <c:ptCount val="16"/>
                <c:pt idx="0">
                  <c:v>67</c:v>
                </c:pt>
                <c:pt idx="1">
                  <c:v>48</c:v>
                </c:pt>
                <c:pt idx="2">
                  <c:v>67</c:v>
                </c:pt>
                <c:pt idx="3">
                  <c:v>425</c:v>
                </c:pt>
                <c:pt idx="4">
                  <c:v>539</c:v>
                </c:pt>
                <c:pt idx="5">
                  <c:v>645</c:v>
                </c:pt>
                <c:pt idx="6">
                  <c:v>145</c:v>
                </c:pt>
                <c:pt idx="7">
                  <c:v>1046</c:v>
                </c:pt>
                <c:pt idx="8">
                  <c:v>144</c:v>
                </c:pt>
                <c:pt idx="9">
                  <c:v>700</c:v>
                </c:pt>
                <c:pt idx="10">
                  <c:v>290</c:v>
                </c:pt>
                <c:pt idx="11">
                  <c:v>524</c:v>
                </c:pt>
                <c:pt idx="12">
                  <c:v>464</c:v>
                </c:pt>
                <c:pt idx="13">
                  <c:v>263</c:v>
                </c:pt>
                <c:pt idx="14">
                  <c:v>400</c:v>
                </c:pt>
                <c:pt idx="15">
                  <c:v>546</c:v>
                </c:pt>
              </c:numCache>
            </c:numRef>
          </c:val>
        </c:ser>
        <c:dLbls>
          <c:showLegendKey val="0"/>
          <c:showVal val="0"/>
          <c:showCatName val="0"/>
          <c:showSerName val="0"/>
          <c:showPercent val="0"/>
          <c:showBubbleSize val="0"/>
        </c:dLbls>
        <c:gapWidth val="0"/>
        <c:axId val="908906000"/>
        <c:axId val="908902192"/>
      </c:barChart>
      <c:catAx>
        <c:axId val="90890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8902192"/>
        <c:crosses val="autoZero"/>
        <c:auto val="1"/>
        <c:lblAlgn val="ctr"/>
        <c:lblOffset val="100"/>
        <c:noMultiLvlLbl val="0"/>
      </c:catAx>
      <c:valAx>
        <c:axId val="908902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890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sz="1800" b="1" i="0" cap="all" baseline="0" dirty="0" smtClean="0">
                <a:effectLst/>
              </a:rPr>
              <a:t>Net Growth/LOSSES ACCESSIONS 2001 - 2016</a:t>
            </a:r>
            <a:endParaRPr lang="en-NZ"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 NZPUC Composite #2'!$A$50</c:f>
              <c:strCache>
                <c:ptCount val="1"/>
                <c:pt idx="0">
                  <c:v>Deaths</c:v>
                </c:pt>
              </c:strCache>
            </c:strRef>
          </c:tx>
          <c:spPr>
            <a:solidFill>
              <a:srgbClr val="FF000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#2'!$B$50:$G$50</c:f>
              <c:numCache>
                <c:formatCode>General</c:formatCode>
                <c:ptCount val="6"/>
                <c:pt idx="0">
                  <c:v>48</c:v>
                </c:pt>
                <c:pt idx="1">
                  <c:v>228</c:v>
                </c:pt>
                <c:pt idx="2">
                  <c:v>44</c:v>
                </c:pt>
                <c:pt idx="3">
                  <c:v>973</c:v>
                </c:pt>
                <c:pt idx="4">
                  <c:v>308</c:v>
                </c:pt>
                <c:pt idx="5">
                  <c:v>1601</c:v>
                </c:pt>
              </c:numCache>
            </c:numRef>
          </c:val>
        </c:ser>
        <c:ser>
          <c:idx val="1"/>
          <c:order val="1"/>
          <c:tx>
            <c:strRef>
              <c:f>'Total NZPUC Composite #2'!$A$51</c:f>
              <c:strCache>
                <c:ptCount val="1"/>
                <c:pt idx="0">
                  <c:v>Apostasies</c:v>
                </c:pt>
              </c:strCache>
            </c:strRef>
          </c:tx>
          <c:spPr>
            <a:solidFill>
              <a:srgbClr val="FF7C8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#2'!$B$51:$G$51</c:f>
              <c:numCache>
                <c:formatCode>General</c:formatCode>
                <c:ptCount val="6"/>
                <c:pt idx="0">
                  <c:v>196</c:v>
                </c:pt>
                <c:pt idx="1">
                  <c:v>926</c:v>
                </c:pt>
                <c:pt idx="2">
                  <c:v>69</c:v>
                </c:pt>
                <c:pt idx="3">
                  <c:v>3210</c:v>
                </c:pt>
                <c:pt idx="4">
                  <c:v>311</c:v>
                </c:pt>
                <c:pt idx="5">
                  <c:v>4712</c:v>
                </c:pt>
              </c:numCache>
            </c:numRef>
          </c:val>
        </c:ser>
        <c:ser>
          <c:idx val="2"/>
          <c:order val="2"/>
          <c:tx>
            <c:strRef>
              <c:f>'Total NZPUC Composite #2'!$A$52</c:f>
              <c:strCache>
                <c:ptCount val="1"/>
                <c:pt idx="0">
                  <c:v>Net Growth</c:v>
                </c:pt>
              </c:strCache>
            </c:strRef>
          </c:tx>
          <c:spPr>
            <a:solidFill>
              <a:srgbClr val="00CC99"/>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#2'!$B$52:$G$52</c:f>
              <c:numCache>
                <c:formatCode>General</c:formatCode>
                <c:ptCount val="6"/>
                <c:pt idx="0">
                  <c:v>163</c:v>
                </c:pt>
                <c:pt idx="1">
                  <c:v>1652</c:v>
                </c:pt>
                <c:pt idx="2">
                  <c:v>549</c:v>
                </c:pt>
                <c:pt idx="3">
                  <c:v>1268</c:v>
                </c:pt>
                <c:pt idx="4">
                  <c:v>294</c:v>
                </c:pt>
                <c:pt idx="5">
                  <c:v>3926</c:v>
                </c:pt>
              </c:numCache>
            </c:numRef>
          </c:val>
        </c:ser>
        <c:dLbls>
          <c:showLegendKey val="0"/>
          <c:showVal val="0"/>
          <c:showCatName val="0"/>
          <c:showSerName val="0"/>
          <c:showPercent val="0"/>
          <c:showBubbleSize val="0"/>
        </c:dLbls>
        <c:gapWidth val="150"/>
        <c:shape val="box"/>
        <c:axId val="908897840"/>
        <c:axId val="908902736"/>
        <c:axId val="0"/>
      </c:bar3DChart>
      <c:catAx>
        <c:axId val="908897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8902736"/>
        <c:crosses val="autoZero"/>
        <c:auto val="1"/>
        <c:lblAlgn val="ctr"/>
        <c:lblOffset val="100"/>
        <c:noMultiLvlLbl val="0"/>
      </c:catAx>
      <c:valAx>
        <c:axId val="908902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8897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0.11459</cdr:x>
      <cdr:y>0.85843</cdr:y>
    </cdr:from>
    <cdr:to>
      <cdr:x>0.15481</cdr:x>
      <cdr:y>0.89658</cdr:y>
    </cdr:to>
    <cdr:sp macro="" textlink="">
      <cdr:nvSpPr>
        <cdr:cNvPr id="2" name="TextBox 12"/>
        <cdr:cNvSpPr txBox="1"/>
      </cdr:nvSpPr>
      <cdr:spPr>
        <a:xfrm xmlns:a="http://schemas.openxmlformats.org/drawingml/2006/main">
          <a:off x="1197364" y="5887146"/>
          <a:ext cx="420308"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smtClean="0">
              <a:effectLst>
                <a:outerShdw blurRad="38100" dist="38100" dir="2700000" algn="tl">
                  <a:srgbClr val="000000">
                    <a:alpha val="43137"/>
                  </a:srgbClr>
                </a:outerShdw>
              </a:effectLst>
            </a:rPr>
            <a:t>196</a:t>
          </a:r>
          <a:endParaRPr lang="en-NZ" sz="1100" b="1" dirty="0">
            <a:effectLst>
              <a:outerShdw blurRad="38100" dist="38100" dir="2700000" algn="tl">
                <a:srgbClr val="000000">
                  <a:alpha val="43137"/>
                </a:srgbClr>
              </a:outerShdw>
            </a:effectLst>
          </a:endParaRPr>
        </a:p>
      </cdr:txBody>
    </cdr:sp>
  </cdr:relSizeAnchor>
  <cdr:relSizeAnchor xmlns:cdr="http://schemas.openxmlformats.org/drawingml/2006/chartDrawing">
    <cdr:from>
      <cdr:x>0.09182</cdr:x>
      <cdr:y>0.83716</cdr:y>
    </cdr:from>
    <cdr:to>
      <cdr:x>0.12452</cdr:x>
      <cdr:y>0.87531</cdr:y>
    </cdr:to>
    <cdr:sp macro="" textlink="">
      <cdr:nvSpPr>
        <cdr:cNvPr id="3" name="TextBox 12"/>
        <cdr:cNvSpPr txBox="1"/>
      </cdr:nvSpPr>
      <cdr:spPr>
        <a:xfrm xmlns:a="http://schemas.openxmlformats.org/drawingml/2006/main">
          <a:off x="959401" y="5741241"/>
          <a:ext cx="341760"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smtClean="0">
              <a:effectLst>
                <a:outerShdw blurRad="38100" dist="38100" dir="2700000" algn="tl">
                  <a:srgbClr val="000000">
                    <a:alpha val="43137"/>
                  </a:srgbClr>
                </a:outerShdw>
              </a:effectLst>
            </a:rPr>
            <a:t>48</a:t>
          </a:r>
          <a:endParaRPr lang="en-NZ" sz="1100" b="1" dirty="0">
            <a:effectLst>
              <a:outerShdw blurRad="38100" dist="38100" dir="2700000" algn="tl">
                <a:srgbClr val="000000">
                  <a:alpha val="43137"/>
                </a:srgbClr>
              </a:outerShdw>
            </a:effectLs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669B3-E816-41B3-A0CE-2541FF1468CE}" type="datetimeFigureOut">
              <a:rPr lang="en-NZ" smtClean="0"/>
              <a:t>2/05/2018</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257A5-02B5-408B-900C-51E8884F2118}" type="slidenum">
              <a:rPr lang="en-NZ" smtClean="0"/>
              <a:t>‹#›</a:t>
            </a:fld>
            <a:endParaRPr lang="en-NZ"/>
          </a:p>
        </p:txBody>
      </p:sp>
    </p:spTree>
    <p:extLst>
      <p:ext uri="{BB962C8B-B14F-4D97-AF65-F5344CB8AC3E}">
        <p14:creationId xmlns:p14="http://schemas.microsoft.com/office/powerpoint/2010/main" val="982136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Good morning!</a:t>
            </a:r>
            <a:r>
              <a:rPr lang="en-NZ" baseline="0" dirty="0" smtClean="0"/>
              <a:t> What a privilege that is to lead in this presentation at the beginning of the meetings! We are all fresh and good looking…</a:t>
            </a:r>
          </a:p>
          <a:p>
            <a:endParaRPr lang="en-NZ" baseline="0" dirty="0" smtClean="0"/>
          </a:p>
          <a:p>
            <a:r>
              <a:rPr lang="en-NZ" baseline="0" dirty="0" smtClean="0"/>
              <a:t>Let me introduce the topic – integration and transformation – So if all our churches were effective in integrating and transforming, would we have any issues with retention and losses? NO! welcome to this discussion…</a:t>
            </a:r>
          </a:p>
          <a:p>
            <a:endParaRPr lang="en-NZ" baseline="0" dirty="0" smtClean="0"/>
          </a:p>
          <a:p>
            <a:r>
              <a:rPr lang="en-NZ" baseline="0" dirty="0" smtClean="0"/>
              <a:t>Let me start with a question.</a:t>
            </a:r>
          </a:p>
          <a:p>
            <a:endParaRPr lang="en-NZ" baseline="0" dirty="0" smtClean="0"/>
          </a:p>
          <a:p>
            <a:r>
              <a:rPr lang="en-NZ" baseline="0" dirty="0" smtClean="0"/>
              <a:t>What does it cost to win one for Jesus? Not only in financial terms?</a:t>
            </a:r>
          </a:p>
        </p:txBody>
      </p:sp>
      <p:sp>
        <p:nvSpPr>
          <p:cNvPr id="4" name="Slide Number Placeholder 3"/>
          <p:cNvSpPr>
            <a:spLocks noGrp="1"/>
          </p:cNvSpPr>
          <p:nvPr>
            <p:ph type="sldNum" sz="quarter" idx="10"/>
          </p:nvPr>
        </p:nvSpPr>
        <p:spPr/>
        <p:txBody>
          <a:bodyPr/>
          <a:lstStyle/>
          <a:p>
            <a:fld id="{D46257A5-02B5-408B-900C-51E8884F2118}" type="slidenum">
              <a:rPr lang="en-NZ" smtClean="0"/>
              <a:t>1</a:t>
            </a:fld>
            <a:endParaRPr lang="en-NZ"/>
          </a:p>
        </p:txBody>
      </p:sp>
    </p:spTree>
    <p:extLst>
      <p:ext uri="{BB962C8B-B14F-4D97-AF65-F5344CB8AC3E}">
        <p14:creationId xmlns:p14="http://schemas.microsoft.com/office/powerpoint/2010/main" val="3451767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11275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2/05/2018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87740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634342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7149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4284544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69197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849592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731003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9454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666398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30586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467914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529345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186902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NZ">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555639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2106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386122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721583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29744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909628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031044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Tree>
    <p:extLst>
      <p:ext uri="{BB962C8B-B14F-4D97-AF65-F5344CB8AC3E}">
        <p14:creationId xmlns:p14="http://schemas.microsoft.com/office/powerpoint/2010/main" val="2892717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162909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12734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4083256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898404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3128970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401707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t>2/05/2018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6129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t>2/05/2018</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82249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592043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92235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t>2/05/2018</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856479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2/05/2018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20953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t>2/05/2018</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t>‹#›</a:t>
            </a:fld>
            <a:endParaRPr lang="en-NZ"/>
          </a:p>
        </p:txBody>
      </p:sp>
    </p:spTree>
    <p:extLst>
      <p:ext uri="{BB962C8B-B14F-4D97-AF65-F5344CB8AC3E}">
        <p14:creationId xmlns:p14="http://schemas.microsoft.com/office/powerpoint/2010/main" val="22591473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solidFill>
                  <a:prstClr val="white">
                    <a:tint val="75000"/>
                    <a:alpha val="60000"/>
                  </a:prstClr>
                </a:solidFill>
              </a:rPr>
              <a:pPr/>
              <a:t>2/05/2018</a:t>
            </a:fld>
            <a:endParaRPr lang="en-NZ">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7921822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6036720"/>
            <a:ext cx="8825657" cy="566738"/>
          </a:xfrm>
        </p:spPr>
        <p:txBody>
          <a:bodyPr>
            <a:noAutofit/>
          </a:bodyPr>
          <a:lstStyle/>
          <a:p>
            <a:pPr algn="ctr"/>
            <a:r>
              <a:rPr lang="en-NZ" sz="4800" dirty="0"/>
              <a:t>i</a:t>
            </a:r>
            <a:r>
              <a:rPr lang="en-NZ" sz="4800" dirty="0" smtClean="0"/>
              <a:t>ntegration </a:t>
            </a:r>
            <a:r>
              <a:rPr lang="en-NZ" dirty="0" smtClean="0"/>
              <a:t>&amp;</a:t>
            </a:r>
            <a:r>
              <a:rPr lang="en-NZ" sz="4800" dirty="0" smtClean="0"/>
              <a:t> transformation</a:t>
            </a:r>
            <a:endParaRPr lang="en-NZ" sz="4800" dirty="0"/>
          </a:p>
        </p:txBody>
      </p:sp>
      <p:pic>
        <p:nvPicPr>
          <p:cNvPr id="8" name="Picture Placeholder 7"/>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96" t="4386" r="96" b="12015"/>
          <a:stretch/>
        </p:blipFill>
        <p:spPr>
          <a:xfrm>
            <a:off x="1154955" y="685799"/>
            <a:ext cx="8825658" cy="4919133"/>
          </a:xfrm>
        </p:spPr>
      </p:pic>
    </p:spTree>
    <p:extLst>
      <p:ext uri="{BB962C8B-B14F-4D97-AF65-F5344CB8AC3E}">
        <p14:creationId xmlns:p14="http://schemas.microsoft.com/office/powerpoint/2010/main" val="111570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0" y="0"/>
          <a:ext cx="10449232"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9306229" y="2234381"/>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3926</a:t>
            </a:r>
            <a:endParaRPr lang="en-NZ" sz="1100" b="1" dirty="0">
              <a:solidFill>
                <a:prstClr val="white"/>
              </a:solidFill>
              <a:effectLst>
                <a:outerShdw blurRad="38100" dist="38100" dir="2700000" algn="tl">
                  <a:srgbClr val="000000">
                    <a:alpha val="43137"/>
                  </a:srgbClr>
                </a:outerShdw>
              </a:effectLst>
            </a:endParaRPr>
          </a:p>
        </p:txBody>
      </p:sp>
      <p:sp>
        <p:nvSpPr>
          <p:cNvPr id="4" name="TextBox 3"/>
          <p:cNvSpPr txBox="1"/>
          <p:nvPr/>
        </p:nvSpPr>
        <p:spPr>
          <a:xfrm>
            <a:off x="8952002" y="1262316"/>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4712</a:t>
            </a:r>
            <a:endParaRPr lang="en-NZ" sz="1100" b="1" dirty="0">
              <a:solidFill>
                <a:prstClr val="white"/>
              </a:solidFill>
              <a:effectLst>
                <a:outerShdw blurRad="38100" dist="38100" dir="2700000" algn="tl">
                  <a:srgbClr val="000000">
                    <a:alpha val="43137"/>
                  </a:srgbClr>
                </a:outerShdw>
              </a:effectLst>
            </a:endParaRPr>
          </a:p>
        </p:txBody>
      </p:sp>
      <p:sp>
        <p:nvSpPr>
          <p:cNvPr id="5" name="TextBox 4"/>
          <p:cNvSpPr txBox="1"/>
          <p:nvPr/>
        </p:nvSpPr>
        <p:spPr>
          <a:xfrm>
            <a:off x="8597775" y="4503905"/>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1601</a:t>
            </a:r>
            <a:endParaRPr lang="en-NZ" sz="1100" b="1" dirty="0">
              <a:solidFill>
                <a:prstClr val="white"/>
              </a:solidFill>
              <a:effectLst>
                <a:outerShdw blurRad="38100" dist="38100" dir="2700000" algn="tl">
                  <a:srgbClr val="000000">
                    <a:alpha val="43137"/>
                  </a:srgbClr>
                </a:outerShdw>
              </a:effectLst>
            </a:endParaRPr>
          </a:p>
        </p:txBody>
      </p:sp>
      <p:sp>
        <p:nvSpPr>
          <p:cNvPr id="6" name="TextBox 5"/>
          <p:cNvSpPr txBox="1"/>
          <p:nvPr/>
        </p:nvSpPr>
        <p:spPr>
          <a:xfrm>
            <a:off x="7773992" y="5854911"/>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294</a:t>
            </a:r>
            <a:endParaRPr lang="en-NZ" sz="1100" b="1" dirty="0">
              <a:solidFill>
                <a:prstClr val="white"/>
              </a:solidFill>
              <a:effectLst>
                <a:outerShdw blurRad="38100" dist="38100" dir="2700000" algn="tl">
                  <a:srgbClr val="000000">
                    <a:alpha val="43137"/>
                  </a:srgbClr>
                </a:outerShdw>
              </a:effectLst>
            </a:endParaRPr>
          </a:p>
        </p:txBody>
      </p:sp>
      <p:sp>
        <p:nvSpPr>
          <p:cNvPr id="7" name="TextBox 6"/>
          <p:cNvSpPr txBox="1"/>
          <p:nvPr/>
        </p:nvSpPr>
        <p:spPr>
          <a:xfrm>
            <a:off x="7444478" y="5854911"/>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311</a:t>
            </a:r>
            <a:endParaRPr lang="en-NZ" sz="1100" b="1" dirty="0">
              <a:solidFill>
                <a:prstClr val="white"/>
              </a:solidFill>
              <a:effectLst>
                <a:outerShdw blurRad="38100" dist="38100" dir="2700000" algn="tl">
                  <a:srgbClr val="000000">
                    <a:alpha val="43137"/>
                  </a:srgbClr>
                </a:outerShdw>
              </a:effectLst>
            </a:endParaRPr>
          </a:p>
        </p:txBody>
      </p:sp>
      <p:sp>
        <p:nvSpPr>
          <p:cNvPr id="8" name="TextBox 7"/>
          <p:cNvSpPr txBox="1"/>
          <p:nvPr/>
        </p:nvSpPr>
        <p:spPr>
          <a:xfrm>
            <a:off x="7102607" y="5854911"/>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308</a:t>
            </a:r>
            <a:endParaRPr lang="en-NZ" sz="1100" b="1" dirty="0">
              <a:solidFill>
                <a:prstClr val="white"/>
              </a:solidFill>
              <a:effectLst>
                <a:outerShdw blurRad="38100" dist="38100" dir="2700000" algn="tl">
                  <a:srgbClr val="000000">
                    <a:alpha val="43137"/>
                  </a:srgbClr>
                </a:outerShdw>
              </a:effectLst>
            </a:endParaRPr>
          </a:p>
        </p:txBody>
      </p:sp>
      <p:sp>
        <p:nvSpPr>
          <p:cNvPr id="9" name="TextBox 8"/>
          <p:cNvSpPr txBox="1"/>
          <p:nvPr/>
        </p:nvSpPr>
        <p:spPr>
          <a:xfrm>
            <a:off x="6179968" y="4832381"/>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1268</a:t>
            </a:r>
            <a:endParaRPr lang="en-NZ" sz="1100" b="1" dirty="0">
              <a:solidFill>
                <a:prstClr val="white"/>
              </a:solidFill>
              <a:effectLst>
                <a:outerShdw blurRad="38100" dist="38100" dir="2700000" algn="tl">
                  <a:srgbClr val="000000">
                    <a:alpha val="43137"/>
                  </a:srgbClr>
                </a:outerShdw>
              </a:effectLst>
            </a:endParaRPr>
          </a:p>
        </p:txBody>
      </p:sp>
      <p:sp>
        <p:nvSpPr>
          <p:cNvPr id="10" name="TextBox 9"/>
          <p:cNvSpPr txBox="1"/>
          <p:nvPr/>
        </p:nvSpPr>
        <p:spPr>
          <a:xfrm>
            <a:off x="5835571" y="2806762"/>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3210</a:t>
            </a:r>
            <a:endParaRPr lang="en-NZ" sz="1100" b="1" dirty="0">
              <a:solidFill>
                <a:prstClr val="white"/>
              </a:solidFill>
              <a:effectLst>
                <a:outerShdw blurRad="38100" dist="38100" dir="2700000" algn="tl">
                  <a:srgbClr val="000000">
                    <a:alpha val="43137"/>
                  </a:srgbClr>
                </a:outerShdw>
              </a:effectLst>
            </a:endParaRPr>
          </a:p>
        </p:txBody>
      </p:sp>
      <p:sp>
        <p:nvSpPr>
          <p:cNvPr id="11" name="TextBox 10"/>
          <p:cNvSpPr txBox="1"/>
          <p:nvPr/>
        </p:nvSpPr>
        <p:spPr>
          <a:xfrm>
            <a:off x="5525949" y="5133949"/>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973</a:t>
            </a:r>
            <a:endParaRPr lang="en-NZ" sz="1100" b="1" dirty="0">
              <a:solidFill>
                <a:prstClr val="white"/>
              </a:solidFill>
              <a:effectLst>
                <a:outerShdw blurRad="38100" dist="38100" dir="2700000" algn="tl">
                  <a:srgbClr val="000000">
                    <a:alpha val="43137"/>
                  </a:srgbClr>
                </a:outerShdw>
              </a:effectLst>
            </a:endParaRPr>
          </a:p>
        </p:txBody>
      </p:sp>
      <p:sp>
        <p:nvSpPr>
          <p:cNvPr id="12" name="TextBox 11"/>
          <p:cNvSpPr txBox="1"/>
          <p:nvPr/>
        </p:nvSpPr>
        <p:spPr>
          <a:xfrm>
            <a:off x="4637521" y="5593301"/>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549</a:t>
            </a:r>
            <a:endParaRPr lang="en-NZ" sz="1100" b="1" dirty="0">
              <a:solidFill>
                <a:prstClr val="white"/>
              </a:solidFill>
              <a:effectLst>
                <a:outerShdw blurRad="38100" dist="38100" dir="2700000" algn="tl">
                  <a:srgbClr val="000000">
                    <a:alpha val="43137"/>
                  </a:srgbClr>
                </a:outerShdw>
              </a:effectLst>
            </a:endParaRPr>
          </a:p>
        </p:txBody>
      </p:sp>
      <p:sp>
        <p:nvSpPr>
          <p:cNvPr id="13" name="TextBox 12"/>
          <p:cNvSpPr txBox="1"/>
          <p:nvPr/>
        </p:nvSpPr>
        <p:spPr>
          <a:xfrm>
            <a:off x="4405645" y="5741241"/>
            <a:ext cx="341760"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69</a:t>
            </a:r>
            <a:endParaRPr lang="en-NZ" sz="1100" b="1" dirty="0">
              <a:solidFill>
                <a:prstClr val="white"/>
              </a:solidFill>
              <a:effectLst>
                <a:outerShdw blurRad="38100" dist="38100" dir="2700000" algn="tl">
                  <a:srgbClr val="000000">
                    <a:alpha val="43137"/>
                  </a:srgbClr>
                </a:outerShdw>
              </a:effectLst>
            </a:endParaRPr>
          </a:p>
        </p:txBody>
      </p:sp>
      <p:sp>
        <p:nvSpPr>
          <p:cNvPr id="14" name="TextBox 13"/>
          <p:cNvSpPr txBox="1"/>
          <p:nvPr/>
        </p:nvSpPr>
        <p:spPr>
          <a:xfrm>
            <a:off x="4090239" y="5741241"/>
            <a:ext cx="341760"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44</a:t>
            </a:r>
            <a:endParaRPr lang="en-NZ" sz="1100" b="1" dirty="0">
              <a:solidFill>
                <a:prstClr val="white"/>
              </a:solidFill>
              <a:effectLst>
                <a:outerShdw blurRad="38100" dist="38100" dir="2700000" algn="tl">
                  <a:srgbClr val="000000">
                    <a:alpha val="43137"/>
                  </a:srgbClr>
                </a:outerShdw>
              </a:effectLst>
            </a:endParaRPr>
          </a:p>
        </p:txBody>
      </p:sp>
      <p:sp>
        <p:nvSpPr>
          <p:cNvPr id="15" name="TextBox 14"/>
          <p:cNvSpPr txBox="1"/>
          <p:nvPr/>
        </p:nvSpPr>
        <p:spPr>
          <a:xfrm>
            <a:off x="3049471" y="4373100"/>
            <a:ext cx="498855"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1652</a:t>
            </a:r>
            <a:endParaRPr lang="en-NZ" sz="1100" b="1" dirty="0">
              <a:solidFill>
                <a:prstClr val="white"/>
              </a:solidFill>
              <a:effectLst>
                <a:outerShdw blurRad="38100" dist="38100" dir="2700000" algn="tl">
                  <a:srgbClr val="000000">
                    <a:alpha val="43137"/>
                  </a:srgbClr>
                </a:outerShdw>
              </a:effectLst>
            </a:endParaRPr>
          </a:p>
        </p:txBody>
      </p:sp>
      <p:sp>
        <p:nvSpPr>
          <p:cNvPr id="16" name="TextBox 15"/>
          <p:cNvSpPr txBox="1"/>
          <p:nvPr/>
        </p:nvSpPr>
        <p:spPr>
          <a:xfrm>
            <a:off x="2742666" y="5216136"/>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926</a:t>
            </a:r>
            <a:endParaRPr lang="en-NZ" sz="1100" b="1" dirty="0">
              <a:solidFill>
                <a:prstClr val="white"/>
              </a:solidFill>
              <a:effectLst>
                <a:outerShdw blurRad="38100" dist="38100" dir="2700000" algn="tl">
                  <a:srgbClr val="000000">
                    <a:alpha val="43137"/>
                  </a:srgbClr>
                </a:outerShdw>
              </a:effectLst>
            </a:endParaRPr>
          </a:p>
        </p:txBody>
      </p:sp>
      <p:sp>
        <p:nvSpPr>
          <p:cNvPr id="17" name="TextBox 16"/>
          <p:cNvSpPr txBox="1"/>
          <p:nvPr/>
        </p:nvSpPr>
        <p:spPr>
          <a:xfrm>
            <a:off x="2391339" y="5854911"/>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228</a:t>
            </a:r>
            <a:endParaRPr lang="en-NZ" sz="1100" b="1" dirty="0">
              <a:solidFill>
                <a:prstClr val="white"/>
              </a:solidFill>
              <a:effectLst>
                <a:outerShdw blurRad="38100" dist="38100" dir="2700000" algn="tl">
                  <a:srgbClr val="000000">
                    <a:alpha val="43137"/>
                  </a:srgbClr>
                </a:outerShdw>
              </a:effectLst>
            </a:endParaRPr>
          </a:p>
        </p:txBody>
      </p:sp>
      <p:sp>
        <p:nvSpPr>
          <p:cNvPr id="18" name="TextBox 17"/>
          <p:cNvSpPr txBox="1"/>
          <p:nvPr/>
        </p:nvSpPr>
        <p:spPr>
          <a:xfrm>
            <a:off x="1524451" y="5872046"/>
            <a:ext cx="420308" cy="261610"/>
          </a:xfrm>
          <a:prstGeom prst="rect">
            <a:avLst/>
          </a:prstGeom>
          <a:noFill/>
        </p:spPr>
        <p:txBody>
          <a:bodyPr wrap="none" rtlCol="0">
            <a:spAutoFit/>
          </a:bodyPr>
          <a:lstStyle/>
          <a:p>
            <a:r>
              <a:rPr lang="en-NZ" sz="1100" b="1" dirty="0" smtClean="0">
                <a:solidFill>
                  <a:prstClr val="white"/>
                </a:solidFill>
                <a:effectLst>
                  <a:outerShdw blurRad="38100" dist="38100" dir="2700000" algn="tl">
                    <a:srgbClr val="000000">
                      <a:alpha val="43137"/>
                    </a:srgbClr>
                  </a:outerShdw>
                </a:effectLst>
              </a:rPr>
              <a:t>163</a:t>
            </a:r>
            <a:endParaRPr lang="en-NZ" sz="1100" b="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8572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9382" y="0"/>
            <a:ext cx="9155502" cy="6837720"/>
          </a:xfrm>
          <a:prstGeom prst="rect">
            <a:avLst/>
          </a:prstGeom>
        </p:spPr>
      </p:pic>
    </p:spTree>
    <p:extLst>
      <p:ext uri="{BB962C8B-B14F-4D97-AF65-F5344CB8AC3E}">
        <p14:creationId xmlns:p14="http://schemas.microsoft.com/office/powerpoint/2010/main" val="3066175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2897" y="0"/>
            <a:ext cx="9172755" cy="6850606"/>
          </a:xfrm>
          <a:prstGeom prst="rect">
            <a:avLst/>
          </a:prstGeom>
        </p:spPr>
      </p:pic>
    </p:spTree>
    <p:extLst>
      <p:ext uri="{BB962C8B-B14F-4D97-AF65-F5344CB8AC3E}">
        <p14:creationId xmlns:p14="http://schemas.microsoft.com/office/powerpoint/2010/main" val="638586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8136" y="0"/>
            <a:ext cx="9182656" cy="6858000"/>
          </a:xfrm>
          <a:prstGeom prst="rect">
            <a:avLst/>
          </a:prstGeom>
        </p:spPr>
      </p:pic>
    </p:spTree>
    <p:extLst>
      <p:ext uri="{BB962C8B-B14F-4D97-AF65-F5344CB8AC3E}">
        <p14:creationId xmlns:p14="http://schemas.microsoft.com/office/powerpoint/2010/main" val="3616991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Discussion</a:t>
            </a:r>
            <a:endParaRPr lang="en-NZ" dirty="0"/>
          </a:p>
        </p:txBody>
      </p:sp>
      <p:sp>
        <p:nvSpPr>
          <p:cNvPr id="3" name="Subtitle 2"/>
          <p:cNvSpPr>
            <a:spLocks noGrp="1"/>
          </p:cNvSpPr>
          <p:nvPr>
            <p:ph type="subTitle" idx="1"/>
          </p:nvPr>
        </p:nvSpPr>
        <p:spPr/>
        <p:txBody>
          <a:bodyPr/>
          <a:lstStyle/>
          <a:p>
            <a:r>
              <a:rPr lang="en-NZ" dirty="0" smtClean="0"/>
              <a:t>Balloons and weights</a:t>
            </a:r>
            <a:endParaRPr lang="en-NZ" dirty="0"/>
          </a:p>
        </p:txBody>
      </p:sp>
    </p:spTree>
    <p:extLst>
      <p:ext uri="{BB962C8B-B14F-4D97-AF65-F5344CB8AC3E}">
        <p14:creationId xmlns:p14="http://schemas.microsoft.com/office/powerpoint/2010/main" val="4278458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9895" y="0"/>
            <a:ext cx="9207260" cy="6868482"/>
          </a:xfrm>
          <a:prstGeom prst="rect">
            <a:avLst/>
          </a:prstGeom>
        </p:spPr>
      </p:pic>
    </p:spTree>
    <p:extLst>
      <p:ext uri="{BB962C8B-B14F-4D97-AF65-F5344CB8AC3E}">
        <p14:creationId xmlns:p14="http://schemas.microsoft.com/office/powerpoint/2010/main" val="3492574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5132" y="11690"/>
            <a:ext cx="9167004" cy="6846310"/>
          </a:xfrm>
          <a:prstGeom prst="rect">
            <a:avLst/>
          </a:prstGeom>
        </p:spPr>
      </p:pic>
    </p:spTree>
    <p:extLst>
      <p:ext uri="{BB962C8B-B14F-4D97-AF65-F5344CB8AC3E}">
        <p14:creationId xmlns:p14="http://schemas.microsoft.com/office/powerpoint/2010/main" val="1094438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9894" y="0"/>
            <a:ext cx="9190008" cy="6863491"/>
          </a:xfrm>
          <a:prstGeom prst="rect">
            <a:avLst/>
          </a:prstGeom>
        </p:spPr>
      </p:pic>
    </p:spTree>
    <p:extLst>
      <p:ext uri="{BB962C8B-B14F-4D97-AF65-F5344CB8AC3E}">
        <p14:creationId xmlns:p14="http://schemas.microsoft.com/office/powerpoint/2010/main" val="240999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0882" y="0"/>
            <a:ext cx="9172755" cy="6850606"/>
          </a:xfrm>
          <a:prstGeom prst="rect">
            <a:avLst/>
          </a:prstGeom>
        </p:spPr>
      </p:pic>
    </p:spTree>
    <p:extLst>
      <p:ext uri="{BB962C8B-B14F-4D97-AF65-F5344CB8AC3E}">
        <p14:creationId xmlns:p14="http://schemas.microsoft.com/office/powerpoint/2010/main" val="397697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02369" y="782053"/>
            <a:ext cx="10563726" cy="3296652"/>
          </a:xfrm>
        </p:spPr>
        <p:txBody>
          <a:bodyPr>
            <a:normAutofit fontScale="90000"/>
          </a:bodyPr>
          <a:lstStyle/>
          <a:p>
            <a:r>
              <a:rPr lang="en-US" sz="3600" dirty="0"/>
              <a:t>At the end of </a:t>
            </a:r>
            <a:r>
              <a:rPr lang="en-US" sz="3600" dirty="0" smtClean="0"/>
              <a:t>Oct </a:t>
            </a:r>
            <a:r>
              <a:rPr lang="en-US" sz="3600" dirty="0"/>
              <a:t>2018 ten case study churches in NZPUC are living out the values of Discipleship and by the end of 2018 they set to position themselves to become disciple making </a:t>
            </a:r>
            <a:r>
              <a:rPr lang="en-US" sz="3600" dirty="0" smtClean="0"/>
              <a:t>churches </a:t>
            </a:r>
            <a:r>
              <a:rPr lang="en-US" sz="3600" dirty="0"/>
              <a:t>that are </a:t>
            </a:r>
            <a:r>
              <a:rPr lang="en-US" sz="3600" dirty="0" smtClean="0"/>
              <a:t>inviting other churches to join in.</a:t>
            </a:r>
            <a:endParaRPr lang="en-NZ" sz="3600" dirty="0"/>
          </a:p>
        </p:txBody>
      </p:sp>
      <p:sp>
        <p:nvSpPr>
          <p:cNvPr id="5" name="Subtitle 4"/>
          <p:cNvSpPr>
            <a:spLocks noGrp="1"/>
          </p:cNvSpPr>
          <p:nvPr>
            <p:ph type="subTitle" idx="1"/>
          </p:nvPr>
        </p:nvSpPr>
        <p:spPr>
          <a:xfrm>
            <a:off x="1524000" y="4408154"/>
            <a:ext cx="9144000" cy="1655762"/>
          </a:xfrm>
        </p:spPr>
        <p:txBody>
          <a:bodyPr>
            <a:normAutofit/>
          </a:bodyPr>
          <a:lstStyle/>
          <a:p>
            <a:r>
              <a:rPr lang="en-NZ" sz="4000" b="1" dirty="0" smtClean="0">
                <a:effectLst>
                  <a:outerShdw blurRad="38100" dist="38100" dir="2700000" algn="tl">
                    <a:srgbClr val="000000">
                      <a:alpha val="43137"/>
                    </a:srgbClr>
                  </a:outerShdw>
                </a:effectLst>
              </a:rPr>
              <a:t>WIG</a:t>
            </a:r>
          </a:p>
          <a:p>
            <a:r>
              <a:rPr lang="en-NZ" sz="4000" b="1" dirty="0" smtClean="0">
                <a:effectLst>
                  <a:outerShdw blurRad="38100" dist="38100" dir="2700000" algn="tl">
                    <a:srgbClr val="000000">
                      <a:alpha val="43137"/>
                    </a:srgbClr>
                  </a:outerShdw>
                </a:effectLst>
              </a:rPr>
              <a:t>Wildly Important Goal</a:t>
            </a:r>
            <a:endParaRPr lang="en-NZ" sz="4000" b="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2798479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1" y="0"/>
          <a:ext cx="1040438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7013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NZ" sz="3600" dirty="0"/>
              <a:t>At the end of </a:t>
            </a:r>
            <a:r>
              <a:rPr lang="en-NZ" sz="3600" dirty="0" smtClean="0"/>
              <a:t>2019, every Church </a:t>
            </a:r>
            <a:r>
              <a:rPr lang="en-NZ" sz="3600" dirty="0"/>
              <a:t>in </a:t>
            </a:r>
            <a:r>
              <a:rPr lang="en-NZ" sz="3600" dirty="0" smtClean="0"/>
              <a:t>NZPUC has an effective plan of seeking, engaging </a:t>
            </a:r>
            <a:r>
              <a:rPr lang="en-NZ" sz="3600" dirty="0"/>
              <a:t>and integrating young people into church life.</a:t>
            </a:r>
          </a:p>
        </p:txBody>
      </p:sp>
      <p:sp>
        <p:nvSpPr>
          <p:cNvPr id="7" name="Subtitle 6"/>
          <p:cNvSpPr>
            <a:spLocks noGrp="1"/>
          </p:cNvSpPr>
          <p:nvPr>
            <p:ph type="subTitle" idx="1"/>
          </p:nvPr>
        </p:nvSpPr>
        <p:spPr/>
        <p:txBody>
          <a:bodyPr>
            <a:normAutofit/>
          </a:bodyPr>
          <a:lstStyle/>
          <a:p>
            <a:r>
              <a:rPr lang="en-NZ" sz="4000" b="1" dirty="0" smtClean="0">
                <a:effectLst>
                  <a:outerShdw blurRad="38100" dist="38100" dir="2700000" algn="tl">
                    <a:srgbClr val="000000">
                      <a:alpha val="43137"/>
                    </a:srgbClr>
                  </a:outerShdw>
                </a:effectLst>
              </a:rPr>
              <a:t>Lead measure</a:t>
            </a:r>
            <a:endParaRPr lang="en-NZ" sz="40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1970724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NZ" sz="3600" dirty="0"/>
              <a:t>By the end of 2019 80% of our churches in NZPUC have created a climate in their churches where people are accepted, loved and where they belong as expressed in John 13:35, “By this everyone will know that you are my disciples, if you love one another.”</a:t>
            </a:r>
          </a:p>
        </p:txBody>
      </p:sp>
      <p:sp>
        <p:nvSpPr>
          <p:cNvPr id="5" name="Subtitle 4"/>
          <p:cNvSpPr>
            <a:spLocks noGrp="1"/>
          </p:cNvSpPr>
          <p:nvPr>
            <p:ph type="subTitle" idx="1"/>
          </p:nvPr>
        </p:nvSpPr>
        <p:spPr/>
        <p:txBody>
          <a:bodyPr>
            <a:normAutofit/>
          </a:bodyPr>
          <a:lstStyle/>
          <a:p>
            <a:r>
              <a:rPr lang="en-NZ" sz="4000" b="1" dirty="0" smtClean="0">
                <a:effectLst>
                  <a:outerShdw blurRad="38100" dist="38100" dir="2700000" algn="tl">
                    <a:srgbClr val="000000">
                      <a:alpha val="43137"/>
                    </a:srgbClr>
                  </a:outerShdw>
                </a:effectLst>
              </a:rPr>
              <a:t>Lead measure</a:t>
            </a:r>
            <a:endParaRPr lang="en-NZ" sz="4000" b="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2721549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1" y="0"/>
          <a:ext cx="10429103"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299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nvPr>
        </p:nvGraphicFramePr>
        <p:xfrm>
          <a:off x="-1" y="0"/>
          <a:ext cx="10422467"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1637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nvPr>
        </p:nvGraphicFramePr>
        <p:xfrm>
          <a:off x="-1" y="0"/>
          <a:ext cx="10429103"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9660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1" y="0"/>
          <a:ext cx="1044145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2381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1" y="0"/>
          <a:ext cx="1040438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3013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1" y="0"/>
          <a:ext cx="1040438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810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0" y="0"/>
          <a:ext cx="10460965"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5276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597</TotalTime>
  <Words>283</Words>
  <Application>Microsoft Office PowerPoint</Application>
  <PresentationFormat>Widescreen</PresentationFormat>
  <Paragraphs>45</Paragraphs>
  <Slides>21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Century Gothic</vt:lpstr>
      <vt:lpstr>Wingdings 3</vt:lpstr>
      <vt:lpstr>Ion</vt:lpstr>
      <vt:lpstr>1_Ion</vt:lpstr>
      <vt:lpstr>integration &amp; transformation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PowerPoint Presentation</vt:lpstr>
      <vt:lpstr>PowerPoint Presentation</vt:lpstr>
      <vt:lpstr>PowerPoint Presentation</vt:lpstr>
      <vt:lpstr>At the end of Oct 2018 ten case study churches in NZPUC are living out the values of Discipleship and by the end of 2018 they set to position themselves to become disciple making churches that are inviting other churches to join in.</vt:lpstr>
      <vt:lpstr>At the end of 2019, every Church in NZPUC has an effective plan of seeking, engaging and integrating young people into church life.</vt:lpstr>
      <vt:lpstr>By the end of 2019 80% of our churches in NZPUC have created a climate in their churches where people are accepted, loved and where they belong as expressed in John 13:35, “By this everyone will know that you are my disciples, if you love one another.”</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integration &amp; transformation</dc:title>
  <dc:creator>Victor Kulakov</dc:creator>
  <cp:lastModifiedBy>Victor Kulakov</cp:lastModifiedBy>
  <cp:revision>25</cp:revision>
  <dcterms:created xsi:type="dcterms:W3CDTF">2017-11-20T02:16:42Z</dcterms:created>
  <dcterms:modified xsi:type="dcterms:W3CDTF">2018-05-02T03:04:41Z</dcterms:modified>
</cp:coreProperties>
</file>