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7" r:id="rId2"/>
    <p:sldId id="258" r:id="rId3"/>
    <p:sldId id="259" r:id="rId4"/>
    <p:sldId id="264" r:id="rId5"/>
    <p:sldId id="265" r:id="rId6"/>
    <p:sldId id="266" r:id="rId7"/>
    <p:sldId id="267" r:id="rId8"/>
    <p:sldId id="268" r:id="rId9"/>
    <p:sldId id="269" r:id="rId10"/>
    <p:sldId id="270" r:id="rId11"/>
    <p:sldId id="271" r:id="rId12"/>
    <p:sldId id="272" r:id="rId13"/>
    <p:sldId id="273" r:id="rId14"/>
    <p:sldId id="274" r:id="rId15"/>
    <p:sldId id="26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61"/>
    <p:restoredTop sz="96327"/>
  </p:normalViewPr>
  <p:slideViewPr>
    <p:cSldViewPr snapToGrid="0" snapToObjects="1">
      <p:cViewPr varScale="1">
        <p:scale>
          <a:sx n="131" d="100"/>
          <a:sy n="131" d="100"/>
        </p:scale>
        <p:origin x="1368" y="18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9/17/20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262C10-24CF-3F48-92F3-606BE4224B9B}"/>
              </a:ext>
            </a:extLst>
          </p:cNvPr>
          <p:cNvPicPr>
            <a:picLocks noChangeAspect="1"/>
          </p:cNvPicPr>
          <p:nvPr userDrawn="1"/>
        </p:nvPicPr>
        <p:blipFill>
          <a:blip r:embed="rId2"/>
          <a:srcRect/>
          <a:stretch/>
        </p:blipFill>
        <p:spPr>
          <a:xfrm>
            <a:off x="-754" y="2190"/>
            <a:ext cx="9145508" cy="6853621"/>
          </a:xfrm>
          <a:prstGeom prst="rect">
            <a:avLst/>
          </a:prstGeom>
        </p:spPr>
      </p:pic>
      <p:sp>
        <p:nvSpPr>
          <p:cNvPr id="3" name="Subtitle 2"/>
          <p:cNvSpPr>
            <a:spLocks noGrp="1"/>
          </p:cNvSpPr>
          <p:nvPr>
            <p:ph type="subTitle" idx="1"/>
          </p:nvPr>
        </p:nvSpPr>
        <p:spPr>
          <a:xfrm>
            <a:off x="1363218" y="2005150"/>
            <a:ext cx="6400800" cy="2750545"/>
          </a:xfrm>
        </p:spPr>
        <p:txBody>
          <a:bodyPr/>
          <a:lstStyle>
            <a:lvl1pPr marL="0" indent="0" algn="ctr">
              <a:buNone/>
              <a:defRPr lang="en-US" sz="5400" b="1" kern="1200" dirty="0">
                <a:solidFill>
                  <a:schemeClr val="bg1"/>
                </a:solidFill>
                <a:latin typeface="Avenir Next Condensed" panose="020B0506020202020204"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6356350"/>
            <a:ext cx="7196332" cy="365125"/>
          </a:xfrm>
        </p:spPr>
        <p:txBody>
          <a:bodyPr/>
          <a:lstStyle>
            <a:lvl1pPr>
              <a:defRPr lang="en-US" sz="1200" kern="1200" smtClean="0">
                <a:ln w="18415" cmpd="sng">
                  <a:noFill/>
                  <a:prstDash val="solid"/>
                </a:ln>
                <a:solidFill>
                  <a:schemeClr val="accent2">
                    <a:lumMod val="75000"/>
                  </a:schemeClr>
                </a:solidFill>
                <a:latin typeface="Avenir Next Condensed" panose="020B0506020202020204" pitchFamily="34" charset="0"/>
                <a:ea typeface="+mn-ea"/>
                <a:cs typeface="+mn-cs"/>
              </a:defRPr>
            </a:lvl1pPr>
          </a:lstStyle>
          <a:p>
            <a:r>
              <a:rPr lang="en-US" sz="1200" dirty="0">
                <a:ln w="18415" cmpd="sng">
                  <a:noFill/>
                  <a:prstDash val="solid"/>
                </a:ln>
                <a:solidFill>
                  <a:schemeClr val="accent2">
                    <a:lumMod val="75000"/>
                  </a:schemeClr>
                </a:solidFill>
                <a:latin typeface="Avenir Next Condensed" panose="020B0506020202020204" pitchFamily="34" charset="0"/>
              </a:rPr>
              <a:t>Written by: Alina M. Baltazar, PhD, MSW, LMSW, CFLE, CCTP-I, CCTP-F. Associate Professor and MSW Program Director</a:t>
            </a:r>
          </a:p>
          <a:p>
            <a:r>
              <a:rPr lang="en-US" sz="1200" dirty="0">
                <a:ln w="18415" cmpd="sng">
                  <a:noFill/>
                  <a:prstDash val="solid"/>
                </a:ln>
                <a:solidFill>
                  <a:schemeClr val="accent2">
                    <a:lumMod val="75000"/>
                  </a:schemeClr>
                </a:solidFill>
                <a:latin typeface="Avenir Next Condensed" panose="020B0506020202020204" pitchFamily="34" charset="0"/>
              </a:rPr>
              <a:t>School of Social Work in Andrews University.</a:t>
            </a:r>
          </a:p>
        </p:txBody>
      </p:sp>
      <p:sp>
        <p:nvSpPr>
          <p:cNvPr id="5" name="Footer Placeholder 4"/>
          <p:cNvSpPr>
            <a:spLocks noGrp="1"/>
          </p:cNvSpPr>
          <p:nvPr>
            <p:ph type="ftr" sz="quarter" idx="11"/>
          </p:nvPr>
        </p:nvSpPr>
        <p:spPr>
          <a:xfrm>
            <a:off x="2946212" y="5008335"/>
            <a:ext cx="4817806" cy="365125"/>
          </a:xfrm>
        </p:spPr>
        <p:txBody>
          <a:bodyPr/>
          <a:lstStyle>
            <a:lvl1pPr algn="r">
              <a:defRPr lang="en-US" sz="1800" kern="1200" spc="50" dirty="0">
                <a:ln w="13500">
                  <a:noFill/>
                  <a:prstDash val="solid"/>
                </a:ln>
                <a:solidFill>
                  <a:srgbClr val="FDA400"/>
                </a:solidFill>
                <a:latin typeface="Avenir Next Condensed Medium" panose="020B0506020202020204" pitchFamily="34" charset="0"/>
                <a:ea typeface="+mn-ea"/>
                <a:cs typeface="Georgia"/>
              </a:defRPr>
            </a:lvl1pPr>
          </a:lstStyle>
          <a:p>
            <a:r>
              <a:rPr lang="en-US"/>
              <a:t>Presented by: (add presenter’s name here)</a:t>
            </a:r>
          </a:p>
          <a:p>
            <a:pPr algn="r"/>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69E30-3EE7-4FCE-8A31-AF1949DC7CB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DCA8D03-B3F6-480C-9E9C-72CA6A34A6A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1AE0568-0104-4C4F-82B6-A6312E4E378E}"/>
              </a:ext>
            </a:extLst>
          </p:cNvPr>
          <p:cNvSpPr>
            <a:spLocks noGrp="1"/>
          </p:cNvSpPr>
          <p:nvPr>
            <p:ph type="dt" sz="half" idx="10"/>
          </p:nvPr>
        </p:nvSpPr>
        <p:spPr/>
        <p:txBody>
          <a:bodyPr/>
          <a:lstStyle/>
          <a:p>
            <a:fld id="{EB4FA73B-7BD6-41BF-AA60-AC16CCCA5E29}" type="datetimeFigureOut">
              <a:rPr lang="en-US" smtClean="0"/>
              <a:t>9/17/20</a:t>
            </a:fld>
            <a:endParaRPr lang="en-US"/>
          </a:p>
        </p:txBody>
      </p:sp>
      <p:sp>
        <p:nvSpPr>
          <p:cNvPr id="5" name="Footer Placeholder 4">
            <a:extLst>
              <a:ext uri="{FF2B5EF4-FFF2-40B4-BE49-F238E27FC236}">
                <a16:creationId xmlns:a16="http://schemas.microsoft.com/office/drawing/2014/main" id="{39823FB1-0BE6-434A-8552-317CF78D55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5E8ECB-A64B-4FFD-AAB3-8591FBE68015}"/>
              </a:ext>
            </a:extLst>
          </p:cNvPr>
          <p:cNvSpPr>
            <a:spLocks noGrp="1"/>
          </p:cNvSpPr>
          <p:nvPr>
            <p:ph type="sldNum" sz="quarter" idx="12"/>
          </p:nvPr>
        </p:nvSpPr>
        <p:spPr/>
        <p:txBody>
          <a:bodyPr/>
          <a:lstStyle/>
          <a:p>
            <a:fld id="{88E98637-5280-4C5A-AEB2-CCC6E3F44DFB}" type="slidenum">
              <a:rPr lang="en-US" smtClean="0"/>
              <a:t>‹#›</a:t>
            </a:fld>
            <a:endParaRPr lang="en-US"/>
          </a:p>
        </p:txBody>
      </p:sp>
    </p:spTree>
    <p:extLst>
      <p:ext uri="{BB962C8B-B14F-4D97-AF65-F5344CB8AC3E}">
        <p14:creationId xmlns:p14="http://schemas.microsoft.com/office/powerpoint/2010/main" val="1652490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50ADDC-5729-D740-BEC6-E23771F4B3E3}"/>
              </a:ext>
            </a:extLst>
          </p:cNvPr>
          <p:cNvPicPr>
            <a:picLocks noChangeAspect="1"/>
          </p:cNvPicPr>
          <p:nvPr userDrawn="1"/>
        </p:nvPicPr>
        <p:blipFill>
          <a:blip r:embed="rId2"/>
          <a:srcRect/>
          <a:stretch/>
        </p:blipFill>
        <p:spPr>
          <a:xfrm>
            <a:off x="-8410" y="-794"/>
            <a:ext cx="9152410" cy="6858794"/>
          </a:xfrm>
          <a:prstGeom prst="rect">
            <a:avLst/>
          </a:prstGeom>
        </p:spPr>
      </p:pic>
      <p:sp>
        <p:nvSpPr>
          <p:cNvPr id="2" name="Title 1"/>
          <p:cNvSpPr>
            <a:spLocks noGrp="1"/>
          </p:cNvSpPr>
          <p:nvPr>
            <p:ph type="title" hasCustomPrompt="1"/>
          </p:nvPr>
        </p:nvSpPr>
        <p:spPr>
          <a:xfrm>
            <a:off x="722313" y="3015420"/>
            <a:ext cx="7137674" cy="1362075"/>
          </a:xfrm>
        </p:spPr>
        <p:txBody>
          <a:bodyPr anchor="t"/>
          <a:lstStyle>
            <a:lvl1pPr algn="r">
              <a:defRPr lang="en-US" sz="5400" b="1" kern="1200" dirty="0">
                <a:solidFill>
                  <a:schemeClr val="bg1"/>
                </a:solidFill>
                <a:latin typeface="Avenir Next Condensed" panose="020B0506020202020204" pitchFamily="34" charset="0"/>
                <a:ea typeface="+mn-ea"/>
                <a:cs typeface="+mn-cs"/>
              </a:defRPr>
            </a:lvl1pPr>
          </a:lstStyle>
          <a:p>
            <a:r>
              <a:rPr lang="en-US" dirty="0"/>
              <a:t>CLICK TO EDIT MASTER TITLE STYLE</a:t>
            </a:r>
          </a:p>
        </p:txBody>
      </p:sp>
      <p:sp>
        <p:nvSpPr>
          <p:cNvPr id="3" name="Text Placeholder 2"/>
          <p:cNvSpPr>
            <a:spLocks noGrp="1"/>
          </p:cNvSpPr>
          <p:nvPr>
            <p:ph type="body" idx="1" hasCustomPrompt="1"/>
          </p:nvPr>
        </p:nvSpPr>
        <p:spPr>
          <a:xfrm>
            <a:off x="722313" y="1464841"/>
            <a:ext cx="7137674" cy="1500187"/>
          </a:xfrm>
        </p:spPr>
        <p:txBody>
          <a:bodyPr anchor="b"/>
          <a:lstStyle>
            <a:lvl1pPr marL="0" indent="0" algn="r">
              <a:buNone/>
              <a:defRPr lang="en-US" sz="1600" kern="1200" dirty="0" smtClean="0">
                <a:solidFill>
                  <a:srgbClr val="FDA400"/>
                </a:solidFill>
                <a:latin typeface="Avenir Next Condensed" panose="020B0506020202020204" pitchFamily="34" charset="0"/>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3EB1D5-7C22-3340-B281-49D0D97BDE43}"/>
              </a:ext>
            </a:extLst>
          </p:cNvPr>
          <p:cNvPicPr>
            <a:picLocks noChangeAspect="1"/>
          </p:cNvPicPr>
          <p:nvPr userDrawn="1"/>
        </p:nvPicPr>
        <p:blipFill>
          <a:blip r:embed="rId2"/>
          <a:srcRect/>
          <a:stretch/>
        </p:blipFill>
        <p:spPr>
          <a:xfrm>
            <a:off x="-8410" y="0"/>
            <a:ext cx="9152410" cy="6858794"/>
          </a:xfrm>
          <a:prstGeom prst="rect">
            <a:avLst/>
          </a:prstGeom>
        </p:spPr>
      </p:pic>
      <p:sp>
        <p:nvSpPr>
          <p:cNvPr id="2" name="Date Placeholder 1"/>
          <p:cNvSpPr>
            <a:spLocks noGrp="1"/>
          </p:cNvSpPr>
          <p:nvPr>
            <p:ph type="dt" sz="half" idx="10"/>
          </p:nvPr>
        </p:nvSpPr>
        <p:spPr/>
        <p:txBody>
          <a:bodyPr/>
          <a:lstStyle/>
          <a:p>
            <a:fld id="{36360444-D0A7-974E-B483-81E0C00C4638}" type="datetimeFigureOut">
              <a:rPr lang="en-US" smtClean="0"/>
              <a:t>9/17/20</a:t>
            </a:fld>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dirty="0"/>
          </a:p>
        </p:txBody>
      </p:sp>
      <p:sp>
        <p:nvSpPr>
          <p:cNvPr id="9" name="Title 1">
            <a:extLst>
              <a:ext uri="{FF2B5EF4-FFF2-40B4-BE49-F238E27FC236}">
                <a16:creationId xmlns:a16="http://schemas.microsoft.com/office/drawing/2014/main" id="{32B3E152-E440-274F-8416-38394E64ACA1}"/>
              </a:ext>
            </a:extLst>
          </p:cNvPr>
          <p:cNvSpPr>
            <a:spLocks noGrp="1"/>
          </p:cNvSpPr>
          <p:nvPr>
            <p:ph type="title" hasCustomPrompt="1"/>
          </p:nvPr>
        </p:nvSpPr>
        <p:spPr>
          <a:xfrm>
            <a:off x="663676" y="29158"/>
            <a:ext cx="8023123" cy="1143000"/>
          </a:xfrm>
        </p:spPr>
        <p:txBody>
          <a:bodyPr/>
          <a:lstStyle>
            <a:lvl1pPr algn="l">
              <a:defRPr lang="en-US" sz="3600" b="1" kern="1200" dirty="0">
                <a:solidFill>
                  <a:schemeClr val="bg1"/>
                </a:solidFill>
                <a:latin typeface="Avenir Next Condensed" panose="020B0506020202020204" pitchFamily="34" charset="0"/>
                <a:ea typeface="+mn-ea"/>
                <a:cs typeface="+mn-cs"/>
              </a:defRPr>
            </a:lvl1pPr>
          </a:lstStyle>
          <a:p>
            <a:r>
              <a:rPr lang="en-US" dirty="0"/>
              <a:t>CLICK TO EDIT MASTER TITLE STYLE</a:t>
            </a:r>
          </a:p>
        </p:txBody>
      </p:sp>
      <p:sp>
        <p:nvSpPr>
          <p:cNvPr id="10" name="Content Placeholder 2">
            <a:extLst>
              <a:ext uri="{FF2B5EF4-FFF2-40B4-BE49-F238E27FC236}">
                <a16:creationId xmlns:a16="http://schemas.microsoft.com/office/drawing/2014/main" id="{0F69B445-1446-FF43-B8A4-66739E283A50}"/>
              </a:ext>
            </a:extLst>
          </p:cNvPr>
          <p:cNvSpPr>
            <a:spLocks noGrp="1"/>
          </p:cNvSpPr>
          <p:nvPr>
            <p:ph idx="1"/>
          </p:nvPr>
        </p:nvSpPr>
        <p:spPr>
          <a:xfrm>
            <a:off x="663676" y="1478183"/>
            <a:ext cx="7728156" cy="4525963"/>
          </a:xfrm>
        </p:spPr>
        <p:txBody>
          <a:bodyPr/>
          <a:lstStyle>
            <a:lvl1pPr>
              <a:buClr>
                <a:srgbClr val="FDA400"/>
              </a:buClr>
              <a:defRPr lang="en-US" sz="2400" kern="1200" dirty="0" smtClean="0">
                <a:solidFill>
                  <a:schemeClr val="tx1"/>
                </a:solidFill>
                <a:latin typeface="+mn-lt"/>
                <a:ea typeface="+mn-ea"/>
                <a:cs typeface="+mn-cs"/>
              </a:defRPr>
            </a:lvl1pPr>
            <a:lvl2pPr>
              <a:buClr>
                <a:srgbClr val="FDA400"/>
              </a:buClr>
              <a:defRPr lang="en-US" sz="2400" kern="1200" dirty="0" smtClean="0">
                <a:solidFill>
                  <a:schemeClr val="tx1"/>
                </a:solidFill>
                <a:latin typeface="+mn-lt"/>
                <a:ea typeface="+mn-ea"/>
                <a:cs typeface="+mn-cs"/>
              </a:defRPr>
            </a:lvl2pPr>
            <a:lvl3pPr>
              <a:buClr>
                <a:srgbClr val="FDA400"/>
              </a:buClr>
              <a:defRPr lang="en-US" sz="2400" kern="1200" dirty="0" smtClean="0">
                <a:solidFill>
                  <a:schemeClr val="tx1"/>
                </a:solidFill>
                <a:latin typeface="+mn-lt"/>
                <a:ea typeface="+mn-ea"/>
                <a:cs typeface="+mn-cs"/>
              </a:defRPr>
            </a:lvl3pPr>
            <a:lvl4pPr>
              <a:buClr>
                <a:srgbClr val="FDA400"/>
              </a:buClr>
              <a:defRPr lang="en-US" sz="2400" kern="1200" dirty="0" smtClean="0">
                <a:solidFill>
                  <a:schemeClr val="tx1"/>
                </a:solidFill>
                <a:latin typeface="+mn-lt"/>
                <a:ea typeface="+mn-ea"/>
                <a:cs typeface="+mn-cs"/>
              </a:defRPr>
            </a:lvl4pPr>
            <a:lvl5pPr>
              <a:buClr>
                <a:srgbClr val="FDA400"/>
              </a:buClr>
              <a:defRPr lang="en-US" sz="24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99C92F87-4D60-464A-A60F-42C7CE713B92}"/>
              </a:ext>
            </a:extLst>
          </p:cNvPr>
          <p:cNvSpPr/>
          <p:nvPr userDrawn="1"/>
        </p:nvSpPr>
        <p:spPr>
          <a:xfrm>
            <a:off x="2139622" y="6429765"/>
            <a:ext cx="6252210" cy="246221"/>
          </a:xfrm>
          <a:prstGeom prst="rect">
            <a:avLst/>
          </a:prstGeom>
        </p:spPr>
        <p:txBody>
          <a:bodyPr wrap="square" anchor="b">
            <a:spAutoFit/>
          </a:bodyPr>
          <a:lstStyle/>
          <a:p>
            <a:pPr marL="0" algn="r" defTabSz="457200" rtl="0" eaLnBrk="1" latinLnBrk="0" hangingPunct="1"/>
            <a:r>
              <a:rPr lang="en-US" sz="1000" kern="1200" dirty="0">
                <a:solidFill>
                  <a:schemeClr val="accent2">
                    <a:lumMod val="75000"/>
                  </a:schemeClr>
                </a:solidFill>
                <a:latin typeface="Avenir Next Condensed" panose="020B0506020202020204" pitchFamily="34" charset="0"/>
                <a:ea typeface="+mn-ea"/>
                <a:cs typeface="+mn-cs"/>
              </a:rPr>
              <a:t>GIVING OUR GRANDCHIDREN A GRAND VIEW OF GOD</a:t>
            </a:r>
          </a:p>
        </p:txBody>
      </p:sp>
    </p:spTree>
    <p:extLst>
      <p:ext uri="{BB962C8B-B14F-4D97-AF65-F5344CB8AC3E}">
        <p14:creationId xmlns:p14="http://schemas.microsoft.com/office/powerpoint/2010/main" val="700363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4DE5085-86DA-D44C-8CD3-845948808BA4}"/>
              </a:ext>
            </a:extLst>
          </p:cNvPr>
          <p:cNvPicPr>
            <a:picLocks noChangeAspect="1"/>
          </p:cNvPicPr>
          <p:nvPr userDrawn="1"/>
        </p:nvPicPr>
        <p:blipFill>
          <a:blip r:embed="rId2"/>
          <a:srcRect/>
          <a:stretch/>
        </p:blipFill>
        <p:spPr>
          <a:xfrm>
            <a:off x="0" y="9145"/>
            <a:ext cx="9152410" cy="6858794"/>
          </a:xfrm>
          <a:prstGeom prst="rect">
            <a:avLst/>
          </a:prstGeom>
        </p:spPr>
      </p:pic>
      <p:sp>
        <p:nvSpPr>
          <p:cNvPr id="2" name="Title 1"/>
          <p:cNvSpPr>
            <a:spLocks noGrp="1"/>
          </p:cNvSpPr>
          <p:nvPr>
            <p:ph type="title"/>
          </p:nvPr>
        </p:nvSpPr>
        <p:spPr>
          <a:xfrm>
            <a:off x="570271" y="15263"/>
            <a:ext cx="7957504" cy="1143000"/>
          </a:xfrm>
        </p:spPr>
        <p:txBody>
          <a:bodyPr/>
          <a:lstStyle>
            <a:lvl1pPr>
              <a:defRPr b="1">
                <a:solidFill>
                  <a:schemeClr val="bg1"/>
                </a:solidFill>
                <a:latin typeface="Avenir Next Condensed" panose="020B0506020202020204" pitchFamily="34" charset="0"/>
              </a:defRPr>
            </a:lvl1pPr>
          </a:lstStyle>
          <a:p>
            <a:r>
              <a:rPr lang="en-US" dirty="0"/>
              <a:t>Click to edit Master title style</a:t>
            </a:r>
          </a:p>
        </p:txBody>
      </p:sp>
      <p:sp>
        <p:nvSpPr>
          <p:cNvPr id="3" name="Content Placeholder 2"/>
          <p:cNvSpPr>
            <a:spLocks noGrp="1"/>
          </p:cNvSpPr>
          <p:nvPr>
            <p:ph idx="1"/>
          </p:nvPr>
        </p:nvSpPr>
        <p:spPr>
          <a:xfrm>
            <a:off x="570271" y="1496684"/>
            <a:ext cx="7049729" cy="4525963"/>
          </a:xfrm>
        </p:spPr>
        <p:txBody>
          <a:bodyPr/>
          <a:lstStyle>
            <a:lvl1pPr>
              <a:buClr>
                <a:srgbClr val="FDA400"/>
              </a:buClr>
              <a:defRPr lang="en-US" sz="2400" kern="1200" dirty="0" smtClean="0">
                <a:solidFill>
                  <a:schemeClr val="tx1"/>
                </a:solidFill>
                <a:latin typeface="+mn-lt"/>
                <a:ea typeface="+mn-ea"/>
                <a:cs typeface="+mn-cs"/>
              </a:defRPr>
            </a:lvl1pPr>
            <a:lvl2pPr>
              <a:buClr>
                <a:srgbClr val="FDA400"/>
              </a:buClr>
              <a:defRPr lang="en-US" sz="2400" kern="1200" dirty="0" smtClean="0">
                <a:solidFill>
                  <a:schemeClr val="tx1"/>
                </a:solidFill>
                <a:latin typeface="+mn-lt"/>
                <a:ea typeface="+mn-ea"/>
                <a:cs typeface="+mn-cs"/>
              </a:defRPr>
            </a:lvl2pPr>
            <a:lvl3pPr>
              <a:buClr>
                <a:srgbClr val="FDA400"/>
              </a:buClr>
              <a:defRPr lang="en-US" sz="2400" kern="1200" dirty="0" smtClean="0">
                <a:solidFill>
                  <a:schemeClr val="tx1"/>
                </a:solidFill>
                <a:latin typeface="+mn-lt"/>
                <a:ea typeface="+mn-ea"/>
                <a:cs typeface="+mn-cs"/>
              </a:defRPr>
            </a:lvl3pPr>
            <a:lvl4pPr>
              <a:buClr>
                <a:srgbClr val="FDA400"/>
              </a:buClr>
              <a:defRPr lang="en-US" sz="2400" kern="1200" dirty="0" smtClean="0">
                <a:solidFill>
                  <a:schemeClr val="tx1"/>
                </a:solidFill>
                <a:latin typeface="+mn-lt"/>
                <a:ea typeface="+mn-ea"/>
                <a:cs typeface="+mn-cs"/>
              </a:defRPr>
            </a:lvl4pPr>
            <a:lvl5pPr>
              <a:buClr>
                <a:srgbClr val="FDA400"/>
              </a:buClr>
              <a:defRPr lang="en-US" sz="2400" kern="1200" dirty="0">
                <a:solidFill>
                  <a:schemeClr val="tx1"/>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9/17/20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
        <p:nvSpPr>
          <p:cNvPr id="9" name="Rectangle 8">
            <a:extLst>
              <a:ext uri="{FF2B5EF4-FFF2-40B4-BE49-F238E27FC236}">
                <a16:creationId xmlns:a16="http://schemas.microsoft.com/office/drawing/2014/main" id="{572D603B-8369-7C44-8051-B09ECE4326AD}"/>
              </a:ext>
            </a:extLst>
          </p:cNvPr>
          <p:cNvSpPr/>
          <p:nvPr userDrawn="1"/>
        </p:nvSpPr>
        <p:spPr>
          <a:xfrm>
            <a:off x="2139622" y="6429765"/>
            <a:ext cx="6252210" cy="246221"/>
          </a:xfrm>
          <a:prstGeom prst="rect">
            <a:avLst/>
          </a:prstGeom>
        </p:spPr>
        <p:txBody>
          <a:bodyPr wrap="square" anchor="b">
            <a:spAutoFit/>
          </a:bodyPr>
          <a:lstStyle/>
          <a:p>
            <a:pPr marL="0" algn="r" defTabSz="457200" rtl="0" eaLnBrk="1" latinLnBrk="0" hangingPunct="1"/>
            <a:r>
              <a:rPr lang="en-US" sz="1000" kern="1200" dirty="0">
                <a:solidFill>
                  <a:schemeClr val="accent2">
                    <a:lumMod val="75000"/>
                  </a:schemeClr>
                </a:solidFill>
                <a:latin typeface="Avenir Next Condensed" panose="020B0506020202020204" pitchFamily="34" charset="0"/>
                <a:ea typeface="+mn-ea"/>
                <a:cs typeface="+mn-cs"/>
              </a:rPr>
              <a:t>GIVING OUR GRANDCHIDREN A GRAND VIEW OF GOD</a:t>
            </a:r>
          </a:p>
        </p:txBody>
      </p:sp>
    </p:spTree>
    <p:extLst>
      <p:ext uri="{BB962C8B-B14F-4D97-AF65-F5344CB8AC3E}">
        <p14:creationId xmlns:p14="http://schemas.microsoft.com/office/powerpoint/2010/main" val="1215714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3CC7C8-07C3-C343-B756-54A21A33E0FA}"/>
              </a:ext>
            </a:extLst>
          </p:cNvPr>
          <p:cNvPicPr>
            <a:picLocks noChangeAspect="1"/>
          </p:cNvPicPr>
          <p:nvPr userDrawn="1"/>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567990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9/17/20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9/17/20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9/17/20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5" r:id="rId3"/>
    <p:sldLayoutId id="2147483650" r:id="rId4"/>
    <p:sldLayoutId id="2147483654" r:id="rId5"/>
    <p:sldLayoutId id="2147483652" r:id="rId6"/>
    <p:sldLayoutId id="2147483653"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856625"/>
            <a:ext cx="7764018" cy="1015663"/>
          </a:xfrm>
          <a:prstGeom prst="rect">
            <a:avLst/>
          </a:prstGeom>
          <a:noFill/>
        </p:spPr>
        <p:txBody>
          <a:bodyPr wrap="square" rtlCol="0">
            <a:spAutoFit/>
          </a:bodyPr>
          <a:lstStyle/>
          <a:p>
            <a:r>
              <a:rPr lang="en-US" sz="1200" dirty="0">
                <a:ln w="18415" cmpd="sng">
                  <a:noFill/>
                  <a:prstDash val="solid"/>
                </a:ln>
                <a:solidFill>
                  <a:schemeClr val="accent2">
                    <a:lumMod val="75000"/>
                  </a:schemeClr>
                </a:solidFill>
                <a:latin typeface="Avenir Next Condensed" panose="020B0506020202020204" pitchFamily="34" charset="0"/>
              </a:rPr>
              <a:t>Written by: </a:t>
            </a:r>
          </a:p>
          <a:p>
            <a:r>
              <a:rPr lang="en-US" sz="1200" b="1" dirty="0">
                <a:ln w="18415" cmpd="sng">
                  <a:noFill/>
                  <a:prstDash val="solid"/>
                </a:ln>
                <a:solidFill>
                  <a:schemeClr val="accent2">
                    <a:lumMod val="75000"/>
                  </a:schemeClr>
                </a:solidFill>
                <a:latin typeface="Avenir Next Condensed" panose="020B0506020202020204" pitchFamily="34" charset="0"/>
              </a:rPr>
              <a:t>Claudio </a:t>
            </a:r>
            <a:r>
              <a:rPr lang="en-US" sz="1200" b="1" dirty="0" err="1">
                <a:ln w="18415" cmpd="sng">
                  <a:noFill/>
                  <a:prstDash val="solid"/>
                </a:ln>
                <a:solidFill>
                  <a:schemeClr val="accent2">
                    <a:lumMod val="75000"/>
                  </a:schemeClr>
                </a:solidFill>
                <a:latin typeface="Avenir Next Condensed" panose="020B0506020202020204" pitchFamily="34" charset="0"/>
              </a:rPr>
              <a:t>Consuegra</a:t>
            </a:r>
            <a:r>
              <a:rPr lang="en-US" sz="1200" b="1" dirty="0">
                <a:ln w="18415" cmpd="sng">
                  <a:noFill/>
                  <a:prstDash val="solid"/>
                </a:ln>
                <a:solidFill>
                  <a:schemeClr val="accent2">
                    <a:lumMod val="75000"/>
                  </a:schemeClr>
                </a:solidFill>
                <a:latin typeface="Avenir Next Condensed" panose="020B0506020202020204" pitchFamily="34" charset="0"/>
              </a:rPr>
              <a:t>, </a:t>
            </a:r>
            <a:r>
              <a:rPr lang="en-US" sz="1200" dirty="0" err="1">
                <a:ln w="18415" cmpd="sng">
                  <a:noFill/>
                  <a:prstDash val="solid"/>
                </a:ln>
                <a:solidFill>
                  <a:schemeClr val="accent2">
                    <a:lumMod val="75000"/>
                  </a:schemeClr>
                </a:solidFill>
                <a:latin typeface="Avenir Next Condensed" panose="020B0506020202020204" pitchFamily="34" charset="0"/>
              </a:rPr>
              <a:t>DMin</a:t>
            </a:r>
            <a:r>
              <a:rPr lang="en-US" sz="1200" dirty="0">
                <a:ln w="18415" cmpd="sng">
                  <a:noFill/>
                  <a:prstDash val="solid"/>
                </a:ln>
                <a:solidFill>
                  <a:schemeClr val="accent2">
                    <a:lumMod val="75000"/>
                  </a:schemeClr>
                </a:solidFill>
                <a:latin typeface="Avenir Next Condensed" panose="020B0506020202020204" pitchFamily="34" charset="0"/>
              </a:rPr>
              <a:t>, is the Director of the Department of Family Ministries at the North American Division of Seventh-day Adventist in Columbia, Maryland, USA.  </a:t>
            </a:r>
            <a:r>
              <a:rPr lang="en-US" sz="1200" b="1" dirty="0">
                <a:ln w="18415" cmpd="sng">
                  <a:noFill/>
                  <a:prstDash val="solid"/>
                </a:ln>
                <a:solidFill>
                  <a:schemeClr val="accent2">
                    <a:lumMod val="75000"/>
                  </a:schemeClr>
                </a:solidFill>
                <a:latin typeface="Avenir Next Condensed" panose="020B0506020202020204" pitchFamily="34" charset="0"/>
              </a:rPr>
              <a:t>Pamela </a:t>
            </a:r>
            <a:r>
              <a:rPr lang="en-US" sz="1200" b="1" dirty="0" err="1">
                <a:ln w="18415" cmpd="sng">
                  <a:noFill/>
                  <a:prstDash val="solid"/>
                </a:ln>
                <a:solidFill>
                  <a:schemeClr val="accent2">
                    <a:lumMod val="75000"/>
                  </a:schemeClr>
                </a:solidFill>
                <a:latin typeface="Avenir Next Condensed" panose="020B0506020202020204" pitchFamily="34" charset="0"/>
              </a:rPr>
              <a:t>Consuegra</a:t>
            </a:r>
            <a:r>
              <a:rPr lang="en-US" sz="1200" b="1" dirty="0">
                <a:ln w="18415" cmpd="sng">
                  <a:noFill/>
                  <a:prstDash val="solid"/>
                </a:ln>
                <a:solidFill>
                  <a:schemeClr val="accent2">
                    <a:lumMod val="75000"/>
                  </a:schemeClr>
                </a:solidFill>
                <a:latin typeface="Avenir Next Condensed" panose="020B0506020202020204" pitchFamily="34" charset="0"/>
              </a:rPr>
              <a:t>, </a:t>
            </a:r>
            <a:r>
              <a:rPr lang="en-US" sz="1200" dirty="0">
                <a:ln w="18415" cmpd="sng">
                  <a:noFill/>
                  <a:prstDash val="solid"/>
                </a:ln>
                <a:solidFill>
                  <a:schemeClr val="accent2">
                    <a:lumMod val="75000"/>
                  </a:schemeClr>
                </a:solidFill>
                <a:latin typeface="Avenir Next Condensed" panose="020B0506020202020204" pitchFamily="34" charset="0"/>
              </a:rPr>
              <a:t>PhD, is Associate Director of the Department of Family Ministries at the North American Division of Seventh-day Adventists in Columbia, Maryland, USA </a:t>
            </a:r>
          </a:p>
          <a:p>
            <a:endParaRPr lang="en-US" sz="1200" dirty="0">
              <a:ln w="18415" cmpd="sng">
                <a:noFill/>
                <a:prstDash val="solid"/>
              </a:ln>
              <a:solidFill>
                <a:schemeClr val="accent2">
                  <a:lumMod val="75000"/>
                </a:schemeClr>
              </a:solidFill>
              <a:latin typeface="Avenir Next Condensed" panose="020B0506020202020204" pitchFamily="34" charset="0"/>
            </a:endParaRPr>
          </a:p>
        </p:txBody>
      </p:sp>
      <p:sp>
        <p:nvSpPr>
          <p:cNvPr id="6" name="TextBox 5"/>
          <p:cNvSpPr txBox="1"/>
          <p:nvPr/>
        </p:nvSpPr>
        <p:spPr>
          <a:xfrm>
            <a:off x="109732" y="5121494"/>
            <a:ext cx="7543800" cy="369332"/>
          </a:xfrm>
          <a:prstGeom prst="rect">
            <a:avLst/>
          </a:prstGeom>
          <a:noFill/>
        </p:spPr>
        <p:txBody>
          <a:bodyPr wrap="square" rtlCol="0">
            <a:spAutoFit/>
          </a:bodyPr>
          <a:lstStyle/>
          <a:p>
            <a:pPr algn="r"/>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
        <p:nvSpPr>
          <p:cNvPr id="3" name="Subtitle 2">
            <a:extLst>
              <a:ext uri="{FF2B5EF4-FFF2-40B4-BE49-F238E27FC236}">
                <a16:creationId xmlns:a16="http://schemas.microsoft.com/office/drawing/2014/main" id="{29598D1E-475B-E44C-A5D2-14B3FE3B6DF1}"/>
              </a:ext>
            </a:extLst>
          </p:cNvPr>
          <p:cNvSpPr>
            <a:spLocks noGrp="1"/>
          </p:cNvSpPr>
          <p:nvPr>
            <p:ph type="subTitle" idx="1"/>
          </p:nvPr>
        </p:nvSpPr>
        <p:spPr/>
        <p:txBody>
          <a:bodyPr>
            <a:normAutofit lnSpcReduction="10000"/>
          </a:bodyPr>
          <a:lstStyle/>
          <a:p>
            <a:pPr algn="r"/>
            <a:r>
              <a:rPr lang="en-US" sz="6000" dirty="0"/>
              <a:t>Giving Our Grandchildren a GRAND View of God</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a:xfrm>
            <a:off x="509558" y="184053"/>
            <a:ext cx="8376024" cy="782197"/>
          </a:xfrm>
        </p:spPr>
        <p:txBody>
          <a:bodyPr vert="horz" lIns="68580" tIns="34290" rIns="68580" bIns="34290" rtlCol="0" anchor="ctr">
            <a:noAutofit/>
          </a:bodyPr>
          <a:lstStyle/>
          <a:p>
            <a:pPr algn="l"/>
            <a:r>
              <a:rPr lang="en-US" sz="3600" dirty="0">
                <a:cs typeface="Aharoni" panose="02010803020104030203" pitchFamily="2" charset="-79"/>
              </a:rPr>
              <a:t>Your Actions Speak Louder Than Your Words</a:t>
            </a:r>
          </a:p>
        </p:txBody>
      </p:sp>
      <p:sp>
        <p:nvSpPr>
          <p:cNvPr id="3" name="Content Placeholder 2">
            <a:extLst>
              <a:ext uri="{FF2B5EF4-FFF2-40B4-BE49-F238E27FC236}">
                <a16:creationId xmlns:a16="http://schemas.microsoft.com/office/drawing/2014/main" id="{DDBF9351-ECA5-FB49-AD1F-94B9BADCD9E3}"/>
              </a:ext>
            </a:extLst>
          </p:cNvPr>
          <p:cNvSpPr>
            <a:spLocks noGrp="1"/>
          </p:cNvSpPr>
          <p:nvPr>
            <p:ph idx="1"/>
          </p:nvPr>
        </p:nvSpPr>
        <p:spPr>
          <a:xfrm>
            <a:off x="5045774" y="1719131"/>
            <a:ext cx="3156128" cy="4525963"/>
          </a:xfrm>
        </p:spPr>
        <p:txBody>
          <a:bodyPr/>
          <a:lstStyle/>
          <a:p>
            <a:pPr lvl="0"/>
            <a:endParaRPr lang="en-US" dirty="0"/>
          </a:p>
          <a:p>
            <a:pPr lvl="0"/>
            <a:r>
              <a:rPr lang="en-US" dirty="0"/>
              <a:t>Prayer</a:t>
            </a:r>
          </a:p>
          <a:p>
            <a:pPr lvl="0"/>
            <a:r>
              <a:rPr lang="en-US" dirty="0"/>
              <a:t>Personal Bible Study</a:t>
            </a:r>
          </a:p>
          <a:p>
            <a:pPr lvl="0"/>
            <a:r>
              <a:rPr lang="en-US" dirty="0"/>
              <a:t>Service Projects</a:t>
            </a:r>
          </a:p>
          <a:p>
            <a:pPr lvl="0"/>
            <a:r>
              <a:rPr lang="en-US" dirty="0"/>
              <a:t>Healthy Lifestyle</a:t>
            </a:r>
          </a:p>
          <a:p>
            <a:pPr lvl="0"/>
            <a:r>
              <a:rPr lang="en-US" dirty="0"/>
              <a:t>Technology Use</a:t>
            </a:r>
          </a:p>
          <a:p>
            <a:pPr lvl="0"/>
            <a:r>
              <a:rPr lang="en-US" dirty="0"/>
              <a:t>Marriage/Family</a:t>
            </a:r>
          </a:p>
          <a:p>
            <a:endParaRPr lang="en-US" dirty="0"/>
          </a:p>
        </p:txBody>
      </p:sp>
      <p:pic>
        <p:nvPicPr>
          <p:cNvPr id="11" name="Picture 10" descr="Two people looking at the camera&#10;&#10;Description automatically generated">
            <a:extLst>
              <a:ext uri="{FF2B5EF4-FFF2-40B4-BE49-F238E27FC236}">
                <a16:creationId xmlns:a16="http://schemas.microsoft.com/office/drawing/2014/main" id="{39ABB1B3-0F15-7848-95D5-67F411E554DE}"/>
              </a:ext>
            </a:extLst>
          </p:cNvPr>
          <p:cNvPicPr>
            <a:picLocks noChangeAspect="1"/>
          </p:cNvPicPr>
          <p:nvPr/>
        </p:nvPicPr>
        <p:blipFill>
          <a:blip r:embed="rId2"/>
          <a:stretch>
            <a:fillRect/>
          </a:stretch>
        </p:blipFill>
        <p:spPr>
          <a:xfrm>
            <a:off x="427111" y="1972485"/>
            <a:ext cx="4373840" cy="2913029"/>
          </a:xfrm>
          <a:prstGeom prst="rect">
            <a:avLst/>
          </a:prstGeom>
        </p:spPr>
      </p:pic>
    </p:spTree>
    <p:extLst>
      <p:ext uri="{BB962C8B-B14F-4D97-AF65-F5344CB8AC3E}">
        <p14:creationId xmlns:p14="http://schemas.microsoft.com/office/powerpoint/2010/main" val="150400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a:xfrm>
            <a:off x="427384" y="214949"/>
            <a:ext cx="8885582" cy="768198"/>
          </a:xfrm>
        </p:spPr>
        <p:txBody>
          <a:bodyPr vert="horz" lIns="68580" tIns="34290" rIns="68580" bIns="34290" rtlCol="0" anchor="ctr">
            <a:noAutofit/>
          </a:bodyPr>
          <a:lstStyle/>
          <a:p>
            <a:pPr algn="l"/>
            <a:r>
              <a:rPr lang="en-US" sz="3200" dirty="0">
                <a:cs typeface="Aharoni" panose="02010803020104030203" pitchFamily="2" charset="-79"/>
              </a:rPr>
              <a:t>More Ways To Give Them a GRAND View</a:t>
            </a:r>
          </a:p>
        </p:txBody>
      </p:sp>
      <p:sp>
        <p:nvSpPr>
          <p:cNvPr id="3" name="Content Placeholder 2">
            <a:extLst>
              <a:ext uri="{FF2B5EF4-FFF2-40B4-BE49-F238E27FC236}">
                <a16:creationId xmlns:a16="http://schemas.microsoft.com/office/drawing/2014/main" id="{AC33A1CB-9D40-E740-A407-0F80F9B58732}"/>
              </a:ext>
            </a:extLst>
          </p:cNvPr>
          <p:cNvSpPr>
            <a:spLocks noGrp="1"/>
          </p:cNvSpPr>
          <p:nvPr>
            <p:ph idx="1"/>
          </p:nvPr>
        </p:nvSpPr>
        <p:spPr>
          <a:xfrm>
            <a:off x="1163658" y="1654267"/>
            <a:ext cx="7049729" cy="4525963"/>
          </a:xfrm>
        </p:spPr>
        <p:txBody>
          <a:bodyPr>
            <a:normAutofit/>
          </a:bodyPr>
          <a:lstStyle/>
          <a:p>
            <a:pPr>
              <a:lnSpc>
                <a:spcPct val="160000"/>
              </a:lnSpc>
            </a:pPr>
            <a:r>
              <a:rPr lang="en-US" sz="3200" dirty="0"/>
              <a:t>Include Them </a:t>
            </a:r>
          </a:p>
          <a:p>
            <a:pPr lvl="0">
              <a:lnSpc>
                <a:spcPct val="160000"/>
              </a:lnSpc>
            </a:pPr>
            <a:r>
              <a:rPr lang="en-US" sz="3200" dirty="0"/>
              <a:t>Tell Them </a:t>
            </a:r>
          </a:p>
          <a:p>
            <a:pPr lvl="0">
              <a:lnSpc>
                <a:spcPct val="160000"/>
              </a:lnSpc>
            </a:pPr>
            <a:r>
              <a:rPr lang="en-US" sz="3200" dirty="0"/>
              <a:t>Lead Them </a:t>
            </a:r>
          </a:p>
          <a:p>
            <a:pPr lvl="0">
              <a:lnSpc>
                <a:spcPct val="160000"/>
              </a:lnSpc>
            </a:pPr>
            <a:r>
              <a:rPr lang="en-US" sz="3200" dirty="0"/>
              <a:t>Show Them </a:t>
            </a:r>
          </a:p>
          <a:p>
            <a:pPr lvl="0">
              <a:lnSpc>
                <a:spcPct val="160000"/>
              </a:lnSpc>
            </a:pPr>
            <a:endParaRPr lang="en-US" dirty="0"/>
          </a:p>
          <a:p>
            <a:endParaRPr lang="en-US" dirty="0"/>
          </a:p>
        </p:txBody>
      </p:sp>
      <p:pic>
        <p:nvPicPr>
          <p:cNvPr id="7" name="Picture 6" descr="A group of people sitting at a table&#10;&#10;Description automatically generated">
            <a:extLst>
              <a:ext uri="{FF2B5EF4-FFF2-40B4-BE49-F238E27FC236}">
                <a16:creationId xmlns:a16="http://schemas.microsoft.com/office/drawing/2014/main" id="{9F3665C1-391F-F74B-88AE-BDAC63E4583C}"/>
              </a:ext>
            </a:extLst>
          </p:cNvPr>
          <p:cNvPicPr>
            <a:picLocks noChangeAspect="1"/>
          </p:cNvPicPr>
          <p:nvPr/>
        </p:nvPicPr>
        <p:blipFill>
          <a:blip r:embed="rId2"/>
          <a:stretch>
            <a:fillRect/>
          </a:stretch>
        </p:blipFill>
        <p:spPr>
          <a:xfrm>
            <a:off x="5593405" y="1339099"/>
            <a:ext cx="3227421" cy="4841131"/>
          </a:xfrm>
          <a:prstGeom prst="rect">
            <a:avLst/>
          </a:prstGeom>
        </p:spPr>
      </p:pic>
    </p:spTree>
    <p:extLst>
      <p:ext uri="{BB962C8B-B14F-4D97-AF65-F5344CB8AC3E}">
        <p14:creationId xmlns:p14="http://schemas.microsoft.com/office/powerpoint/2010/main" val="3111677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a:xfrm>
            <a:off x="570271" y="0"/>
            <a:ext cx="7957504" cy="1143000"/>
          </a:xfrm>
        </p:spPr>
        <p:txBody>
          <a:bodyPr vert="horz" lIns="68580" tIns="34290" rIns="68580" bIns="34290" rtlCol="0" anchor="ctr">
            <a:noAutofit/>
          </a:bodyPr>
          <a:lstStyle/>
          <a:p>
            <a:pPr algn="l"/>
            <a:r>
              <a:rPr lang="en-US" sz="3200" dirty="0">
                <a:cs typeface="Aharoni" panose="02010803020104030203" pitchFamily="2" charset="-79"/>
              </a:rPr>
              <a:t>Invest Financial Resources in Ways that Matter</a:t>
            </a:r>
          </a:p>
        </p:txBody>
      </p:sp>
      <p:sp>
        <p:nvSpPr>
          <p:cNvPr id="3" name="Content Placeholder 2">
            <a:extLst>
              <a:ext uri="{FF2B5EF4-FFF2-40B4-BE49-F238E27FC236}">
                <a16:creationId xmlns:a16="http://schemas.microsoft.com/office/drawing/2014/main" id="{4BF429AE-0BCC-C148-AEFB-BC89601F5FF7}"/>
              </a:ext>
            </a:extLst>
          </p:cNvPr>
          <p:cNvSpPr>
            <a:spLocks noGrp="1"/>
          </p:cNvSpPr>
          <p:nvPr>
            <p:ph idx="1"/>
          </p:nvPr>
        </p:nvSpPr>
        <p:spPr>
          <a:xfrm>
            <a:off x="4262818" y="1846677"/>
            <a:ext cx="4102443" cy="4213653"/>
          </a:xfrm>
        </p:spPr>
        <p:txBody>
          <a:bodyPr>
            <a:normAutofit/>
          </a:bodyPr>
          <a:lstStyle/>
          <a:p>
            <a:pPr marL="0" indent="0">
              <a:buNone/>
            </a:pPr>
            <a:r>
              <a:rPr lang="en-US" sz="2000" dirty="0"/>
              <a:t>“Do not lay up for yourselves treasures on earth, where moth and rust destroy and where thieves break in and steal; but lay up for yourselves treasures in heaven, where neither moth nor rust destroys and where thieves do not break in and steal. For where your treasure is, there your heart will be also.” (Matthew 6:19-21, NKJV).</a:t>
            </a:r>
          </a:p>
          <a:p>
            <a:pPr marL="0" indent="0">
              <a:buNone/>
            </a:pPr>
            <a:endParaRPr lang="en-US" sz="2000" dirty="0"/>
          </a:p>
        </p:txBody>
      </p:sp>
      <p:pic>
        <p:nvPicPr>
          <p:cNvPr id="6" name="Picture 5" descr="A group of people swimming in the water&#10;&#10;Description automatically generated">
            <a:extLst>
              <a:ext uri="{FF2B5EF4-FFF2-40B4-BE49-F238E27FC236}">
                <a16:creationId xmlns:a16="http://schemas.microsoft.com/office/drawing/2014/main" id="{B5ABCEF0-38C1-8143-9A4E-460ACCDAB79B}"/>
              </a:ext>
            </a:extLst>
          </p:cNvPr>
          <p:cNvPicPr>
            <a:picLocks noChangeAspect="1"/>
          </p:cNvPicPr>
          <p:nvPr/>
        </p:nvPicPr>
        <p:blipFill rotWithShape="1">
          <a:blip r:embed="rId2"/>
          <a:srcRect l="15890" t="20481" r="26695" b="-6781"/>
          <a:stretch/>
        </p:blipFill>
        <p:spPr>
          <a:xfrm>
            <a:off x="383060" y="1729945"/>
            <a:ext cx="3537186" cy="3987492"/>
          </a:xfrm>
          <a:prstGeom prst="rect">
            <a:avLst/>
          </a:prstGeom>
        </p:spPr>
      </p:pic>
    </p:spTree>
    <p:extLst>
      <p:ext uri="{BB962C8B-B14F-4D97-AF65-F5344CB8AC3E}">
        <p14:creationId xmlns:p14="http://schemas.microsoft.com/office/powerpoint/2010/main" val="1972311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p:txBody>
          <a:bodyPr vert="horz" lIns="68580" tIns="34290" rIns="68580" bIns="34290" rtlCol="0" anchor="ctr">
            <a:noAutofit/>
          </a:bodyPr>
          <a:lstStyle/>
          <a:p>
            <a:pPr algn="ctr"/>
            <a:r>
              <a:rPr lang="en-US" sz="2700" dirty="0">
                <a:cs typeface="Aharoni" panose="02010803020104030203" pitchFamily="2" charset="-79"/>
              </a:rPr>
              <a:t>At the very heart of the role of Christian </a:t>
            </a:r>
            <a:br>
              <a:rPr lang="en-US" sz="2700" dirty="0">
                <a:cs typeface="Aharoni" panose="02010803020104030203" pitchFamily="2" charset="-79"/>
              </a:rPr>
            </a:br>
            <a:r>
              <a:rPr lang="en-US" sz="2700" dirty="0">
                <a:cs typeface="Aharoni" panose="02010803020104030203" pitchFamily="2" charset="-79"/>
              </a:rPr>
              <a:t>grandparenting is the gospel commission! </a:t>
            </a:r>
          </a:p>
        </p:txBody>
      </p:sp>
      <p:sp>
        <p:nvSpPr>
          <p:cNvPr id="3" name="Content Placeholder 2">
            <a:extLst>
              <a:ext uri="{FF2B5EF4-FFF2-40B4-BE49-F238E27FC236}">
                <a16:creationId xmlns:a16="http://schemas.microsoft.com/office/drawing/2014/main" id="{0A333554-8C8E-1E4E-B68D-D39DD30EE2B6}"/>
              </a:ext>
            </a:extLst>
          </p:cNvPr>
          <p:cNvSpPr>
            <a:spLocks noGrp="1"/>
          </p:cNvSpPr>
          <p:nvPr>
            <p:ph idx="1"/>
          </p:nvPr>
        </p:nvSpPr>
        <p:spPr>
          <a:xfrm>
            <a:off x="570271" y="4156748"/>
            <a:ext cx="7760930" cy="1865899"/>
          </a:xfrm>
        </p:spPr>
        <p:txBody>
          <a:bodyPr>
            <a:normAutofit fontScale="92500" lnSpcReduction="20000"/>
          </a:bodyPr>
          <a:lstStyle/>
          <a:p>
            <a:pPr lvl="0"/>
            <a:endParaRPr lang="en-US" dirty="0"/>
          </a:p>
          <a:p>
            <a:pPr lvl="0"/>
            <a:r>
              <a:rPr lang="en-US" dirty="0"/>
              <a:t>Don’t be so busy telling the gospel to “the whole world” that in the process, you skip over one of the most important treasures God has given you—your own grandchild. The gospel commission admonishes us to” Go and make disciples” (Matthew 28, 19). </a:t>
            </a:r>
          </a:p>
          <a:p>
            <a:endParaRPr lang="en-US" dirty="0"/>
          </a:p>
        </p:txBody>
      </p:sp>
      <p:pic>
        <p:nvPicPr>
          <p:cNvPr id="8" name="Picture 7" descr="A picture containing person, indoor, child, boy&#10;&#10;Description automatically generated">
            <a:extLst>
              <a:ext uri="{FF2B5EF4-FFF2-40B4-BE49-F238E27FC236}">
                <a16:creationId xmlns:a16="http://schemas.microsoft.com/office/drawing/2014/main" id="{480DFD6F-BB6D-AF45-AA1C-B398A831C888}"/>
              </a:ext>
            </a:extLst>
          </p:cNvPr>
          <p:cNvPicPr>
            <a:picLocks noChangeAspect="1"/>
          </p:cNvPicPr>
          <p:nvPr/>
        </p:nvPicPr>
        <p:blipFill>
          <a:blip r:embed="rId2"/>
          <a:stretch>
            <a:fillRect/>
          </a:stretch>
        </p:blipFill>
        <p:spPr>
          <a:xfrm>
            <a:off x="2299115" y="1287921"/>
            <a:ext cx="4303241" cy="2868827"/>
          </a:xfrm>
          <a:prstGeom prst="rect">
            <a:avLst/>
          </a:prstGeom>
        </p:spPr>
      </p:pic>
    </p:spTree>
    <p:extLst>
      <p:ext uri="{BB962C8B-B14F-4D97-AF65-F5344CB8AC3E}">
        <p14:creationId xmlns:p14="http://schemas.microsoft.com/office/powerpoint/2010/main" val="792151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posing for the camera&#10;&#10;Description generated with very high confidence">
            <a:extLst>
              <a:ext uri="{FF2B5EF4-FFF2-40B4-BE49-F238E27FC236}">
                <a16:creationId xmlns:a16="http://schemas.microsoft.com/office/drawing/2014/main" id="{D74A572C-03E5-46ED-B09A-E75C16CF6876}"/>
              </a:ext>
            </a:extLst>
          </p:cNvPr>
          <p:cNvPicPr>
            <a:picLocks noChangeAspect="1"/>
          </p:cNvPicPr>
          <p:nvPr/>
        </p:nvPicPr>
        <p:blipFill rotWithShape="1">
          <a:blip r:embed="rId2">
            <a:extLst>
              <a:ext uri="{28A0092B-C50C-407E-A947-70E740481C1C}">
                <a14:useLocalDpi xmlns:a14="http://schemas.microsoft.com/office/drawing/2010/main" val="0"/>
              </a:ext>
            </a:extLst>
          </a:blip>
          <a:srcRect t="16749" r="-1" b="3098"/>
          <a:stretch/>
        </p:blipFill>
        <p:spPr>
          <a:xfrm>
            <a:off x="2622091" y="1258626"/>
            <a:ext cx="3899818" cy="4923841"/>
          </a:xfrm>
          <a:prstGeom prst="rect">
            <a:avLst/>
          </a:prstGeom>
          <a:noFill/>
        </p:spPr>
      </p:pic>
      <p:sp>
        <p:nvSpPr>
          <p:cNvPr id="8" name="Title 7">
            <a:extLst>
              <a:ext uri="{FF2B5EF4-FFF2-40B4-BE49-F238E27FC236}">
                <a16:creationId xmlns:a16="http://schemas.microsoft.com/office/drawing/2014/main" id="{F77BE1CF-3CE0-624C-9B55-66EA730AF49D}"/>
              </a:ext>
            </a:extLst>
          </p:cNvPr>
          <p:cNvSpPr>
            <a:spLocks noGrp="1"/>
          </p:cNvSpPr>
          <p:nvPr>
            <p:ph type="title"/>
          </p:nvPr>
        </p:nvSpPr>
        <p:spPr/>
        <p:txBody>
          <a:bodyPr>
            <a:normAutofit/>
          </a:bodyPr>
          <a:lstStyle/>
          <a:p>
            <a:r>
              <a:rPr lang="en-US" sz="4000" dirty="0">
                <a:ea typeface="+mj-ea"/>
                <a:cs typeface="Aharoni" panose="02010803020104030203" pitchFamily="2" charset="-79"/>
              </a:rPr>
              <a:t>Learn more…</a:t>
            </a:r>
          </a:p>
        </p:txBody>
      </p:sp>
    </p:spTree>
    <p:extLst>
      <p:ext uri="{BB962C8B-B14F-4D97-AF65-F5344CB8AC3E}">
        <p14:creationId xmlns:p14="http://schemas.microsoft.com/office/powerpoint/2010/main" val="3392696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CDB253-5785-1F4E-804E-D38221B1C9E1}"/>
              </a:ext>
            </a:extLst>
          </p:cNvPr>
          <p:cNvSpPr>
            <a:spLocks noGrp="1"/>
          </p:cNvSpPr>
          <p:nvPr>
            <p:ph type="title"/>
          </p:nvPr>
        </p:nvSpPr>
        <p:spPr/>
        <p:txBody>
          <a:bodyPr/>
          <a:lstStyle/>
          <a:p>
            <a:r>
              <a:rPr lang="en-US" dirty="0">
                <a:cs typeface="Aharoni" panose="02010803020104030203" pitchFamily="2" charset="-79"/>
              </a:rPr>
              <a:t>Psalm 78:1-6</a:t>
            </a:r>
            <a:endParaRPr lang="en-US" dirty="0"/>
          </a:p>
        </p:txBody>
      </p:sp>
      <p:sp>
        <p:nvSpPr>
          <p:cNvPr id="4" name="Content Placeholder 3">
            <a:extLst>
              <a:ext uri="{FF2B5EF4-FFF2-40B4-BE49-F238E27FC236}">
                <a16:creationId xmlns:a16="http://schemas.microsoft.com/office/drawing/2014/main" id="{806A7E64-2F9F-B64C-94C9-1BAC758E744B}"/>
              </a:ext>
            </a:extLst>
          </p:cNvPr>
          <p:cNvSpPr>
            <a:spLocks noGrp="1"/>
          </p:cNvSpPr>
          <p:nvPr>
            <p:ph idx="1"/>
          </p:nvPr>
        </p:nvSpPr>
        <p:spPr>
          <a:xfrm>
            <a:off x="1244455" y="1530632"/>
            <a:ext cx="6655089" cy="4542177"/>
          </a:xfrm>
        </p:spPr>
        <p:txBody>
          <a:bodyPr>
            <a:normAutofit fontScale="85000" lnSpcReduction="10000"/>
          </a:bodyPr>
          <a:lstStyle/>
          <a:p>
            <a:pPr marL="0" indent="0" algn="ctr">
              <a:buNone/>
            </a:pPr>
            <a:r>
              <a:rPr lang="en-US" sz="2600" i="1" dirty="0"/>
              <a:t>“Give ear, O my people, to my law; Incline your ears to the words of my mouth. I will open my mouth in a parable; I will utter dark sayings of old, which we have heard and known, and our fathers have told us. </a:t>
            </a:r>
          </a:p>
          <a:p>
            <a:pPr marL="0" indent="0" algn="ctr">
              <a:buNone/>
            </a:pPr>
            <a:r>
              <a:rPr lang="en-US" sz="2600" i="1" dirty="0"/>
              <a:t>We will not hide them from their children, telling to </a:t>
            </a:r>
            <a:r>
              <a:rPr lang="en-US" sz="2600" b="1" i="1" dirty="0">
                <a:solidFill>
                  <a:schemeClr val="accent6">
                    <a:lumMod val="75000"/>
                  </a:schemeClr>
                </a:solidFill>
              </a:rPr>
              <a:t>the generation to come</a:t>
            </a:r>
            <a:r>
              <a:rPr lang="en-US" sz="2600" b="1" i="1" dirty="0"/>
              <a:t> </a:t>
            </a:r>
            <a:r>
              <a:rPr lang="en-US" sz="2600" i="1" dirty="0"/>
              <a:t>the praises of the Lord, and His strength and His wonderful works that He has done. </a:t>
            </a:r>
          </a:p>
          <a:p>
            <a:pPr marL="0" indent="0" algn="ctr">
              <a:buNone/>
            </a:pPr>
            <a:r>
              <a:rPr lang="en-US" sz="2600" i="1" dirty="0"/>
              <a:t>For He established a testimony in Jacob, and appointed a law in Israel, Which He commanded our fathers, that they should make them known to their children; That </a:t>
            </a:r>
            <a:r>
              <a:rPr lang="en-US" sz="2600" b="1" i="1" dirty="0">
                <a:solidFill>
                  <a:schemeClr val="accent6">
                    <a:lumMod val="75000"/>
                  </a:schemeClr>
                </a:solidFill>
              </a:rPr>
              <a:t>the generation to come </a:t>
            </a:r>
            <a:r>
              <a:rPr lang="en-US" sz="2600" i="1" dirty="0"/>
              <a:t>might know them, </a:t>
            </a:r>
            <a:r>
              <a:rPr lang="en-US" sz="2600" b="1" i="1" dirty="0">
                <a:solidFill>
                  <a:schemeClr val="accent6">
                    <a:lumMod val="75000"/>
                  </a:schemeClr>
                </a:solidFill>
              </a:rPr>
              <a:t>the children who would be born</a:t>
            </a:r>
            <a:r>
              <a:rPr lang="en-US" sz="2600" i="1" dirty="0"/>
              <a:t>, that they may arise and declare them to their children.”</a:t>
            </a:r>
            <a:endParaRPr lang="en-US" sz="2600" dirty="0"/>
          </a:p>
        </p:txBody>
      </p:sp>
    </p:spTree>
    <p:extLst>
      <p:ext uri="{BB962C8B-B14F-4D97-AF65-F5344CB8AC3E}">
        <p14:creationId xmlns:p14="http://schemas.microsoft.com/office/powerpoint/2010/main" val="4235920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F0BDA4D-D918-8042-972A-4A0FF8B78B9C}"/>
              </a:ext>
            </a:extLst>
          </p:cNvPr>
          <p:cNvSpPr>
            <a:spLocks noGrp="1"/>
          </p:cNvSpPr>
          <p:nvPr>
            <p:ph idx="1"/>
          </p:nvPr>
        </p:nvSpPr>
        <p:spPr>
          <a:xfrm>
            <a:off x="1024159" y="1601786"/>
            <a:ext cx="4462241" cy="4525963"/>
          </a:xfrm>
        </p:spPr>
        <p:txBody>
          <a:bodyPr>
            <a:normAutofit/>
          </a:bodyPr>
          <a:lstStyle/>
          <a:p>
            <a:pPr marL="457200" lvl="0" indent="-457200">
              <a:buFont typeface="+mj-lt"/>
              <a:buAutoNum type="arabicPeriod"/>
            </a:pPr>
            <a:r>
              <a:rPr lang="en-US" sz="2000" dirty="0"/>
              <a:t>Think about the last conversation you had with a grandparent. Did they pull out photos of their grandchildren? Recall their words. What did they share?</a:t>
            </a:r>
          </a:p>
          <a:p>
            <a:pPr marL="457200" lvl="0" indent="-457200">
              <a:buFont typeface="+mj-lt"/>
              <a:buAutoNum type="arabicPeriod"/>
            </a:pPr>
            <a:endParaRPr lang="en-US" sz="2000" dirty="0"/>
          </a:p>
          <a:p>
            <a:pPr marL="457200" lvl="0" indent="-457200">
              <a:buFont typeface="+mj-lt"/>
              <a:buAutoNum type="arabicPeriod"/>
            </a:pPr>
            <a:r>
              <a:rPr lang="en-US" sz="2000" dirty="0"/>
              <a:t>Now, think about Facebook or other social media posts and photos of grandparents/grandchildren. What are they doing? How are they interacting with each other? </a:t>
            </a:r>
          </a:p>
          <a:p>
            <a:pPr marL="457200" indent="-457200">
              <a:lnSpc>
                <a:spcPct val="90000"/>
              </a:lnSpc>
              <a:spcAft>
                <a:spcPts val="450"/>
              </a:spcAft>
              <a:buFont typeface="+mj-lt"/>
              <a:buAutoNum type="arabicPeriod"/>
            </a:pPr>
            <a:endParaRPr lang="en-US" sz="1800" dirty="0"/>
          </a:p>
          <a:p>
            <a:pPr marL="457200" indent="-457200">
              <a:buFont typeface="+mj-lt"/>
              <a:buAutoNum type="arabicPeriod"/>
            </a:pPr>
            <a:endParaRPr lang="en-US" sz="2000" dirty="0"/>
          </a:p>
        </p:txBody>
      </p:sp>
      <p:sp>
        <p:nvSpPr>
          <p:cNvPr id="5" name="Title 4">
            <a:extLst>
              <a:ext uri="{FF2B5EF4-FFF2-40B4-BE49-F238E27FC236}">
                <a16:creationId xmlns:a16="http://schemas.microsoft.com/office/drawing/2014/main" id="{B877A1A2-3F57-B740-9957-E1E4D50192EC}"/>
              </a:ext>
            </a:extLst>
          </p:cNvPr>
          <p:cNvSpPr>
            <a:spLocks noGrp="1"/>
          </p:cNvSpPr>
          <p:nvPr>
            <p:ph type="title"/>
          </p:nvPr>
        </p:nvSpPr>
        <p:spPr/>
        <p:txBody>
          <a:bodyPr/>
          <a:lstStyle/>
          <a:p>
            <a:r>
              <a:rPr lang="en-US" sz="5400" dirty="0">
                <a:cs typeface="Aharoni" panose="02010803020104030203" pitchFamily="2" charset="-79"/>
              </a:rPr>
              <a:t> </a:t>
            </a:r>
            <a:r>
              <a:rPr lang="en-US" dirty="0">
                <a:cs typeface="Aharoni" panose="02010803020104030203" pitchFamily="2" charset="-79"/>
              </a:rPr>
              <a:t>Grandparenting Today…</a:t>
            </a:r>
            <a:endParaRPr lang="en-US" dirty="0"/>
          </a:p>
        </p:txBody>
      </p:sp>
      <p:pic>
        <p:nvPicPr>
          <p:cNvPr id="8" name="Picture 7" descr="A person wearing a hat&#10;&#10;Description automatically generated">
            <a:extLst>
              <a:ext uri="{FF2B5EF4-FFF2-40B4-BE49-F238E27FC236}">
                <a16:creationId xmlns:a16="http://schemas.microsoft.com/office/drawing/2014/main" id="{61245036-6978-8C4A-914E-E54374ADF895}"/>
              </a:ext>
            </a:extLst>
          </p:cNvPr>
          <p:cNvPicPr>
            <a:picLocks noChangeAspect="1"/>
          </p:cNvPicPr>
          <p:nvPr/>
        </p:nvPicPr>
        <p:blipFill rotWithShape="1">
          <a:blip r:embed="rId2"/>
          <a:srcRect l="12975" r="17108"/>
          <a:stretch/>
        </p:blipFill>
        <p:spPr>
          <a:xfrm>
            <a:off x="5797685" y="1708790"/>
            <a:ext cx="2914163" cy="2793944"/>
          </a:xfrm>
          <a:prstGeom prst="rect">
            <a:avLst/>
          </a:prstGeom>
        </p:spPr>
      </p:pic>
    </p:spTree>
    <p:extLst>
      <p:ext uri="{BB962C8B-B14F-4D97-AF65-F5344CB8AC3E}">
        <p14:creationId xmlns:p14="http://schemas.microsoft.com/office/powerpoint/2010/main" val="3833872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p:txBody>
          <a:bodyPr vert="horz" lIns="68580" tIns="34290" rIns="68580" bIns="34290" rtlCol="0" anchor="ctr">
            <a:normAutofit/>
          </a:bodyPr>
          <a:lstStyle/>
          <a:p>
            <a:pPr algn="ctr"/>
            <a:r>
              <a:rPr lang="en-US" sz="4500" dirty="0">
                <a:cs typeface="Aharoni" panose="02010803020104030203" pitchFamily="2" charset="-79"/>
              </a:rPr>
              <a:t> </a:t>
            </a:r>
            <a:r>
              <a:rPr lang="en-US" sz="3975" dirty="0">
                <a:cs typeface="Aharoni" panose="02010803020104030203" pitchFamily="2" charset="-79"/>
              </a:rPr>
              <a:t>Grandparenting Today…</a:t>
            </a:r>
            <a:endParaRPr lang="en-US" sz="4500" dirty="0">
              <a:cs typeface="Aharoni" panose="02010803020104030203" pitchFamily="2" charset="-79"/>
            </a:endParaRPr>
          </a:p>
        </p:txBody>
      </p:sp>
      <p:sp>
        <p:nvSpPr>
          <p:cNvPr id="3" name="Content Placeholder 2">
            <a:extLst>
              <a:ext uri="{FF2B5EF4-FFF2-40B4-BE49-F238E27FC236}">
                <a16:creationId xmlns:a16="http://schemas.microsoft.com/office/drawing/2014/main" id="{AFACE75B-F689-2640-A25A-0630A9B7AD52}"/>
              </a:ext>
            </a:extLst>
          </p:cNvPr>
          <p:cNvSpPr>
            <a:spLocks noGrp="1"/>
          </p:cNvSpPr>
          <p:nvPr>
            <p:ph idx="1"/>
          </p:nvPr>
        </p:nvSpPr>
        <p:spPr>
          <a:xfrm>
            <a:off x="3910292" y="1299543"/>
            <a:ext cx="4057742" cy="4792134"/>
          </a:xfrm>
        </p:spPr>
        <p:txBody>
          <a:bodyPr>
            <a:normAutofit/>
          </a:bodyPr>
          <a:lstStyle/>
          <a:p>
            <a:pPr lvl="0"/>
            <a:endParaRPr lang="en-US" dirty="0"/>
          </a:p>
          <a:p>
            <a:pPr lvl="0"/>
            <a:endParaRPr lang="en-US" dirty="0"/>
          </a:p>
          <a:p>
            <a:pPr lvl="0"/>
            <a:r>
              <a:rPr lang="en-US" dirty="0"/>
              <a:t>“…significantly longer life expectancies now project you will live over 30% of your life as a grandparent and up to 20% of your life as a great-grandparent” (Grands Matter, p. A10).</a:t>
            </a:r>
            <a:endParaRPr lang="en-US" sz="2000" dirty="0"/>
          </a:p>
          <a:p>
            <a:endParaRPr lang="en-US" dirty="0"/>
          </a:p>
        </p:txBody>
      </p:sp>
      <p:pic>
        <p:nvPicPr>
          <p:cNvPr id="7" name="Picture 6" descr="A small child sitting on a table&#10;&#10;Description automatically generated">
            <a:extLst>
              <a:ext uri="{FF2B5EF4-FFF2-40B4-BE49-F238E27FC236}">
                <a16:creationId xmlns:a16="http://schemas.microsoft.com/office/drawing/2014/main" id="{897C1BF3-5742-1044-AB6E-FCF481ACE6D7}"/>
              </a:ext>
            </a:extLst>
          </p:cNvPr>
          <p:cNvPicPr>
            <a:picLocks noChangeAspect="1"/>
          </p:cNvPicPr>
          <p:nvPr/>
        </p:nvPicPr>
        <p:blipFill>
          <a:blip r:embed="rId2"/>
          <a:stretch>
            <a:fillRect/>
          </a:stretch>
        </p:blipFill>
        <p:spPr>
          <a:xfrm>
            <a:off x="383410" y="1286933"/>
            <a:ext cx="3030998" cy="4540904"/>
          </a:xfrm>
          <a:prstGeom prst="rect">
            <a:avLst/>
          </a:prstGeom>
        </p:spPr>
      </p:pic>
    </p:spTree>
    <p:extLst>
      <p:ext uri="{BB962C8B-B14F-4D97-AF65-F5344CB8AC3E}">
        <p14:creationId xmlns:p14="http://schemas.microsoft.com/office/powerpoint/2010/main" val="1367221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p:txBody>
          <a:bodyPr vert="horz" lIns="68580" tIns="34290" rIns="68580" bIns="34290" rtlCol="0" anchor="ctr">
            <a:noAutofit/>
          </a:bodyPr>
          <a:lstStyle/>
          <a:p>
            <a:pPr algn="ctr"/>
            <a:r>
              <a:rPr lang="en-US" dirty="0">
                <a:cs typeface="Aharoni" panose="02010803020104030203" pitchFamily="2" charset="-79"/>
              </a:rPr>
              <a:t>How Grandparents Describe Their Role…</a:t>
            </a:r>
            <a:endParaRPr lang="en-US" sz="4400" dirty="0">
              <a:cs typeface="Aharoni" panose="02010803020104030203" pitchFamily="2" charset="-79"/>
            </a:endParaRPr>
          </a:p>
        </p:txBody>
      </p:sp>
      <p:sp>
        <p:nvSpPr>
          <p:cNvPr id="3" name="Content Placeholder 2">
            <a:extLst>
              <a:ext uri="{FF2B5EF4-FFF2-40B4-BE49-F238E27FC236}">
                <a16:creationId xmlns:a16="http://schemas.microsoft.com/office/drawing/2014/main" id="{49017862-10F0-A04C-9F46-1B9A4FE26BC1}"/>
              </a:ext>
            </a:extLst>
          </p:cNvPr>
          <p:cNvSpPr>
            <a:spLocks noGrp="1"/>
          </p:cNvSpPr>
          <p:nvPr>
            <p:ph idx="1"/>
          </p:nvPr>
        </p:nvSpPr>
        <p:spPr>
          <a:xfrm>
            <a:off x="663676" y="1478183"/>
            <a:ext cx="4805791" cy="4525963"/>
          </a:xfrm>
        </p:spPr>
        <p:txBody>
          <a:bodyPr>
            <a:normAutofit fontScale="92500" lnSpcReduction="10000"/>
          </a:bodyPr>
          <a:lstStyle/>
          <a:p>
            <a:pPr lvl="0"/>
            <a:r>
              <a:rPr lang="en-US" dirty="0"/>
              <a:t>My job is to spoil my grandchild.</a:t>
            </a:r>
          </a:p>
          <a:p>
            <a:pPr lvl="0"/>
            <a:r>
              <a:rPr lang="en-US" dirty="0"/>
              <a:t>I want to give them all the things I could not provide for my child.</a:t>
            </a:r>
          </a:p>
          <a:p>
            <a:pPr lvl="0"/>
            <a:r>
              <a:rPr lang="en-US" dirty="0"/>
              <a:t>I have time now to have fun with them.</a:t>
            </a:r>
          </a:p>
          <a:p>
            <a:pPr lvl="0"/>
            <a:r>
              <a:rPr lang="en-US" dirty="0"/>
              <a:t>I can play video or computer games with them.</a:t>
            </a:r>
          </a:p>
          <a:p>
            <a:pPr lvl="0"/>
            <a:r>
              <a:rPr lang="en-US" dirty="0"/>
              <a:t>I can babysit them.</a:t>
            </a:r>
          </a:p>
          <a:p>
            <a:pPr lvl="0"/>
            <a:r>
              <a:rPr lang="en-US" dirty="0"/>
              <a:t>I get to give them all the sweets they want and then send them back home.</a:t>
            </a:r>
          </a:p>
          <a:p>
            <a:pPr lvl="0"/>
            <a:r>
              <a:rPr lang="en-US" dirty="0"/>
              <a:t>I want to be the first to take them to Disneyland.</a:t>
            </a:r>
          </a:p>
          <a:p>
            <a:pPr lvl="0"/>
            <a:endParaRPr lang="en-US" sz="2000" dirty="0"/>
          </a:p>
          <a:p>
            <a:endParaRPr lang="en-US" dirty="0"/>
          </a:p>
        </p:txBody>
      </p:sp>
      <p:pic>
        <p:nvPicPr>
          <p:cNvPr id="7" name="Picture 6" descr="A person wearing a hat&#10;&#10;Description automatically generated">
            <a:extLst>
              <a:ext uri="{FF2B5EF4-FFF2-40B4-BE49-F238E27FC236}">
                <a16:creationId xmlns:a16="http://schemas.microsoft.com/office/drawing/2014/main" id="{E1E71642-6E0F-FA4C-AE34-81D4962B8EBF}"/>
              </a:ext>
            </a:extLst>
          </p:cNvPr>
          <p:cNvPicPr>
            <a:picLocks noChangeAspect="1"/>
          </p:cNvPicPr>
          <p:nvPr/>
        </p:nvPicPr>
        <p:blipFill rotWithShape="1">
          <a:blip r:embed="rId2"/>
          <a:srcRect l="18148" r="21852"/>
          <a:stretch/>
        </p:blipFill>
        <p:spPr>
          <a:xfrm>
            <a:off x="5469467" y="1478183"/>
            <a:ext cx="3432811" cy="3814233"/>
          </a:xfrm>
          <a:prstGeom prst="rect">
            <a:avLst/>
          </a:prstGeom>
        </p:spPr>
      </p:pic>
    </p:spTree>
    <p:extLst>
      <p:ext uri="{BB962C8B-B14F-4D97-AF65-F5344CB8AC3E}">
        <p14:creationId xmlns:p14="http://schemas.microsoft.com/office/powerpoint/2010/main" val="3841963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a:xfrm>
            <a:off x="139148" y="94776"/>
            <a:ext cx="9004852" cy="1143000"/>
          </a:xfrm>
        </p:spPr>
        <p:txBody>
          <a:bodyPr vert="horz" lIns="68580" tIns="34290" rIns="68580" bIns="34290" rtlCol="0" anchor="ctr">
            <a:noAutofit/>
          </a:bodyPr>
          <a:lstStyle/>
          <a:p>
            <a:pPr algn="l"/>
            <a:r>
              <a:rPr lang="en-US" sz="2700" dirty="0">
                <a:cs typeface="Aharoni" panose="02010803020104030203" pitchFamily="2" charset="-79"/>
              </a:rPr>
              <a:t>How Does Scripture Describe the Role of These Family Members?</a:t>
            </a:r>
            <a:endParaRPr lang="en-US" sz="3000" dirty="0">
              <a:cs typeface="Aharoni" panose="02010803020104030203" pitchFamily="2" charset="-79"/>
            </a:endParaRPr>
          </a:p>
        </p:txBody>
      </p:sp>
      <p:sp>
        <p:nvSpPr>
          <p:cNvPr id="3" name="Content Placeholder 2">
            <a:extLst>
              <a:ext uri="{FF2B5EF4-FFF2-40B4-BE49-F238E27FC236}">
                <a16:creationId xmlns:a16="http://schemas.microsoft.com/office/drawing/2014/main" id="{318157C5-CD43-1241-B104-8FDB987A58F3}"/>
              </a:ext>
            </a:extLst>
          </p:cNvPr>
          <p:cNvSpPr>
            <a:spLocks noGrp="1"/>
          </p:cNvSpPr>
          <p:nvPr>
            <p:ph idx="1"/>
          </p:nvPr>
        </p:nvSpPr>
        <p:spPr>
          <a:xfrm>
            <a:off x="842645" y="1506412"/>
            <a:ext cx="7049729" cy="4525963"/>
          </a:xfrm>
        </p:spPr>
        <p:txBody>
          <a:bodyPr/>
          <a:lstStyle/>
          <a:p>
            <a:pPr lvl="0"/>
            <a:r>
              <a:rPr lang="en-US" dirty="0"/>
              <a:t>Quote a Bible verse for each:</a:t>
            </a:r>
          </a:p>
          <a:p>
            <a:pPr lvl="1"/>
            <a:r>
              <a:rPr lang="en-US" dirty="0"/>
              <a:t>Husband - </a:t>
            </a:r>
          </a:p>
          <a:p>
            <a:pPr lvl="1"/>
            <a:r>
              <a:rPr lang="en-US" dirty="0"/>
              <a:t>Wife -</a:t>
            </a:r>
          </a:p>
          <a:p>
            <a:pPr lvl="1"/>
            <a:r>
              <a:rPr lang="en-US" dirty="0"/>
              <a:t>Child -</a:t>
            </a:r>
          </a:p>
          <a:p>
            <a:pPr lvl="1"/>
            <a:r>
              <a:rPr lang="en-US" dirty="0"/>
              <a:t>Grandparent –</a:t>
            </a:r>
          </a:p>
          <a:p>
            <a:pPr lvl="0"/>
            <a:endParaRPr lang="en-US" dirty="0"/>
          </a:p>
          <a:p>
            <a:pPr lvl="0"/>
            <a:r>
              <a:rPr lang="en-US" dirty="0"/>
              <a:t>The first 3 may come easy but we usually have to think harder about the role of grandparents!</a:t>
            </a:r>
          </a:p>
          <a:p>
            <a:pPr lvl="0"/>
            <a:endParaRPr lang="en-US" sz="1600" dirty="0"/>
          </a:p>
          <a:p>
            <a:endParaRPr lang="en-US" dirty="0"/>
          </a:p>
        </p:txBody>
      </p:sp>
    </p:spTree>
    <p:extLst>
      <p:ext uri="{BB962C8B-B14F-4D97-AF65-F5344CB8AC3E}">
        <p14:creationId xmlns:p14="http://schemas.microsoft.com/office/powerpoint/2010/main" val="1170533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p:txBody>
          <a:bodyPr vert="horz" lIns="68580" tIns="34290" rIns="68580" bIns="34290" rtlCol="0" anchor="ctr">
            <a:noAutofit/>
          </a:bodyPr>
          <a:lstStyle/>
          <a:p>
            <a:pPr algn="ctr"/>
            <a:r>
              <a:rPr lang="en-US" sz="3000" dirty="0">
                <a:cs typeface="Aharoni" panose="02010803020104030203" pitchFamily="2" charset="-79"/>
              </a:rPr>
              <a:t>Don’t skip the “AND”…</a:t>
            </a:r>
            <a:endParaRPr lang="en-US" dirty="0">
              <a:cs typeface="Aharoni" panose="02010803020104030203" pitchFamily="2" charset="-79"/>
            </a:endParaRPr>
          </a:p>
        </p:txBody>
      </p:sp>
      <p:sp>
        <p:nvSpPr>
          <p:cNvPr id="3" name="Content Placeholder 2">
            <a:extLst>
              <a:ext uri="{FF2B5EF4-FFF2-40B4-BE49-F238E27FC236}">
                <a16:creationId xmlns:a16="http://schemas.microsoft.com/office/drawing/2014/main" id="{3448BB6A-0E89-3F43-8785-7CC961732CCF}"/>
              </a:ext>
            </a:extLst>
          </p:cNvPr>
          <p:cNvSpPr>
            <a:spLocks noGrp="1"/>
          </p:cNvSpPr>
          <p:nvPr>
            <p:ph idx="1"/>
          </p:nvPr>
        </p:nvSpPr>
        <p:spPr>
          <a:xfrm>
            <a:off x="570271" y="4226011"/>
            <a:ext cx="7733469" cy="2315620"/>
          </a:xfrm>
        </p:spPr>
        <p:txBody>
          <a:bodyPr>
            <a:normAutofit/>
          </a:bodyPr>
          <a:lstStyle/>
          <a:p>
            <a:pPr lvl="0"/>
            <a:endParaRPr lang="en-US" dirty="0"/>
          </a:p>
          <a:p>
            <a:pPr lvl="0"/>
            <a:r>
              <a:rPr lang="en-US" dirty="0"/>
              <a:t>“Keep the commandments of the LORD your God…Teach them to your children</a:t>
            </a:r>
            <a:r>
              <a:rPr lang="en-US" dirty="0">
                <a:solidFill>
                  <a:schemeClr val="accent4">
                    <a:lumMod val="50000"/>
                  </a:schemeClr>
                </a:solidFill>
              </a:rPr>
              <a:t> </a:t>
            </a:r>
            <a:r>
              <a:rPr lang="en-US" b="1" u="sng" dirty="0">
                <a:solidFill>
                  <a:schemeClr val="accent6">
                    <a:lumMod val="75000"/>
                  </a:schemeClr>
                </a:solidFill>
                <a:latin typeface="Aharoni" panose="02010803020104030203" pitchFamily="2" charset="-79"/>
                <a:cs typeface="Aharoni" panose="02010803020104030203" pitchFamily="2" charset="-79"/>
              </a:rPr>
              <a:t>AND</a:t>
            </a:r>
            <a:r>
              <a:rPr lang="en-US" dirty="0">
                <a:solidFill>
                  <a:schemeClr val="accent4">
                    <a:lumMod val="50000"/>
                  </a:schemeClr>
                </a:solidFill>
              </a:rPr>
              <a:t> </a:t>
            </a:r>
            <a:r>
              <a:rPr lang="en-US" dirty="0"/>
              <a:t>your grandchildren.” (Deuteronomy 4: 2,9 NKJV).</a:t>
            </a:r>
          </a:p>
          <a:p>
            <a:endParaRPr lang="en-US" dirty="0"/>
          </a:p>
        </p:txBody>
      </p:sp>
      <p:pic>
        <p:nvPicPr>
          <p:cNvPr id="6" name="Picture 5" descr="Two people sitting on a table&#10;&#10;Description automatically generated">
            <a:extLst>
              <a:ext uri="{FF2B5EF4-FFF2-40B4-BE49-F238E27FC236}">
                <a16:creationId xmlns:a16="http://schemas.microsoft.com/office/drawing/2014/main" id="{5F66B4A9-16E4-564E-9D56-AF843F954799}"/>
              </a:ext>
            </a:extLst>
          </p:cNvPr>
          <p:cNvPicPr>
            <a:picLocks noChangeAspect="1"/>
          </p:cNvPicPr>
          <p:nvPr/>
        </p:nvPicPr>
        <p:blipFill>
          <a:blip r:embed="rId2"/>
          <a:stretch>
            <a:fillRect/>
          </a:stretch>
        </p:blipFill>
        <p:spPr>
          <a:xfrm>
            <a:off x="1966097" y="1316666"/>
            <a:ext cx="4771325" cy="3162128"/>
          </a:xfrm>
          <a:prstGeom prst="rect">
            <a:avLst/>
          </a:prstGeom>
        </p:spPr>
      </p:pic>
    </p:spTree>
    <p:extLst>
      <p:ext uri="{BB962C8B-B14F-4D97-AF65-F5344CB8AC3E}">
        <p14:creationId xmlns:p14="http://schemas.microsoft.com/office/powerpoint/2010/main" val="3155611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p:txBody>
          <a:bodyPr vert="horz" lIns="68580" tIns="34290" rIns="68580" bIns="34290" rtlCol="0" anchor="ctr">
            <a:noAutofit/>
          </a:bodyPr>
          <a:lstStyle/>
          <a:p>
            <a:pPr algn="ctr"/>
            <a:r>
              <a:rPr lang="en-US" sz="3000" dirty="0">
                <a:cs typeface="Aharoni" panose="02010803020104030203" pitchFamily="2" charset="-79"/>
              </a:rPr>
              <a:t>More Biblical Direction…</a:t>
            </a:r>
            <a:endParaRPr lang="en-US" dirty="0">
              <a:cs typeface="Aharoni" panose="02010803020104030203" pitchFamily="2" charset="-79"/>
            </a:endParaRPr>
          </a:p>
        </p:txBody>
      </p:sp>
      <p:sp>
        <p:nvSpPr>
          <p:cNvPr id="3" name="Content Placeholder 2">
            <a:extLst>
              <a:ext uri="{FF2B5EF4-FFF2-40B4-BE49-F238E27FC236}">
                <a16:creationId xmlns:a16="http://schemas.microsoft.com/office/drawing/2014/main" id="{59C25E0E-1AB3-BF41-90F3-D100F8E618EF}"/>
              </a:ext>
            </a:extLst>
          </p:cNvPr>
          <p:cNvSpPr>
            <a:spLocks noGrp="1"/>
          </p:cNvSpPr>
          <p:nvPr>
            <p:ph idx="1"/>
          </p:nvPr>
        </p:nvSpPr>
        <p:spPr>
          <a:xfrm>
            <a:off x="4792133" y="1801484"/>
            <a:ext cx="3735642" cy="4525963"/>
          </a:xfrm>
        </p:spPr>
        <p:txBody>
          <a:bodyPr/>
          <a:lstStyle/>
          <a:p>
            <a:pPr lvl="0"/>
            <a:endParaRPr lang="en-US" dirty="0"/>
          </a:p>
          <a:p>
            <a:pPr marL="0" lvl="0" indent="0">
              <a:buNone/>
            </a:pPr>
            <a:r>
              <a:rPr lang="en-US" dirty="0"/>
              <a:t> “…that you may fear the Lord your God, to keep all His statutes and His commandments which I command you, you and </a:t>
            </a:r>
            <a:r>
              <a:rPr lang="en-US" dirty="0">
                <a:solidFill>
                  <a:schemeClr val="accent6">
                    <a:lumMod val="75000"/>
                  </a:schemeClr>
                </a:solidFill>
                <a:latin typeface="Aharoni" panose="02010803020104030203" pitchFamily="2" charset="-79"/>
                <a:cs typeface="Aharoni" panose="02010803020104030203" pitchFamily="2" charset="-79"/>
              </a:rPr>
              <a:t>your son and your grandson</a:t>
            </a:r>
            <a:r>
              <a:rPr lang="en-US" dirty="0"/>
              <a:t>.” </a:t>
            </a:r>
          </a:p>
          <a:p>
            <a:pPr marL="0" lvl="0" indent="0">
              <a:buNone/>
            </a:pPr>
            <a:r>
              <a:rPr lang="en-US" dirty="0"/>
              <a:t>Deuteronomy 6:2-9 (NKJV) </a:t>
            </a:r>
          </a:p>
          <a:p>
            <a:endParaRPr lang="en-US" dirty="0"/>
          </a:p>
        </p:txBody>
      </p:sp>
      <p:pic>
        <p:nvPicPr>
          <p:cNvPr id="5" name="Picture 4" descr="A group of people posing for the camera&#10;&#10;Description automatically generated">
            <a:extLst>
              <a:ext uri="{FF2B5EF4-FFF2-40B4-BE49-F238E27FC236}">
                <a16:creationId xmlns:a16="http://schemas.microsoft.com/office/drawing/2014/main" id="{B2A5BD93-A5F2-4145-89E5-3032284D5ECC}"/>
              </a:ext>
            </a:extLst>
          </p:cNvPr>
          <p:cNvPicPr>
            <a:picLocks noChangeAspect="1"/>
          </p:cNvPicPr>
          <p:nvPr/>
        </p:nvPicPr>
        <p:blipFill>
          <a:blip r:embed="rId2"/>
          <a:stretch>
            <a:fillRect/>
          </a:stretch>
        </p:blipFill>
        <p:spPr>
          <a:xfrm>
            <a:off x="414607" y="2265755"/>
            <a:ext cx="4087392" cy="2695352"/>
          </a:xfrm>
          <a:prstGeom prst="rect">
            <a:avLst/>
          </a:prstGeom>
        </p:spPr>
      </p:pic>
    </p:spTree>
    <p:extLst>
      <p:ext uri="{BB962C8B-B14F-4D97-AF65-F5344CB8AC3E}">
        <p14:creationId xmlns:p14="http://schemas.microsoft.com/office/powerpoint/2010/main" val="4190648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CC347-9E3D-40E4-B59C-30F6A25D9A71}"/>
              </a:ext>
            </a:extLst>
          </p:cNvPr>
          <p:cNvSpPr>
            <a:spLocks noGrp="1"/>
          </p:cNvSpPr>
          <p:nvPr>
            <p:ph type="title"/>
          </p:nvPr>
        </p:nvSpPr>
        <p:spPr/>
        <p:txBody>
          <a:bodyPr vert="horz" lIns="68580" tIns="34290" rIns="68580" bIns="34290" rtlCol="0" anchor="ctr">
            <a:noAutofit/>
          </a:bodyPr>
          <a:lstStyle/>
          <a:p>
            <a:pPr algn="ctr"/>
            <a:r>
              <a:rPr lang="en-US" sz="4000" dirty="0">
                <a:cs typeface="Aharoni" panose="02010803020104030203" pitchFamily="2" charset="-79"/>
              </a:rPr>
              <a:t>It’s More About SHOW Then Tell</a:t>
            </a:r>
          </a:p>
        </p:txBody>
      </p:sp>
      <p:sp>
        <p:nvSpPr>
          <p:cNvPr id="3" name="Content Placeholder 2">
            <a:extLst>
              <a:ext uri="{FF2B5EF4-FFF2-40B4-BE49-F238E27FC236}">
                <a16:creationId xmlns:a16="http://schemas.microsoft.com/office/drawing/2014/main" id="{0C08F6A9-AEA7-D245-A56D-C9F692D614F4}"/>
              </a:ext>
            </a:extLst>
          </p:cNvPr>
          <p:cNvSpPr>
            <a:spLocks noGrp="1"/>
          </p:cNvSpPr>
          <p:nvPr>
            <p:ph idx="1"/>
          </p:nvPr>
        </p:nvSpPr>
        <p:spPr/>
        <p:txBody>
          <a:bodyPr/>
          <a:lstStyle/>
          <a:p>
            <a:pPr lvl="0"/>
            <a:endParaRPr lang="en-US" dirty="0"/>
          </a:p>
          <a:p>
            <a:pPr marL="0" lvl="0" indent="0" algn="ctr">
              <a:buNone/>
            </a:pPr>
            <a:r>
              <a:rPr lang="en-US" dirty="0"/>
              <a:t> “Grandparents teach young people social morality and give them a sense of right and wrong, a set of absolutes upon which they can build their lives. In this day of relative truth, grandchildren need models of truth and biblical morality, models that don’t change with the times. </a:t>
            </a:r>
            <a:r>
              <a:rPr lang="en-US" b="1" dirty="0">
                <a:solidFill>
                  <a:schemeClr val="accent6">
                    <a:lumMod val="75000"/>
                  </a:schemeClr>
                </a:solidFill>
              </a:rPr>
              <a:t>They need to see </a:t>
            </a:r>
            <a:r>
              <a:rPr lang="en-US" dirty="0"/>
              <a:t>integrity consistently displayed. Creative, involved grandparents provide grandchildren a model of morality to emulate” (</a:t>
            </a:r>
            <a:r>
              <a:rPr lang="en-US" dirty="0" err="1"/>
              <a:t>Schreur</a:t>
            </a:r>
            <a:r>
              <a:rPr lang="en-US" dirty="0"/>
              <a:t>, J. &amp; J., 2011). </a:t>
            </a:r>
          </a:p>
          <a:p>
            <a:endParaRPr lang="en-US" dirty="0"/>
          </a:p>
        </p:txBody>
      </p:sp>
    </p:spTree>
    <p:extLst>
      <p:ext uri="{BB962C8B-B14F-4D97-AF65-F5344CB8AC3E}">
        <p14:creationId xmlns:p14="http://schemas.microsoft.com/office/powerpoint/2010/main" val="3080914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1B9D6D62-9600-4547-AC1A-B986C168B319}" vid="{CD27962F-AF7E-E84A-88A7-D5E4DE4AA4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807</Words>
  <Application>Microsoft Macintosh PowerPoint</Application>
  <PresentationFormat>On-screen Show (4:3)</PresentationFormat>
  <Paragraphs>62</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Aharoni</vt:lpstr>
      <vt:lpstr>Arial</vt:lpstr>
      <vt:lpstr>Avenir Next Condensed</vt:lpstr>
      <vt:lpstr>Avenir Next Condensed Medium</vt:lpstr>
      <vt:lpstr>Calibri</vt:lpstr>
      <vt:lpstr>Office Theme</vt:lpstr>
      <vt:lpstr>PowerPoint Presentation</vt:lpstr>
      <vt:lpstr>Psalm 78:1-6</vt:lpstr>
      <vt:lpstr> Grandparenting Today…</vt:lpstr>
      <vt:lpstr> Grandparenting Today…</vt:lpstr>
      <vt:lpstr>How Grandparents Describe Their Role…</vt:lpstr>
      <vt:lpstr>How Does Scripture Describe the Role of These Family Members?</vt:lpstr>
      <vt:lpstr>Don’t skip the “AND”…</vt:lpstr>
      <vt:lpstr>More Biblical Direction…</vt:lpstr>
      <vt:lpstr>It’s More About SHOW Then Tell</vt:lpstr>
      <vt:lpstr>Your Actions Speak Louder Than Your Words</vt:lpstr>
      <vt:lpstr>More Ways To Give Them a GRAND View</vt:lpstr>
      <vt:lpstr>Invest Financial Resources in Ways that Matter</vt:lpstr>
      <vt:lpstr>At the very heart of the role of Christian  grandparenting is the gospel commission! </vt:lpstr>
      <vt:lpstr>Learn more…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Miranda, Karen</dc:creator>
  <cp:lastModifiedBy>Microsoft Office User</cp:lastModifiedBy>
  <cp:revision>13</cp:revision>
  <dcterms:created xsi:type="dcterms:W3CDTF">2020-09-14T17:26:43Z</dcterms:created>
  <dcterms:modified xsi:type="dcterms:W3CDTF">2020-09-17T08:26:50Z</dcterms:modified>
</cp:coreProperties>
</file>