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
  </p:notesMasterIdLst>
  <p:sldIdLst>
    <p:sldId id="256" r:id="rId2"/>
    <p:sldId id="259" r:id="rId3"/>
    <p:sldId id="274" r:id="rId4"/>
    <p:sldId id="261" r:id="rId5"/>
    <p:sldId id="262" r:id="rId6"/>
    <p:sldId id="263" r:id="rId7"/>
    <p:sldId id="264" r:id="rId8"/>
    <p:sldId id="266" r:id="rId9"/>
    <p:sldId id="275" r:id="rId10"/>
    <p:sldId id="268" r:id="rId11"/>
    <p:sldId id="269" r:id="rId12"/>
    <p:sldId id="270" r:id="rId13"/>
    <p:sldId id="271" r:id="rId14"/>
    <p:sldId id="272" r:id="rId15"/>
    <p:sldId id="265" r:id="rId16"/>
    <p:sldId id="273" r:id="rId17"/>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108"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0" name="Shape 60"/>
          <p:cNvSpPr>
            <a:spLocks noGrp="1" noRot="1" noChangeAspect="1"/>
          </p:cNvSpPr>
          <p:nvPr>
            <p:ph type="sldImg"/>
          </p:nvPr>
        </p:nvSpPr>
        <p:spPr>
          <a:xfrm>
            <a:off x="1143000" y="685800"/>
            <a:ext cx="4572000" cy="3429000"/>
          </a:xfrm>
          <a:prstGeom prst="rect">
            <a:avLst/>
          </a:prstGeom>
        </p:spPr>
        <p:txBody>
          <a:bodyPr/>
          <a:lstStyle/>
          <a:p>
            <a:endParaRPr/>
          </a:p>
        </p:txBody>
      </p:sp>
      <p:sp>
        <p:nvSpPr>
          <p:cNvPr id="61" name="Shape 61"/>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14"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15" name="Body Level One…"/>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1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Title and Vertical Text">
    <p:spTree>
      <p:nvGrpSpPr>
        <p:cNvPr id="1" name=""/>
        <p:cNvGrpSpPr/>
        <p:nvPr/>
      </p:nvGrpSpPr>
      <p:grpSpPr>
        <a:xfrm>
          <a:off x="0" y="0"/>
          <a:ext cx="0" cy="0"/>
          <a:chOff x="0" y="0"/>
          <a:chExt cx="0" cy="0"/>
        </a:xfrm>
      </p:grpSpPr>
      <p:pic>
        <p:nvPicPr>
          <p:cNvPr id="40" name="10K Toes Filled.ai" descr="10K Toes Filled.ai"/>
          <p:cNvPicPr>
            <a:picLocks noChangeAspect="1"/>
          </p:cNvPicPr>
          <p:nvPr/>
        </p:nvPicPr>
        <p:blipFill>
          <a:blip r:embed="rId2">
            <a:extLst/>
          </a:blip>
          <a:stretch>
            <a:fillRect/>
          </a:stretch>
        </p:blipFill>
        <p:spPr>
          <a:xfrm rot="2327672">
            <a:off x="622619" y="-1000461"/>
            <a:ext cx="1443811" cy="1911598"/>
          </a:xfrm>
          <a:prstGeom prst="rect">
            <a:avLst/>
          </a:prstGeom>
          <a:ln w="12700">
            <a:miter lim="400000"/>
          </a:ln>
        </p:spPr>
      </p:pic>
      <p:sp>
        <p:nvSpPr>
          <p:cNvPr id="41" name="Rectangle"/>
          <p:cNvSpPr/>
          <p:nvPr/>
        </p:nvSpPr>
        <p:spPr>
          <a:xfrm>
            <a:off x="10458450" y="-152400"/>
            <a:ext cx="1753866" cy="7162800"/>
          </a:xfrm>
          <a:prstGeom prst="rect">
            <a:avLst/>
          </a:prstGeom>
          <a:solidFill>
            <a:srgbClr val="33BDBD"/>
          </a:solidFill>
          <a:ln w="6350">
            <a:solidFill>
              <a:schemeClr val="accent4"/>
            </a:solidFill>
            <a:miter/>
          </a:ln>
        </p:spPr>
        <p:txBody>
          <a:bodyPr lIns="45719" rIns="45719" anchor="ctr"/>
          <a:lstStyle/>
          <a:p>
            <a:endParaRPr/>
          </a:p>
        </p:txBody>
      </p:sp>
      <p:pic>
        <p:nvPicPr>
          <p:cNvPr id="42" name="SDA Logo White1.ai" descr="SDA Logo White1.ai"/>
          <p:cNvPicPr>
            <a:picLocks noChangeAspect="1"/>
          </p:cNvPicPr>
          <p:nvPr/>
        </p:nvPicPr>
        <p:blipFill>
          <a:blip r:embed="rId3">
            <a:extLst/>
          </a:blip>
          <a:stretch>
            <a:fillRect/>
          </a:stretch>
        </p:blipFill>
        <p:spPr>
          <a:xfrm>
            <a:off x="10787460" y="5616752"/>
            <a:ext cx="1095846" cy="1006717"/>
          </a:xfrm>
          <a:prstGeom prst="rect">
            <a:avLst/>
          </a:prstGeom>
          <a:ln w="12700">
            <a:miter lim="400000"/>
          </a:ln>
        </p:spPr>
      </p:pic>
      <p:sp>
        <p:nvSpPr>
          <p:cNvPr id="43" name="Title 1"/>
          <p:cNvSpPr txBox="1"/>
          <p:nvPr/>
        </p:nvSpPr>
        <p:spPr>
          <a:xfrm>
            <a:off x="671244" y="1266201"/>
            <a:ext cx="9144001" cy="2387601"/>
          </a:xfrm>
          <a:prstGeom prst="rect">
            <a:avLst/>
          </a:prstGeom>
          <a:ln w="12700">
            <a:miter lim="400000"/>
          </a:ln>
        </p:spPr>
        <p:txBody>
          <a:bodyPr lIns="45719" rIns="45719" anchor="b">
            <a:normAutofit/>
          </a:bodyPr>
          <a:lstStyle/>
          <a:p>
            <a:pPr algn="ctr">
              <a:lnSpc>
                <a:spcPct val="90000"/>
              </a:lnSpc>
              <a:defRPr sz="6000">
                <a:solidFill>
                  <a:srgbClr val="0A7988"/>
                </a:solidFill>
                <a:latin typeface="DIN Next Slab Pro Light"/>
                <a:ea typeface="DIN Next Slab Pro Light"/>
                <a:cs typeface="DIN Next Slab Pro Light"/>
                <a:sym typeface="DIN Next Slab Pro Light"/>
              </a:defRPr>
            </a:pPr>
            <a:endParaRPr/>
          </a:p>
        </p:txBody>
      </p:sp>
      <p:sp>
        <p:nvSpPr>
          <p:cNvPr id="44" name="Subtitle 2"/>
          <p:cNvSpPr txBox="1"/>
          <p:nvPr/>
        </p:nvSpPr>
        <p:spPr>
          <a:xfrm>
            <a:off x="671244" y="3745876"/>
            <a:ext cx="9144001" cy="1655761"/>
          </a:xfrm>
          <a:prstGeom prst="rect">
            <a:avLst/>
          </a:prstGeom>
          <a:ln w="12700">
            <a:miter lim="400000"/>
          </a:ln>
        </p:spPr>
        <p:txBody>
          <a:bodyPr lIns="45719" rIns="45719">
            <a:normAutofit/>
          </a:bodyPr>
          <a:lstStyle/>
          <a:p>
            <a:pPr algn="ctr">
              <a:lnSpc>
                <a:spcPct val="90000"/>
              </a:lnSpc>
              <a:spcBef>
                <a:spcPts val="1000"/>
              </a:spcBef>
              <a:defRPr sz="2400">
                <a:solidFill>
                  <a:srgbClr val="27BDBE"/>
                </a:solidFill>
                <a:latin typeface="Helvetica Neue"/>
                <a:ea typeface="Helvetica Neue"/>
                <a:cs typeface="Helvetica Neue"/>
                <a:sym typeface="Helvetica Neue"/>
              </a:defRPr>
            </a:pPr>
            <a:endParaRPr/>
          </a:p>
        </p:txBody>
      </p:sp>
      <p:sp>
        <p:nvSpPr>
          <p:cNvPr id="4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sp>
        <p:nvSpPr>
          <p:cNvPr id="52" name="Title Text"/>
          <p:cNvSpPr txBox="1">
            <a:spLocks noGrp="1"/>
          </p:cNvSpPr>
          <p:nvPr>
            <p:ph type="title"/>
          </p:nvPr>
        </p:nvSpPr>
        <p:spPr>
          <a:xfrm>
            <a:off x="8724900" y="365125"/>
            <a:ext cx="2628900" cy="5811838"/>
          </a:xfrm>
          <a:prstGeom prst="rect">
            <a:avLst/>
          </a:prstGeom>
        </p:spPr>
        <p:txBody>
          <a:bodyPr/>
          <a:lstStyle/>
          <a:p>
            <a:r>
              <a:t>Title Text</a:t>
            </a:r>
          </a:p>
        </p:txBody>
      </p:sp>
      <p:sp>
        <p:nvSpPr>
          <p:cNvPr id="53" name="Body Level One…"/>
          <p:cNvSpPr txBox="1">
            <a:spLocks noGrp="1"/>
          </p:cNvSpPr>
          <p:nvPr>
            <p:ph type="body" idx="1"/>
          </p:nvPr>
        </p:nvSpPr>
        <p:spPr>
          <a:xfrm>
            <a:off x="838200" y="365125"/>
            <a:ext cx="7734300" cy="58118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1pPr>
              <a:defRPr/>
            </a:lvl1pPr>
            <a:lvl5pP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37CC0096-1860-4642-9CD2-0079EA5E7CD1}" type="datetimeFigureOut">
              <a:rPr lang="en-US" smtClean="0"/>
              <a:t>4/28/2021</a:t>
            </a:fld>
            <a:endParaRPr lang="en-US"/>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2657702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p:cNvSpPr/>
          <p:nvPr/>
        </p:nvSpPr>
        <p:spPr>
          <a:xfrm>
            <a:off x="-107950" y="-38100"/>
            <a:ext cx="10497220" cy="6934200"/>
          </a:xfrm>
          <a:prstGeom prst="rect">
            <a:avLst/>
          </a:prstGeom>
          <a:solidFill>
            <a:srgbClr val="33BCBD"/>
          </a:solidFill>
          <a:ln w="12700">
            <a:miter lim="400000"/>
          </a:ln>
        </p:spPr>
        <p:txBody>
          <a:bodyPr lIns="45719" rIns="45719" anchor="ctr"/>
          <a:lstStyle/>
          <a:p>
            <a:endParaRPr/>
          </a:p>
        </p:txBody>
      </p:sp>
      <p:pic>
        <p:nvPicPr>
          <p:cNvPr id="3" name="SDA Logo 10K.ai" descr="SDA Logo 10K.ai"/>
          <p:cNvPicPr>
            <a:picLocks noChangeAspect="1"/>
          </p:cNvPicPr>
          <p:nvPr/>
        </p:nvPicPr>
        <p:blipFill>
          <a:blip r:embed="rId6">
            <a:extLst/>
          </a:blip>
          <a:stretch>
            <a:fillRect/>
          </a:stretch>
        </p:blipFill>
        <p:spPr>
          <a:xfrm>
            <a:off x="10742129" y="5487792"/>
            <a:ext cx="1095846" cy="1006717"/>
          </a:xfrm>
          <a:prstGeom prst="rect">
            <a:avLst/>
          </a:prstGeom>
          <a:ln w="12700">
            <a:miter lim="400000"/>
          </a:ln>
        </p:spPr>
      </p:pic>
      <p:pic>
        <p:nvPicPr>
          <p:cNvPr id="4" name="10K White Foot.psd" descr="10K White Foot.psd"/>
          <p:cNvPicPr>
            <a:picLocks noChangeAspect="1"/>
          </p:cNvPicPr>
          <p:nvPr/>
        </p:nvPicPr>
        <p:blipFill>
          <a:blip r:embed="rId7">
            <a:extLst/>
          </a:blip>
          <a:stretch>
            <a:fillRect/>
          </a:stretch>
        </p:blipFill>
        <p:spPr>
          <a:xfrm rot="14509167">
            <a:off x="80597" y="-984352"/>
            <a:ext cx="2058397" cy="1809015"/>
          </a:xfrm>
          <a:prstGeom prst="rect">
            <a:avLst/>
          </a:prstGeom>
          <a:ln w="12700">
            <a:miter lim="400000"/>
          </a:ln>
        </p:spPr>
      </p:pic>
      <p:sp>
        <p:nvSpPr>
          <p:cNvPr id="5" name="Title Text"/>
          <p:cNvSpPr txBox="1">
            <a:spLocks noGrp="1"/>
          </p:cNvSpPr>
          <p:nvPr>
            <p:ph type="title"/>
          </p:nvPr>
        </p:nvSpPr>
        <p:spPr>
          <a:xfrm>
            <a:off x="609600" y="92074"/>
            <a:ext cx="10972800" cy="15081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r>
              <a:t>Title Text</a:t>
            </a:r>
          </a:p>
        </p:txBody>
      </p:sp>
      <p:sp>
        <p:nvSpPr>
          <p:cNvPr id="6" name="Body Level One…"/>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7" name="Slide Number"/>
          <p:cNvSpPr txBox="1">
            <a:spLocks noGrp="1"/>
          </p:cNvSpPr>
          <p:nvPr>
            <p:ph type="sldNum" sz="quarter" idx="2"/>
          </p:nvPr>
        </p:nvSpPr>
        <p:spPr>
          <a:xfrm>
            <a:off x="11095176" y="6404292"/>
            <a:ext cx="258624" cy="269241"/>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1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 name="iStock-507954280.jpg" descr="iStock-507954280.jpg"/>
          <p:cNvPicPr>
            <a:picLocks noChangeAspect="1"/>
          </p:cNvPicPr>
          <p:nvPr/>
        </p:nvPicPr>
        <p:blipFill>
          <a:blip r:embed="rId2">
            <a:extLst/>
          </a:blip>
          <a:stretch>
            <a:fillRect/>
          </a:stretch>
        </p:blipFill>
        <p:spPr>
          <a:xfrm>
            <a:off x="-10641" y="0"/>
            <a:ext cx="10444125" cy="7342219"/>
          </a:xfrm>
          <a:prstGeom prst="rect">
            <a:avLst/>
          </a:prstGeom>
          <a:ln w="12700">
            <a:miter lim="400000"/>
          </a:ln>
        </p:spPr>
      </p:pic>
      <p:pic>
        <p:nvPicPr>
          <p:cNvPr id="64" name="The10000Toes White.png" descr="The10000Toes White.png"/>
          <p:cNvPicPr>
            <a:picLocks noChangeAspect="1"/>
          </p:cNvPicPr>
          <p:nvPr/>
        </p:nvPicPr>
        <p:blipFill>
          <a:blip r:embed="rId3">
            <a:extLst/>
          </a:blip>
          <a:stretch>
            <a:fillRect/>
          </a:stretch>
        </p:blipFill>
        <p:spPr>
          <a:xfrm>
            <a:off x="642941" y="3010184"/>
            <a:ext cx="4512804" cy="3492911"/>
          </a:xfrm>
          <a:prstGeom prst="rect">
            <a:avLst/>
          </a:prstGeom>
          <a:ln w="12700">
            <a:miter lim="400000"/>
          </a:ln>
        </p:spPr>
      </p:pic>
      <p:pic>
        <p:nvPicPr>
          <p:cNvPr id="65" name="SDA Logo 10K.ai" descr="SDA Logo 10K.ai"/>
          <p:cNvPicPr>
            <a:picLocks noChangeAspect="1"/>
          </p:cNvPicPr>
          <p:nvPr/>
        </p:nvPicPr>
        <p:blipFill>
          <a:blip r:embed="rId4">
            <a:extLst/>
          </a:blip>
          <a:stretch>
            <a:fillRect/>
          </a:stretch>
        </p:blipFill>
        <p:spPr>
          <a:xfrm>
            <a:off x="10821727" y="5641779"/>
            <a:ext cx="1095846" cy="1006718"/>
          </a:xfrm>
          <a:prstGeom prst="rect">
            <a:avLst/>
          </a:prstGeom>
          <a:ln w="12700">
            <a:miter lim="400000"/>
          </a:ln>
        </p:spPr>
      </p:pic>
      <p:sp>
        <p:nvSpPr>
          <p:cNvPr id="3" name="Title 2"/>
          <p:cNvSpPr>
            <a:spLocks noGrp="1"/>
          </p:cNvSpPr>
          <p:nvPr>
            <p:ph type="title"/>
          </p:nvPr>
        </p:nvSpPr>
        <p:spPr>
          <a:xfrm>
            <a:off x="72833" y="143708"/>
            <a:ext cx="10277175" cy="2387601"/>
          </a:xfrm>
        </p:spPr>
        <p:txBody>
          <a:bodyPr>
            <a:normAutofit fontScale="90000"/>
          </a:bodyPr>
          <a:lstStyle/>
          <a:p>
            <a:r>
              <a:rPr lang="en-AU" b="1" dirty="0"/>
              <a:t>Diabetes and the Seven Dimensions of wellness</a:t>
            </a:r>
            <a:r>
              <a:rPr lang="en-GB" dirty="0"/>
              <a:t/>
            </a:r>
            <a:br>
              <a:rPr lang="en-GB" dirty="0"/>
            </a:br>
            <a:endParaRPr lang="en-GB" dirty="0"/>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81890" y="1443480"/>
            <a:ext cx="9845478" cy="3020314"/>
          </a:xfrm>
          <a:prstGeom prst="rect">
            <a:avLst/>
          </a:prstGeom>
        </p:spPr>
        <p:txBody>
          <a:bodyPr wrap="square">
            <a:spAutoFit/>
          </a:bodyPr>
          <a:lstStyle/>
          <a:p>
            <a:pPr marL="274320" marR="0" lvl="0" indent="-228600" defTabSz="914400" eaLnBrk="1" fontAlgn="auto" latinLnBrk="0" hangingPunct="1">
              <a:lnSpc>
                <a:spcPct val="90000"/>
              </a:lnSpc>
              <a:spcBef>
                <a:spcPts val="1800"/>
              </a:spcBef>
              <a:spcAft>
                <a:spcPts val="0"/>
              </a:spcAft>
              <a:buClr>
                <a:srgbClr val="87A91B">
                  <a:lumMod val="50000"/>
                </a:srgbClr>
              </a:buClr>
              <a:buSzPct val="100000"/>
              <a:buFont typeface="Arial" pitchFamily="34" charset="0"/>
              <a:buChar char="▪"/>
              <a:tabLst/>
              <a:defRPr/>
            </a:pPr>
            <a:r>
              <a:rPr kumimoji="0" lang="en-AU" sz="2000" b="0" i="0" u="none" strike="noStrike" kern="1200" cap="none" spc="0" normalizeH="0" baseline="0" noProof="0" dirty="0" smtClean="0">
                <a:ln>
                  <a:noFill/>
                </a:ln>
                <a:solidFill>
                  <a:srgbClr val="595959"/>
                </a:solidFill>
                <a:effectLst/>
                <a:uLnTx/>
                <a:uFillTx/>
              </a:rPr>
              <a:t>Eat healthy foods and exercise with family and friends. </a:t>
            </a:r>
          </a:p>
          <a:p>
            <a:pPr marL="594360" marR="0" lvl="1" indent="-228600" defTabSz="914400" eaLnBrk="1" fontAlgn="auto" latinLnBrk="0" hangingPunct="1">
              <a:lnSpc>
                <a:spcPct val="90000"/>
              </a:lnSpc>
              <a:spcBef>
                <a:spcPts val="800"/>
              </a:spcBef>
              <a:spcAft>
                <a:spcPts val="0"/>
              </a:spcAft>
              <a:buClr>
                <a:srgbClr val="87A91B">
                  <a:lumMod val="50000"/>
                </a:srgbClr>
              </a:buClr>
              <a:buSzPct val="100000"/>
              <a:buFont typeface="Arial" pitchFamily="34" charset="0"/>
              <a:buChar char="▪"/>
              <a:tabLst/>
              <a:defRPr/>
            </a:pPr>
            <a:r>
              <a:rPr kumimoji="0" lang="en-AU" sz="1800" b="0" i="0" u="none" strike="noStrike" kern="1200" cap="none" spc="0" normalizeH="0" baseline="0" noProof="0" dirty="0" smtClean="0">
                <a:ln>
                  <a:noFill/>
                </a:ln>
                <a:solidFill>
                  <a:srgbClr val="595959"/>
                </a:solidFill>
                <a:effectLst/>
                <a:uLnTx/>
                <a:uFillTx/>
              </a:rPr>
              <a:t>Eating well and exercising with others can be a strong motivator to keep up the lifestyle changes, especially as others also choose to eat healthy foods and exercise regularly as per recommendations above. </a:t>
            </a:r>
          </a:p>
          <a:p>
            <a:pPr marL="274320" marR="0" lvl="0" indent="-228600" defTabSz="914400" eaLnBrk="1" fontAlgn="auto" latinLnBrk="0" hangingPunct="1">
              <a:lnSpc>
                <a:spcPct val="90000"/>
              </a:lnSpc>
              <a:spcBef>
                <a:spcPts val="1800"/>
              </a:spcBef>
              <a:spcAft>
                <a:spcPts val="0"/>
              </a:spcAft>
              <a:buClr>
                <a:srgbClr val="87A91B">
                  <a:lumMod val="50000"/>
                </a:srgbClr>
              </a:buClr>
              <a:buSzPct val="100000"/>
              <a:buFont typeface="Arial" pitchFamily="34" charset="0"/>
              <a:buChar char="▪"/>
              <a:tabLst/>
              <a:defRPr/>
            </a:pPr>
            <a:r>
              <a:rPr kumimoji="0" lang="en-AU" sz="2000" b="0" i="0" u="none" strike="noStrike" kern="1200" cap="none" spc="0" normalizeH="0" baseline="0" noProof="0" dirty="0" smtClean="0">
                <a:ln>
                  <a:noFill/>
                </a:ln>
                <a:solidFill>
                  <a:srgbClr val="595959"/>
                </a:solidFill>
                <a:effectLst/>
                <a:uLnTx/>
                <a:uFillTx/>
              </a:rPr>
              <a:t>Goals can be set among family or friends to lose a certain amount of weight or eat certain foods at particular meals </a:t>
            </a:r>
          </a:p>
          <a:p>
            <a:pPr marL="274320" marR="0" lvl="0" indent="-228600" defTabSz="914400" eaLnBrk="1" fontAlgn="auto" latinLnBrk="0" hangingPunct="1">
              <a:lnSpc>
                <a:spcPct val="90000"/>
              </a:lnSpc>
              <a:spcBef>
                <a:spcPts val="1800"/>
              </a:spcBef>
              <a:spcAft>
                <a:spcPts val="0"/>
              </a:spcAft>
              <a:buClr>
                <a:srgbClr val="87A91B">
                  <a:lumMod val="50000"/>
                </a:srgbClr>
              </a:buClr>
              <a:buSzPct val="100000"/>
              <a:buFont typeface="Arial" pitchFamily="34" charset="0"/>
              <a:buChar char="▪"/>
              <a:tabLst/>
              <a:defRPr/>
            </a:pPr>
            <a:r>
              <a:rPr kumimoji="0" lang="en-AU" sz="2000" b="0" i="0" u="none" strike="noStrike" kern="1200" cap="none" spc="0" normalizeH="0" baseline="0" noProof="0" dirty="0" smtClean="0">
                <a:ln>
                  <a:noFill/>
                </a:ln>
                <a:solidFill>
                  <a:srgbClr val="595959"/>
                </a:solidFill>
                <a:effectLst/>
                <a:uLnTx/>
                <a:uFillTx/>
              </a:rPr>
              <a:t>Goals can also be set for exercise</a:t>
            </a:r>
          </a:p>
          <a:p>
            <a:pPr marL="274320" marR="0" lvl="0" indent="-228600" defTabSz="914400" eaLnBrk="1" fontAlgn="auto" latinLnBrk="0" hangingPunct="1">
              <a:lnSpc>
                <a:spcPct val="90000"/>
              </a:lnSpc>
              <a:spcBef>
                <a:spcPts val="1800"/>
              </a:spcBef>
              <a:spcAft>
                <a:spcPts val="0"/>
              </a:spcAft>
              <a:buClr>
                <a:srgbClr val="87A91B">
                  <a:lumMod val="50000"/>
                </a:srgbClr>
              </a:buClr>
              <a:buSzPct val="100000"/>
              <a:buFont typeface="Arial" pitchFamily="34" charset="0"/>
              <a:buChar char="▪"/>
              <a:tabLst/>
              <a:defRPr/>
            </a:pPr>
            <a:r>
              <a:rPr kumimoji="0" lang="en-AU" sz="2000" b="0" i="0" u="none" strike="noStrike" kern="1200" cap="none" spc="0" normalizeH="0" baseline="0" noProof="0" dirty="0" smtClean="0">
                <a:ln>
                  <a:noFill/>
                </a:ln>
                <a:solidFill>
                  <a:srgbClr val="595959"/>
                </a:solidFill>
                <a:effectLst/>
                <a:uLnTx/>
                <a:uFillTx/>
              </a:rPr>
              <a:t>Rewards for achieving goals  </a:t>
            </a:r>
            <a:endParaRPr kumimoji="0" lang="en-GB" sz="2000" b="0" i="0" u="none" strike="noStrike" kern="1200" cap="none" spc="0" normalizeH="0" baseline="0" noProof="0" dirty="0" smtClean="0">
              <a:ln>
                <a:noFill/>
              </a:ln>
              <a:solidFill>
                <a:srgbClr val="595959"/>
              </a:solidFill>
              <a:effectLst/>
              <a:uLnTx/>
              <a:uFillTx/>
            </a:endParaRPr>
          </a:p>
        </p:txBody>
      </p:sp>
      <p:pic>
        <p:nvPicPr>
          <p:cNvPr id="5" name="Picture 4"/>
          <p:cNvPicPr>
            <a:picLocks noChangeAspect="1"/>
          </p:cNvPicPr>
          <p:nvPr/>
        </p:nvPicPr>
        <p:blipFill>
          <a:blip r:embed="rId2"/>
          <a:stretch>
            <a:fillRect/>
          </a:stretch>
        </p:blipFill>
        <p:spPr>
          <a:xfrm>
            <a:off x="1699046" y="394814"/>
            <a:ext cx="1755800" cy="914479"/>
          </a:xfrm>
          <a:prstGeom prst="rect">
            <a:avLst/>
          </a:prstGeom>
        </p:spPr>
      </p:pic>
      <p:pic>
        <p:nvPicPr>
          <p:cNvPr id="6" name="Picture 5"/>
          <p:cNvPicPr>
            <a:picLocks noChangeAspect="1"/>
          </p:cNvPicPr>
          <p:nvPr/>
        </p:nvPicPr>
        <p:blipFill>
          <a:blip r:embed="rId3"/>
          <a:stretch>
            <a:fillRect/>
          </a:stretch>
        </p:blipFill>
        <p:spPr>
          <a:xfrm>
            <a:off x="3629890" y="124691"/>
            <a:ext cx="1319644" cy="1184602"/>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04821" y="3515264"/>
            <a:ext cx="3680587" cy="2453724"/>
          </a:xfrm>
          <a:prstGeom prst="rect">
            <a:avLst/>
          </a:prstGeom>
        </p:spPr>
      </p:pic>
      <p:sp>
        <p:nvSpPr>
          <p:cNvPr id="7" name="TextBox 6"/>
          <p:cNvSpPr txBox="1"/>
          <p:nvPr/>
        </p:nvSpPr>
        <p:spPr>
          <a:xfrm>
            <a:off x="705852" y="4463794"/>
            <a:ext cx="4957010" cy="15973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274320" lvl="0" indent="-228600" hangingPunct="1">
              <a:lnSpc>
                <a:spcPct val="90000"/>
              </a:lnSpc>
              <a:spcBef>
                <a:spcPts val="1800"/>
              </a:spcBef>
              <a:buClr>
                <a:srgbClr val="87A91B">
                  <a:lumMod val="50000"/>
                </a:srgbClr>
              </a:buClr>
              <a:buSzPct val="100000"/>
              <a:buFont typeface="Arial" pitchFamily="34" charset="0"/>
              <a:buChar char="▪"/>
              <a:defRPr/>
            </a:pPr>
            <a:r>
              <a:rPr lang="en-AU" kern="1200" dirty="0">
                <a:solidFill>
                  <a:srgbClr val="595959"/>
                </a:solidFill>
              </a:rPr>
              <a:t>Grow the wonderful greens in your garden that grow so well in </a:t>
            </a:r>
            <a:r>
              <a:rPr lang="en-AU" sz="2000" kern="1200" dirty="0">
                <a:solidFill>
                  <a:srgbClr val="595959"/>
                </a:solidFill>
              </a:rPr>
              <a:t>the</a:t>
            </a:r>
            <a:r>
              <a:rPr lang="en-AU" kern="1200" dirty="0">
                <a:solidFill>
                  <a:srgbClr val="595959"/>
                </a:solidFill>
              </a:rPr>
              <a:t> Pacific that when eaten will do wonders to provide you with a good source of nutrition and form part of a diabetes prevention diet</a:t>
            </a:r>
            <a:endParaRPr lang="en-GB" kern="1200" dirty="0">
              <a:solidFill>
                <a:srgbClr val="595959"/>
              </a:solidFill>
            </a:endParaRPr>
          </a:p>
        </p:txBody>
      </p:sp>
    </p:spTree>
    <p:extLst>
      <p:ext uri="{BB962C8B-B14F-4D97-AF65-F5344CB8AC3E}">
        <p14:creationId xmlns:p14="http://schemas.microsoft.com/office/powerpoint/2010/main" val="1268622430"/>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81892" y="2053643"/>
            <a:ext cx="4663876" cy="4082143"/>
          </a:xfrm>
          <a:prstGeom prst="rect">
            <a:avLst/>
          </a:prstGeom>
        </p:spPr>
        <p:txBody>
          <a:bodyPr wrap="square">
            <a:spAutoFit/>
          </a:bodyPr>
          <a:lstStyle/>
          <a:p>
            <a:pPr marL="274320" marR="0" lvl="0" indent="-228600" defTabSz="914400" eaLnBrk="1" fontAlgn="auto" latinLnBrk="0" hangingPunct="1">
              <a:lnSpc>
                <a:spcPct val="90000"/>
              </a:lnSpc>
              <a:spcBef>
                <a:spcPts val="1800"/>
              </a:spcBef>
              <a:spcAft>
                <a:spcPts val="0"/>
              </a:spcAft>
              <a:buClr>
                <a:srgbClr val="87A91B">
                  <a:lumMod val="50000"/>
                </a:srgbClr>
              </a:buClr>
              <a:buSzPct val="100000"/>
              <a:buFont typeface="Arial" pitchFamily="34" charset="0"/>
              <a:buChar char="▪"/>
              <a:tabLst/>
              <a:defRPr/>
            </a:pPr>
            <a:r>
              <a:rPr kumimoji="0" lang="en-AU" sz="2200" b="0" i="0" u="none" strike="noStrike" kern="1200" cap="none" spc="0" normalizeH="0" baseline="0" noProof="0" dirty="0" smtClean="0">
                <a:ln>
                  <a:noFill/>
                </a:ln>
                <a:solidFill>
                  <a:srgbClr val="595959"/>
                </a:solidFill>
                <a:effectLst/>
                <a:uLnTx/>
                <a:uFillTx/>
              </a:rPr>
              <a:t>Choose to move around during work. Sitting too long without moving will add to the risk of developing diabetes. </a:t>
            </a:r>
          </a:p>
          <a:p>
            <a:pPr marL="274320" marR="0" lvl="0" indent="-228600" defTabSz="914400" eaLnBrk="1" fontAlgn="auto" latinLnBrk="0" hangingPunct="1">
              <a:lnSpc>
                <a:spcPct val="90000"/>
              </a:lnSpc>
              <a:spcBef>
                <a:spcPts val="1800"/>
              </a:spcBef>
              <a:spcAft>
                <a:spcPts val="0"/>
              </a:spcAft>
              <a:buClr>
                <a:srgbClr val="87A91B">
                  <a:lumMod val="50000"/>
                </a:srgbClr>
              </a:buClr>
              <a:buSzPct val="100000"/>
              <a:buFont typeface="Arial" pitchFamily="34" charset="0"/>
              <a:buChar char="▪"/>
              <a:tabLst/>
              <a:defRPr/>
            </a:pPr>
            <a:r>
              <a:rPr kumimoji="0" lang="en-AU" sz="2200" b="0" i="0" u="none" strike="noStrike" kern="1200" cap="none" spc="0" normalizeH="0" baseline="0" noProof="0" dirty="0" smtClean="0">
                <a:ln>
                  <a:noFill/>
                </a:ln>
                <a:solidFill>
                  <a:srgbClr val="595959"/>
                </a:solidFill>
                <a:effectLst/>
                <a:uLnTx/>
                <a:uFillTx/>
              </a:rPr>
              <a:t>If you have a job that requires a lot of sitting, make sure you stand up and move around every hour or two. </a:t>
            </a:r>
          </a:p>
          <a:p>
            <a:pPr marL="594360" marR="0" lvl="1" indent="-228600" defTabSz="914400" eaLnBrk="1" fontAlgn="auto" latinLnBrk="0" hangingPunct="1">
              <a:lnSpc>
                <a:spcPct val="90000"/>
              </a:lnSpc>
              <a:spcBef>
                <a:spcPts val="800"/>
              </a:spcBef>
              <a:spcAft>
                <a:spcPts val="0"/>
              </a:spcAft>
              <a:buClr>
                <a:srgbClr val="87A91B">
                  <a:lumMod val="50000"/>
                </a:srgbClr>
              </a:buClr>
              <a:buSzPct val="100000"/>
              <a:buFont typeface="Arial" pitchFamily="34" charset="0"/>
              <a:buChar char="▪"/>
              <a:tabLst/>
              <a:defRPr/>
            </a:pPr>
            <a:r>
              <a:rPr kumimoji="0" lang="en-AU" sz="2200" b="0" i="0" u="none" strike="noStrike" kern="1200" cap="none" spc="0" normalizeH="0" baseline="0" noProof="0" dirty="0" smtClean="0">
                <a:ln>
                  <a:noFill/>
                </a:ln>
                <a:solidFill>
                  <a:srgbClr val="595959"/>
                </a:solidFill>
                <a:effectLst/>
                <a:uLnTx/>
                <a:uFillTx/>
              </a:rPr>
              <a:t>This will not only prevent diabetes but also help to prevent other issues such as musculoskeletal problems such as back pain and arthritis.   </a:t>
            </a:r>
            <a:endParaRPr kumimoji="0" lang="en-GB" sz="2200" b="0" i="0" u="none" strike="noStrike" kern="1200" cap="none" spc="0" normalizeH="0" baseline="0" noProof="0" dirty="0">
              <a:ln>
                <a:noFill/>
              </a:ln>
              <a:solidFill>
                <a:srgbClr val="595959"/>
              </a:solidFill>
              <a:effectLst/>
              <a:uLnTx/>
              <a:uFillTx/>
            </a:endParaRPr>
          </a:p>
        </p:txBody>
      </p:sp>
      <p:pic>
        <p:nvPicPr>
          <p:cNvPr id="5" name="Picture 4"/>
          <p:cNvPicPr>
            <a:picLocks noChangeAspect="1"/>
          </p:cNvPicPr>
          <p:nvPr/>
        </p:nvPicPr>
        <p:blipFill>
          <a:blip r:embed="rId2"/>
          <a:stretch>
            <a:fillRect/>
          </a:stretch>
        </p:blipFill>
        <p:spPr>
          <a:xfrm>
            <a:off x="5898207" y="2053643"/>
            <a:ext cx="4511430" cy="3372005"/>
          </a:xfrm>
          <a:prstGeom prst="rect">
            <a:avLst/>
          </a:prstGeom>
        </p:spPr>
      </p:pic>
      <p:pic>
        <p:nvPicPr>
          <p:cNvPr id="6" name="Picture 5"/>
          <p:cNvPicPr>
            <a:picLocks noChangeAspect="1"/>
          </p:cNvPicPr>
          <p:nvPr/>
        </p:nvPicPr>
        <p:blipFill>
          <a:blip r:embed="rId3"/>
          <a:stretch>
            <a:fillRect/>
          </a:stretch>
        </p:blipFill>
        <p:spPr>
          <a:xfrm>
            <a:off x="1690135" y="464087"/>
            <a:ext cx="2743438" cy="914479"/>
          </a:xfrm>
          <a:prstGeom prst="rect">
            <a:avLst/>
          </a:prstGeom>
        </p:spPr>
      </p:pic>
      <p:pic>
        <p:nvPicPr>
          <p:cNvPr id="7" name="Picture 6"/>
          <p:cNvPicPr>
            <a:picLocks noChangeAspect="1"/>
          </p:cNvPicPr>
          <p:nvPr/>
        </p:nvPicPr>
        <p:blipFill>
          <a:blip r:embed="rId4"/>
          <a:stretch>
            <a:fillRect/>
          </a:stretch>
        </p:blipFill>
        <p:spPr>
          <a:xfrm>
            <a:off x="4606271" y="316941"/>
            <a:ext cx="1291936" cy="1208770"/>
          </a:xfrm>
          <a:prstGeom prst="rect">
            <a:avLst/>
          </a:prstGeom>
        </p:spPr>
      </p:pic>
    </p:spTree>
    <p:extLst>
      <p:ext uri="{BB962C8B-B14F-4D97-AF65-F5344CB8AC3E}">
        <p14:creationId xmlns:p14="http://schemas.microsoft.com/office/powerpoint/2010/main" val="667248800"/>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98764" y="1661004"/>
            <a:ext cx="5308478" cy="5170646"/>
          </a:xfrm>
          <a:prstGeom prst="rect">
            <a:avLst/>
          </a:prstGeom>
        </p:spPr>
        <p:txBody>
          <a:bodyPr wrap="square">
            <a:spAutoFit/>
          </a:bodyPr>
          <a:lstStyle/>
          <a:p>
            <a:pPr marL="274320" marR="0" lvl="0" indent="-228600" defTabSz="914400" eaLnBrk="1" fontAlgn="auto" latinLnBrk="0" hangingPunct="1">
              <a:lnSpc>
                <a:spcPct val="90000"/>
              </a:lnSpc>
              <a:spcBef>
                <a:spcPts val="1800"/>
              </a:spcBef>
              <a:spcAft>
                <a:spcPts val="0"/>
              </a:spcAft>
              <a:buClr>
                <a:srgbClr val="87A91B">
                  <a:lumMod val="50000"/>
                </a:srgbClr>
              </a:buClr>
              <a:buSzPct val="100000"/>
              <a:buFont typeface="Arial" pitchFamily="34" charset="0"/>
              <a:buChar char="▪"/>
              <a:tabLst/>
              <a:defRPr/>
            </a:pPr>
            <a:r>
              <a:rPr kumimoji="0" lang="en-AU" sz="2000" b="0" i="0" u="none" strike="noStrike" kern="1200" cap="none" spc="0" normalizeH="0" baseline="0" noProof="0" dirty="0" smtClean="0">
                <a:ln>
                  <a:noFill/>
                </a:ln>
                <a:solidFill>
                  <a:srgbClr val="595959"/>
                </a:solidFill>
                <a:effectLst/>
                <a:uLnTx/>
                <a:uFillTx/>
              </a:rPr>
              <a:t>Think about your life journey and your relationship with God. </a:t>
            </a:r>
          </a:p>
          <a:p>
            <a:pPr marL="274320" marR="0" lvl="0" indent="-228600" defTabSz="914400" eaLnBrk="1" fontAlgn="auto" latinLnBrk="0" hangingPunct="1">
              <a:lnSpc>
                <a:spcPct val="90000"/>
              </a:lnSpc>
              <a:spcBef>
                <a:spcPts val="1800"/>
              </a:spcBef>
              <a:spcAft>
                <a:spcPts val="0"/>
              </a:spcAft>
              <a:buClr>
                <a:srgbClr val="87A91B">
                  <a:lumMod val="50000"/>
                </a:srgbClr>
              </a:buClr>
              <a:buSzPct val="100000"/>
              <a:buFont typeface="Arial" pitchFamily="34" charset="0"/>
              <a:buChar char="▪"/>
              <a:tabLst/>
              <a:defRPr/>
            </a:pPr>
            <a:r>
              <a:rPr kumimoji="0" lang="en-AU" sz="2000" b="0" i="0" u="none" strike="noStrike" kern="1200" cap="none" spc="0" normalizeH="0" baseline="0" noProof="0" dirty="0" smtClean="0">
                <a:ln>
                  <a:noFill/>
                </a:ln>
                <a:solidFill>
                  <a:srgbClr val="595959"/>
                </a:solidFill>
                <a:effectLst/>
                <a:uLnTx/>
                <a:uFillTx/>
              </a:rPr>
              <a:t>See the diabetes prevention and management strategies as a part of your duty as a Christian. </a:t>
            </a:r>
          </a:p>
          <a:p>
            <a:pPr marL="274320" marR="0" lvl="0" indent="-228600" defTabSz="914400" eaLnBrk="1" fontAlgn="auto" latinLnBrk="0" hangingPunct="1">
              <a:lnSpc>
                <a:spcPct val="90000"/>
              </a:lnSpc>
              <a:spcBef>
                <a:spcPts val="1800"/>
              </a:spcBef>
              <a:spcAft>
                <a:spcPts val="0"/>
              </a:spcAft>
              <a:buClr>
                <a:srgbClr val="87A91B">
                  <a:lumMod val="50000"/>
                </a:srgbClr>
              </a:buClr>
              <a:buSzPct val="100000"/>
              <a:buFont typeface="Arial" pitchFamily="34" charset="0"/>
              <a:buChar char="▪"/>
              <a:tabLst/>
              <a:defRPr/>
            </a:pPr>
            <a:r>
              <a:rPr kumimoji="0" lang="en-AU" sz="2000" b="0" i="0" u="none" strike="noStrike" kern="1200" cap="none" spc="0" normalizeH="0" baseline="0" noProof="0" dirty="0" smtClean="0">
                <a:ln>
                  <a:noFill/>
                </a:ln>
                <a:solidFill>
                  <a:srgbClr val="595959"/>
                </a:solidFill>
                <a:effectLst/>
                <a:uLnTx/>
                <a:uFillTx/>
              </a:rPr>
              <a:t>Remember the following Bible verse: “So, whether you eat or drink or whatever you do, do it all for the glory of God” (1 Corinthians 10:31). </a:t>
            </a:r>
          </a:p>
          <a:p>
            <a:pPr marL="274320" marR="0" lvl="0" indent="-228600" defTabSz="914400" eaLnBrk="1" fontAlgn="auto" latinLnBrk="0" hangingPunct="1">
              <a:lnSpc>
                <a:spcPct val="90000"/>
              </a:lnSpc>
              <a:spcBef>
                <a:spcPts val="1800"/>
              </a:spcBef>
              <a:spcAft>
                <a:spcPts val="0"/>
              </a:spcAft>
              <a:buClr>
                <a:srgbClr val="87A91B">
                  <a:lumMod val="50000"/>
                </a:srgbClr>
              </a:buClr>
              <a:buSzPct val="100000"/>
              <a:buFont typeface="Arial" pitchFamily="34" charset="0"/>
              <a:buChar char="▪"/>
              <a:tabLst/>
              <a:defRPr/>
            </a:pPr>
            <a:r>
              <a:rPr kumimoji="0" lang="en-AU" sz="2000" b="0" i="0" u="none" strike="noStrike" kern="1200" cap="none" spc="0" normalizeH="0" baseline="0" noProof="0" dirty="0" smtClean="0">
                <a:ln>
                  <a:noFill/>
                </a:ln>
                <a:solidFill>
                  <a:srgbClr val="595959"/>
                </a:solidFill>
                <a:effectLst/>
                <a:uLnTx/>
                <a:uFillTx/>
              </a:rPr>
              <a:t>Make a commitment to yourself that you will be careful with what you eat, drink, and other activities so you will glorify God through your healthy choices. </a:t>
            </a:r>
          </a:p>
          <a:p>
            <a:pPr marL="274320" marR="0" lvl="0" indent="-228600" defTabSz="914400" eaLnBrk="1" fontAlgn="auto" latinLnBrk="0" hangingPunct="1">
              <a:lnSpc>
                <a:spcPct val="90000"/>
              </a:lnSpc>
              <a:spcBef>
                <a:spcPts val="1800"/>
              </a:spcBef>
              <a:spcAft>
                <a:spcPts val="0"/>
              </a:spcAft>
              <a:buClr>
                <a:srgbClr val="87A91B">
                  <a:lumMod val="50000"/>
                </a:srgbClr>
              </a:buClr>
              <a:buSzPct val="100000"/>
              <a:buFont typeface="Arial" pitchFamily="34" charset="0"/>
              <a:buChar char="▪"/>
              <a:tabLst/>
              <a:defRPr/>
            </a:pPr>
            <a:r>
              <a:rPr kumimoji="0" lang="en-AU" sz="2000" b="0" i="0" u="none" strike="noStrike" kern="1200" cap="none" spc="0" normalizeH="0" baseline="0" noProof="0" dirty="0" smtClean="0">
                <a:ln>
                  <a:noFill/>
                </a:ln>
                <a:solidFill>
                  <a:srgbClr val="595959"/>
                </a:solidFill>
                <a:effectLst/>
                <a:uLnTx/>
                <a:uFillTx/>
              </a:rPr>
              <a:t>Ask God to help you to have the willpower and understanding to make good choices on what you eat, drink, and do. </a:t>
            </a:r>
            <a:endParaRPr kumimoji="0" lang="en-GB" sz="2000" b="0" i="0" u="none" strike="noStrike" kern="1200" cap="none" spc="0" normalizeH="0" baseline="0" noProof="0" dirty="0">
              <a:ln>
                <a:noFill/>
              </a:ln>
              <a:solidFill>
                <a:srgbClr val="595959"/>
              </a:solidFill>
              <a:effectLst/>
              <a:uLnTx/>
              <a:uFillTx/>
            </a:endParaRPr>
          </a:p>
        </p:txBody>
      </p:sp>
      <p:pic>
        <p:nvPicPr>
          <p:cNvPr id="6" name="Picture 5"/>
          <p:cNvPicPr>
            <a:picLocks noChangeAspect="1"/>
          </p:cNvPicPr>
          <p:nvPr/>
        </p:nvPicPr>
        <p:blipFill>
          <a:blip r:embed="rId2"/>
          <a:stretch>
            <a:fillRect/>
          </a:stretch>
        </p:blipFill>
        <p:spPr>
          <a:xfrm>
            <a:off x="1667712" y="491796"/>
            <a:ext cx="2261812" cy="914479"/>
          </a:xfrm>
          <a:prstGeom prst="rect">
            <a:avLst/>
          </a:prstGeom>
        </p:spPr>
      </p:pic>
      <p:pic>
        <p:nvPicPr>
          <p:cNvPr id="7" name="Picture 6"/>
          <p:cNvPicPr>
            <a:picLocks noChangeAspect="1"/>
          </p:cNvPicPr>
          <p:nvPr/>
        </p:nvPicPr>
        <p:blipFill>
          <a:blip r:embed="rId3"/>
          <a:stretch>
            <a:fillRect/>
          </a:stretch>
        </p:blipFill>
        <p:spPr>
          <a:xfrm>
            <a:off x="4267200" y="235527"/>
            <a:ext cx="1399310" cy="1258260"/>
          </a:xfrm>
          <a:prstGeom prst="rect">
            <a:avLst/>
          </a:prstGeom>
        </p:spPr>
      </p:pic>
      <p:pic>
        <p:nvPicPr>
          <p:cNvPr id="2" name="Picture 1"/>
          <p:cNvPicPr>
            <a:picLocks noChangeAspect="1"/>
          </p:cNvPicPr>
          <p:nvPr/>
        </p:nvPicPr>
        <p:blipFill>
          <a:blip r:embed="rId4"/>
          <a:stretch>
            <a:fillRect/>
          </a:stretch>
        </p:blipFill>
        <p:spPr>
          <a:xfrm>
            <a:off x="5951349" y="2488353"/>
            <a:ext cx="4370522" cy="2764728"/>
          </a:xfrm>
          <a:prstGeom prst="rect">
            <a:avLst/>
          </a:prstGeom>
        </p:spPr>
      </p:pic>
    </p:spTree>
    <p:extLst>
      <p:ext uri="{BB962C8B-B14F-4D97-AF65-F5344CB8AC3E}">
        <p14:creationId xmlns:p14="http://schemas.microsoft.com/office/powerpoint/2010/main" val="517065617"/>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449" y="2627667"/>
            <a:ext cx="5372372" cy="2419124"/>
          </a:xfrm>
          <a:prstGeom prst="rect">
            <a:avLst/>
          </a:prstGeom>
        </p:spPr>
        <p:txBody>
          <a:bodyPr wrap="square">
            <a:spAutoFit/>
          </a:bodyPr>
          <a:lstStyle/>
          <a:p>
            <a:pPr marL="274320" marR="0" lvl="0" indent="-228600" defTabSz="914400" eaLnBrk="1" fontAlgn="auto" latinLnBrk="0" hangingPunct="1">
              <a:lnSpc>
                <a:spcPct val="90000"/>
              </a:lnSpc>
              <a:spcBef>
                <a:spcPts val="1800"/>
              </a:spcBef>
              <a:spcAft>
                <a:spcPts val="0"/>
              </a:spcAft>
              <a:buClr>
                <a:srgbClr val="87A91B">
                  <a:lumMod val="50000"/>
                </a:srgbClr>
              </a:buClr>
              <a:buSzPct val="100000"/>
              <a:buFont typeface="Arial" pitchFamily="34" charset="0"/>
              <a:buChar char="▪"/>
              <a:tabLst/>
              <a:defRPr/>
            </a:pPr>
            <a:r>
              <a:rPr kumimoji="0" lang="en-AU" sz="2400" b="0" i="0" u="none" strike="noStrike" kern="1200" cap="none" spc="0" normalizeH="0" baseline="0" noProof="0" dirty="0" smtClean="0">
                <a:ln>
                  <a:noFill/>
                </a:ln>
                <a:solidFill>
                  <a:srgbClr val="595959"/>
                </a:solidFill>
                <a:effectLst/>
                <a:uLnTx/>
                <a:uFillTx/>
              </a:rPr>
              <a:t>Think about the positive benefits of the diabetes prevention and management strategies and prevention of developing a debilitating condition that can be difficult to manage and easily progresses to long term complications if not properly managed. </a:t>
            </a:r>
            <a:endParaRPr kumimoji="0" lang="en-GB" sz="2400" b="0" i="0" u="none" strike="noStrike" kern="1200" cap="none" spc="0" normalizeH="0" baseline="0" noProof="0" dirty="0">
              <a:ln>
                <a:noFill/>
              </a:ln>
              <a:solidFill>
                <a:srgbClr val="595959"/>
              </a:solidFill>
              <a:effectLst/>
              <a:uLnTx/>
              <a:uFillTx/>
            </a:endParaRPr>
          </a:p>
        </p:txBody>
      </p:sp>
      <p:pic>
        <p:nvPicPr>
          <p:cNvPr id="3" name="Picture 2"/>
          <p:cNvPicPr>
            <a:picLocks noChangeAspect="1"/>
          </p:cNvPicPr>
          <p:nvPr/>
        </p:nvPicPr>
        <p:blipFill>
          <a:blip r:embed="rId2"/>
          <a:stretch>
            <a:fillRect/>
          </a:stretch>
        </p:blipFill>
        <p:spPr>
          <a:xfrm>
            <a:off x="411330" y="1457788"/>
            <a:ext cx="2987299" cy="914479"/>
          </a:xfrm>
          <a:prstGeom prst="rect">
            <a:avLst/>
          </a:prstGeom>
        </p:spPr>
      </p:pic>
      <p:pic>
        <p:nvPicPr>
          <p:cNvPr id="4" name="Picture 3"/>
          <p:cNvPicPr>
            <a:picLocks noChangeAspect="1"/>
          </p:cNvPicPr>
          <p:nvPr/>
        </p:nvPicPr>
        <p:blipFill>
          <a:blip r:embed="rId3"/>
          <a:stretch>
            <a:fillRect/>
          </a:stretch>
        </p:blipFill>
        <p:spPr>
          <a:xfrm>
            <a:off x="6513509" y="537106"/>
            <a:ext cx="3901778" cy="3005588"/>
          </a:xfrm>
          <a:prstGeom prst="rect">
            <a:avLst/>
          </a:prstGeom>
        </p:spPr>
      </p:pic>
      <p:pic>
        <p:nvPicPr>
          <p:cNvPr id="5" name="Picture 4"/>
          <p:cNvPicPr>
            <a:picLocks noChangeAspect="1"/>
          </p:cNvPicPr>
          <p:nvPr/>
        </p:nvPicPr>
        <p:blipFill>
          <a:blip r:embed="rId4"/>
          <a:stretch>
            <a:fillRect/>
          </a:stretch>
        </p:blipFill>
        <p:spPr>
          <a:xfrm>
            <a:off x="6513509" y="3671029"/>
            <a:ext cx="3901778" cy="2572735"/>
          </a:xfrm>
          <a:prstGeom prst="rect">
            <a:avLst/>
          </a:prstGeom>
        </p:spPr>
      </p:pic>
      <p:pic>
        <p:nvPicPr>
          <p:cNvPr id="6" name="Picture 5"/>
          <p:cNvPicPr>
            <a:picLocks noChangeAspect="1"/>
          </p:cNvPicPr>
          <p:nvPr/>
        </p:nvPicPr>
        <p:blipFill>
          <a:blip r:embed="rId5"/>
          <a:stretch>
            <a:fillRect/>
          </a:stretch>
        </p:blipFill>
        <p:spPr>
          <a:xfrm>
            <a:off x="3962361" y="997527"/>
            <a:ext cx="1413204" cy="1374740"/>
          </a:xfrm>
          <a:prstGeom prst="rect">
            <a:avLst/>
          </a:prstGeom>
        </p:spPr>
      </p:pic>
    </p:spTree>
    <p:extLst>
      <p:ext uri="{BB962C8B-B14F-4D97-AF65-F5344CB8AC3E}">
        <p14:creationId xmlns:p14="http://schemas.microsoft.com/office/powerpoint/2010/main" val="2737152235"/>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8655" y="1620982"/>
            <a:ext cx="5191816" cy="4875181"/>
          </a:xfrm>
          <a:prstGeom prst="rect">
            <a:avLst/>
          </a:prstGeom>
        </p:spPr>
        <p:txBody>
          <a:bodyPr wrap="square">
            <a:spAutoFit/>
          </a:bodyPr>
          <a:lstStyle/>
          <a:p>
            <a:pPr marL="274320" marR="0" lvl="0" indent="-228600" defTabSz="914400" eaLnBrk="1" fontAlgn="auto" latinLnBrk="0" hangingPunct="1">
              <a:lnSpc>
                <a:spcPct val="90000"/>
              </a:lnSpc>
              <a:spcBef>
                <a:spcPts val="1800"/>
              </a:spcBef>
              <a:spcAft>
                <a:spcPts val="0"/>
              </a:spcAft>
              <a:buClr>
                <a:srgbClr val="87A91B">
                  <a:lumMod val="50000"/>
                </a:srgbClr>
              </a:buClr>
              <a:buSzPct val="100000"/>
              <a:buFont typeface="Arial" pitchFamily="34" charset="0"/>
              <a:buChar char="▪"/>
              <a:tabLst/>
              <a:defRPr/>
            </a:pPr>
            <a:r>
              <a:rPr kumimoji="0" lang="en-AU" sz="2400" b="0" i="0" u="none" strike="noStrike" kern="1200" cap="none" spc="0" normalizeH="0" baseline="0" noProof="0" dirty="0" smtClean="0">
                <a:ln>
                  <a:noFill/>
                </a:ln>
                <a:solidFill>
                  <a:srgbClr val="595959"/>
                </a:solidFill>
                <a:effectLst/>
                <a:uLnTx/>
                <a:uFillTx/>
              </a:rPr>
              <a:t>Choose to exercise outside in the sunshine and fresh air. This can do wonders to your mood and make you feel better as you allow your skin to soak in the sun. </a:t>
            </a:r>
          </a:p>
          <a:p>
            <a:pPr marL="274320" marR="0" lvl="0" indent="-228600" defTabSz="914400" eaLnBrk="1" fontAlgn="auto" latinLnBrk="0" hangingPunct="1">
              <a:lnSpc>
                <a:spcPct val="90000"/>
              </a:lnSpc>
              <a:spcBef>
                <a:spcPts val="1800"/>
              </a:spcBef>
              <a:spcAft>
                <a:spcPts val="0"/>
              </a:spcAft>
              <a:buClr>
                <a:srgbClr val="87A91B">
                  <a:lumMod val="50000"/>
                </a:srgbClr>
              </a:buClr>
              <a:buSzPct val="100000"/>
              <a:buFont typeface="Arial" pitchFamily="34" charset="0"/>
              <a:buChar char="▪"/>
              <a:tabLst/>
              <a:defRPr/>
            </a:pPr>
            <a:r>
              <a:rPr kumimoji="0" lang="en-AU" sz="2400" b="0" i="0" u="none" strike="noStrike" kern="1200" cap="none" spc="0" normalizeH="0" baseline="0" noProof="0" dirty="0" smtClean="0">
                <a:ln>
                  <a:noFill/>
                </a:ln>
                <a:solidFill>
                  <a:srgbClr val="595959"/>
                </a:solidFill>
                <a:effectLst/>
                <a:uLnTx/>
                <a:uFillTx/>
              </a:rPr>
              <a:t>Go outside for exercise early in the morning or late in the afternoon to avoid the hotter parts of the day. </a:t>
            </a:r>
          </a:p>
          <a:p>
            <a:pPr marL="274320" marR="0" lvl="0" indent="-228600" defTabSz="914400" eaLnBrk="1" fontAlgn="auto" latinLnBrk="0" hangingPunct="1">
              <a:lnSpc>
                <a:spcPct val="90000"/>
              </a:lnSpc>
              <a:spcBef>
                <a:spcPts val="1800"/>
              </a:spcBef>
              <a:spcAft>
                <a:spcPts val="0"/>
              </a:spcAft>
              <a:buClr>
                <a:srgbClr val="87A91B">
                  <a:lumMod val="50000"/>
                </a:srgbClr>
              </a:buClr>
              <a:buSzPct val="100000"/>
              <a:buFont typeface="Arial" pitchFamily="34" charset="0"/>
              <a:buChar char="▪"/>
              <a:tabLst/>
              <a:defRPr/>
            </a:pPr>
            <a:r>
              <a:rPr kumimoji="0" lang="en-AU" sz="2400" b="0" i="0" u="none" strike="noStrike" kern="1200" cap="none" spc="0" normalizeH="0" baseline="0" noProof="0" dirty="0" smtClean="0">
                <a:ln>
                  <a:noFill/>
                </a:ln>
                <a:solidFill>
                  <a:srgbClr val="595959"/>
                </a:solidFill>
                <a:effectLst/>
                <a:uLnTx/>
                <a:uFillTx/>
              </a:rPr>
              <a:t>Walk among trees, flowers, and plants to help you feel happy and peaceful. Feeling good while exercising will help you to continue with your exercise program. </a:t>
            </a:r>
            <a:endParaRPr kumimoji="0" lang="en-GB" sz="2400" b="0" i="0" u="none" strike="noStrike" kern="1200" cap="none" spc="0" normalizeH="0" baseline="0" noProof="0" dirty="0">
              <a:ln>
                <a:noFill/>
              </a:ln>
              <a:solidFill>
                <a:srgbClr val="595959"/>
              </a:solidFill>
              <a:effectLst/>
              <a:uLnTx/>
              <a:uFillTx/>
            </a:endParaRPr>
          </a:p>
        </p:txBody>
      </p:sp>
      <p:pic>
        <p:nvPicPr>
          <p:cNvPr id="4" name="Picture 3"/>
          <p:cNvPicPr>
            <a:picLocks noChangeAspect="1"/>
          </p:cNvPicPr>
          <p:nvPr/>
        </p:nvPicPr>
        <p:blipFill>
          <a:blip r:embed="rId2"/>
          <a:stretch>
            <a:fillRect/>
          </a:stretch>
        </p:blipFill>
        <p:spPr>
          <a:xfrm>
            <a:off x="1734158" y="505651"/>
            <a:ext cx="3542083" cy="914479"/>
          </a:xfrm>
          <a:prstGeom prst="rect">
            <a:avLst/>
          </a:prstGeom>
        </p:spPr>
      </p:pic>
      <p:pic>
        <p:nvPicPr>
          <p:cNvPr id="5" name="Picture 4"/>
          <p:cNvPicPr>
            <a:picLocks noChangeAspect="1"/>
          </p:cNvPicPr>
          <p:nvPr/>
        </p:nvPicPr>
        <p:blipFill>
          <a:blip r:embed="rId3"/>
          <a:stretch>
            <a:fillRect/>
          </a:stretch>
        </p:blipFill>
        <p:spPr>
          <a:xfrm>
            <a:off x="5510471" y="357005"/>
            <a:ext cx="1442691" cy="1263977"/>
          </a:xfrm>
          <a:prstGeom prst="rect">
            <a:avLst/>
          </a:prstGeom>
        </p:spPr>
      </p:pic>
      <p:pic>
        <p:nvPicPr>
          <p:cNvPr id="6" name="Picture 5"/>
          <p:cNvPicPr>
            <a:picLocks noChangeAspect="1"/>
          </p:cNvPicPr>
          <p:nvPr/>
        </p:nvPicPr>
        <p:blipFill>
          <a:blip r:embed="rId4"/>
          <a:stretch>
            <a:fillRect/>
          </a:stretch>
        </p:blipFill>
        <p:spPr>
          <a:xfrm>
            <a:off x="5649955" y="2038810"/>
            <a:ext cx="4796394" cy="3175078"/>
          </a:xfrm>
          <a:prstGeom prst="rect">
            <a:avLst/>
          </a:prstGeom>
        </p:spPr>
      </p:pic>
    </p:spTree>
    <p:extLst>
      <p:ext uri="{BB962C8B-B14F-4D97-AF65-F5344CB8AC3E}">
        <p14:creationId xmlns:p14="http://schemas.microsoft.com/office/powerpoint/2010/main" val="2095749803"/>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Equip every Pacific village with the skills and tools to conduct community health assessments for the early detection of diabetes and other, related chronic diseases.   $100 per kit.…"/>
          <p:cNvSpPr txBox="1">
            <a:spLocks noGrp="1"/>
          </p:cNvSpPr>
          <p:nvPr>
            <p:ph type="body" sz="half" idx="4294967295"/>
          </p:nvPr>
        </p:nvSpPr>
        <p:spPr>
          <a:xfrm>
            <a:off x="702994" y="3333126"/>
            <a:ext cx="9907440" cy="3267372"/>
          </a:xfrm>
          <a:prstGeom prst="rect">
            <a:avLst/>
          </a:prstGeom>
        </p:spPr>
        <p:txBody>
          <a:bodyPr/>
          <a:lstStyle/>
          <a:p>
            <a:pPr marL="360000" indent="-360000" defTabSz="457200">
              <a:lnSpc>
                <a:spcPct val="100000"/>
              </a:lnSpc>
              <a:spcBef>
                <a:spcPts val="2400"/>
              </a:spcBef>
              <a:buFontTx/>
              <a:buAutoNum type="arabicPeriod"/>
              <a:defRPr sz="2100">
                <a:solidFill>
                  <a:srgbClr val="535353"/>
                </a:solidFill>
              </a:defRPr>
            </a:pPr>
            <a:r>
              <a:rPr dirty="0"/>
              <a:t>Equip every Pacific village with the skills and tools to conduct community health assessments for the early detection of diabetes and other, related chronic diseases.   </a:t>
            </a:r>
            <a:endParaRPr dirty="0">
              <a:latin typeface="Times New Roman"/>
              <a:ea typeface="Times New Roman"/>
              <a:cs typeface="Times New Roman"/>
              <a:sym typeface="Times New Roman"/>
            </a:endParaRPr>
          </a:p>
          <a:p>
            <a:pPr marL="360000" indent="-360000" defTabSz="457200">
              <a:lnSpc>
                <a:spcPct val="100000"/>
              </a:lnSpc>
              <a:spcBef>
                <a:spcPts val="2400"/>
              </a:spcBef>
              <a:buFontTx/>
              <a:buAutoNum type="arabicPeriod"/>
              <a:defRPr sz="2100">
                <a:solidFill>
                  <a:srgbClr val="535353"/>
                </a:solidFill>
              </a:defRPr>
            </a:pPr>
            <a:r>
              <a:rPr dirty="0"/>
              <a:t>Train and resource lifestyle coaches to implement programs to prevent, arrest &amp; reverse type 2 diabetes in every village. </a:t>
            </a:r>
            <a:endParaRPr dirty="0">
              <a:latin typeface="Times New Roman"/>
              <a:ea typeface="Times New Roman"/>
              <a:cs typeface="Times New Roman"/>
              <a:sym typeface="Times New Roman"/>
            </a:endParaRPr>
          </a:p>
          <a:p>
            <a:pPr marL="360000" indent="-360000" defTabSz="457200">
              <a:lnSpc>
                <a:spcPct val="100000"/>
              </a:lnSpc>
              <a:spcBef>
                <a:spcPts val="2400"/>
              </a:spcBef>
              <a:buFontTx/>
              <a:buAutoNum type="arabicPeriod"/>
              <a:defRPr sz="2100">
                <a:solidFill>
                  <a:srgbClr val="535353"/>
                </a:solidFill>
              </a:defRPr>
            </a:pPr>
            <a:r>
              <a:rPr dirty="0"/>
              <a:t>Improve the capacity of Health Professionals working in health systems across the South Pacific to manage diabetes. </a:t>
            </a:r>
          </a:p>
        </p:txBody>
      </p:sp>
      <p:sp>
        <p:nvSpPr>
          <p:cNvPr id="97" name="Strategy"/>
          <p:cNvSpPr txBox="1">
            <a:spLocks noGrp="1"/>
          </p:cNvSpPr>
          <p:nvPr>
            <p:ph type="title" idx="4294967295"/>
          </p:nvPr>
        </p:nvSpPr>
        <p:spPr>
          <a:xfrm>
            <a:off x="709344" y="548651"/>
            <a:ext cx="9144001" cy="2387601"/>
          </a:xfrm>
          <a:prstGeom prst="rect">
            <a:avLst/>
          </a:prstGeom>
        </p:spPr>
        <p:txBody>
          <a:bodyPr anchor="b"/>
          <a:lstStyle>
            <a:lvl1pPr algn="ctr">
              <a:defRPr sz="6000">
                <a:solidFill>
                  <a:srgbClr val="0A7988"/>
                </a:solidFill>
                <a:latin typeface="DIN Next Slab Pro Light"/>
                <a:ea typeface="DIN Next Slab Pro Light"/>
                <a:cs typeface="DIN Next Slab Pro Light"/>
                <a:sym typeface="DIN Next Slab Pro Light"/>
              </a:defRPr>
            </a:lvl1pPr>
          </a:lstStyle>
          <a:p>
            <a:r>
              <a:t>Strategy</a:t>
            </a:r>
          </a:p>
        </p:txBody>
      </p:sp>
    </p:spTree>
    <p:extLst>
      <p:ext uri="{BB962C8B-B14F-4D97-AF65-F5344CB8AC3E}">
        <p14:creationId xmlns:p14="http://schemas.microsoft.com/office/powerpoint/2010/main" val="3261219367"/>
      </p:ext>
    </p:extLst>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29" y="-91745"/>
            <a:ext cx="12193057" cy="7041490"/>
          </a:xfrm>
          <a:prstGeom prst="rect">
            <a:avLst/>
          </a:prstGeom>
        </p:spPr>
      </p:pic>
      <p:sp>
        <p:nvSpPr>
          <p:cNvPr id="3" name="Content Placeholder 2"/>
          <p:cNvSpPr>
            <a:spLocks noGrp="1"/>
          </p:cNvSpPr>
          <p:nvPr>
            <p:ph idx="1"/>
          </p:nvPr>
        </p:nvSpPr>
        <p:spPr>
          <a:xfrm>
            <a:off x="1053737" y="3804557"/>
            <a:ext cx="9144000" cy="4457700"/>
          </a:xfrm>
        </p:spPr>
        <p:txBody>
          <a:bodyPr>
            <a:normAutofit/>
          </a:bodyPr>
          <a:lstStyle/>
          <a:p>
            <a:pPr marL="45720" indent="0">
              <a:buNone/>
            </a:pPr>
            <a:r>
              <a:rPr lang="en-AU" sz="4400" dirty="0">
                <a:solidFill>
                  <a:schemeClr val="bg1"/>
                </a:solidFill>
              </a:rPr>
              <a:t>God bless you as you plan to make changes to your lifestyle to include these seven dimensions of wellness to prevent or manage diabetes. </a:t>
            </a:r>
            <a:endParaRPr lang="en-GB" sz="4400" dirty="0">
              <a:solidFill>
                <a:schemeClr val="bg1"/>
              </a:solidFill>
            </a:endParaRPr>
          </a:p>
          <a:p>
            <a:endParaRPr lang="en-GB" sz="3600" dirty="0"/>
          </a:p>
        </p:txBody>
      </p:sp>
    </p:spTree>
    <p:extLst>
      <p:ext uri="{BB962C8B-B14F-4D97-AF65-F5344CB8AC3E}">
        <p14:creationId xmlns:p14="http://schemas.microsoft.com/office/powerpoint/2010/main" val="1762018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 name="Picture 3" descr="Picture 3"/>
          <p:cNvPicPr>
            <a:picLocks noChangeAspect="1"/>
          </p:cNvPicPr>
          <p:nvPr/>
        </p:nvPicPr>
        <p:blipFill>
          <a:blip r:embed="rId2">
            <a:extLst/>
          </a:blip>
          <a:stretch>
            <a:fillRect/>
          </a:stretch>
        </p:blipFill>
        <p:spPr>
          <a:xfrm>
            <a:off x="1" y="2"/>
            <a:ext cx="12199540" cy="6857998"/>
          </a:xfrm>
          <a:prstGeom prst="rect">
            <a:avLst/>
          </a:prstGeom>
          <a:ln w="12700">
            <a:miter lim="400000"/>
          </a:ln>
        </p:spPr>
      </p:pic>
      <p:pic>
        <p:nvPicPr>
          <p:cNvPr id="2" name="Picture 1"/>
          <p:cNvPicPr>
            <a:picLocks noChangeAspect="1"/>
          </p:cNvPicPr>
          <p:nvPr/>
        </p:nvPicPr>
        <p:blipFill>
          <a:blip r:embed="rId3"/>
          <a:stretch>
            <a:fillRect/>
          </a:stretch>
        </p:blipFill>
        <p:spPr>
          <a:xfrm>
            <a:off x="352289" y="699614"/>
            <a:ext cx="3950550" cy="914479"/>
          </a:xfrm>
          <a:prstGeom prst="rect">
            <a:avLst/>
          </a:prstGeom>
        </p:spPr>
      </p:pic>
      <p:sp>
        <p:nvSpPr>
          <p:cNvPr id="3" name="Rectangle 2"/>
          <p:cNvSpPr/>
          <p:nvPr/>
        </p:nvSpPr>
        <p:spPr>
          <a:xfrm>
            <a:off x="540326" y="1790159"/>
            <a:ext cx="6622473" cy="4401205"/>
          </a:xfrm>
          <a:prstGeom prst="rect">
            <a:avLst/>
          </a:prstGeom>
        </p:spPr>
        <p:txBody>
          <a:bodyPr wrap="square">
            <a:spAutoFit/>
          </a:bodyPr>
          <a:lstStyle/>
          <a:p>
            <a:r>
              <a:rPr lang="en-AU" sz="2000" dirty="0"/>
              <a:t>Diabetes has been defined as a chronic and metabolic disease that is characterised by high blood glucose (sugar) levels. </a:t>
            </a:r>
          </a:p>
          <a:p>
            <a:r>
              <a:rPr lang="en-AU" sz="2000" dirty="0"/>
              <a:t>There are two types of diabetes:</a:t>
            </a:r>
          </a:p>
          <a:p>
            <a:pPr marL="342900" lvl="1" indent="-342900">
              <a:buFont typeface="Arial" panose="020B0604020202020204" pitchFamily="34" charset="0"/>
              <a:buChar char="•"/>
            </a:pPr>
            <a:r>
              <a:rPr lang="en-AU" sz="2000" b="1" i="1" dirty="0"/>
              <a:t>Type 1 diabetes </a:t>
            </a:r>
            <a:r>
              <a:rPr lang="en-AU" sz="2000" dirty="0"/>
              <a:t>which used to be known as insulin-dependent diabetes where the pancreas produces little to no insulin. People with Type 1 diabetes need to take insulin for the rest of their lives. </a:t>
            </a:r>
          </a:p>
          <a:p>
            <a:pPr marL="342900" lvl="1" indent="-342900">
              <a:buFont typeface="Arial" panose="020B0604020202020204" pitchFamily="34" charset="0"/>
              <a:buChar char="•"/>
            </a:pPr>
            <a:r>
              <a:rPr lang="en-AU" sz="2000" b="1" i="1" dirty="0"/>
              <a:t>Type 2 diabetes, </a:t>
            </a:r>
            <a:r>
              <a:rPr lang="en-AU" sz="2000" dirty="0"/>
              <a:t>the most common type of diabetes and usually found among adults, occurs when the body develops a resistance to insulin or makes insufficient insulin </a:t>
            </a:r>
          </a:p>
          <a:p>
            <a:pPr marL="365760" lvl="1" indent="0"/>
            <a:endParaRPr lang="en-AU" sz="2000" dirty="0"/>
          </a:p>
          <a:p>
            <a:pPr marL="365760" lvl="1" indent="0"/>
            <a:r>
              <a:rPr lang="en-AU" sz="2000" dirty="0"/>
              <a:t>(Diabetes Australia, 2021; World Health Organisation, 2021)</a:t>
            </a:r>
            <a:endParaRPr lang="en-GB" sz="2000" dirty="0"/>
          </a:p>
        </p:txBody>
      </p:sp>
      <p:pic>
        <p:nvPicPr>
          <p:cNvPr id="4" name="Picture 3"/>
          <p:cNvPicPr>
            <a:picLocks noChangeAspect="1"/>
          </p:cNvPicPr>
          <p:nvPr/>
        </p:nvPicPr>
        <p:blipFill>
          <a:blip r:embed="rId4"/>
          <a:stretch>
            <a:fillRect/>
          </a:stretch>
        </p:blipFill>
        <p:spPr>
          <a:xfrm>
            <a:off x="7703123" y="1930903"/>
            <a:ext cx="4100949" cy="3569352"/>
          </a:xfrm>
          <a:prstGeom prst="rect">
            <a:avLst/>
          </a:prstGeom>
        </p:spPr>
      </p:pic>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 name="Picture 3" descr="Picture 3"/>
          <p:cNvPicPr>
            <a:picLocks noChangeAspect="1"/>
          </p:cNvPicPr>
          <p:nvPr/>
        </p:nvPicPr>
        <p:blipFill>
          <a:blip r:embed="rId2">
            <a:extLst/>
          </a:blip>
          <a:stretch>
            <a:fillRect/>
          </a:stretch>
        </p:blipFill>
        <p:spPr>
          <a:xfrm>
            <a:off x="0" y="-188477"/>
            <a:ext cx="12199543" cy="6858000"/>
          </a:xfrm>
          <a:prstGeom prst="rect">
            <a:avLst/>
          </a:prstGeom>
          <a:ln w="12700">
            <a:miter lim="400000"/>
          </a:ln>
        </p:spPr>
      </p:pic>
      <p:sp>
        <p:nvSpPr>
          <p:cNvPr id="5" name="Rectangle 4"/>
          <p:cNvSpPr/>
          <p:nvPr/>
        </p:nvSpPr>
        <p:spPr>
          <a:xfrm>
            <a:off x="929898" y="1317357"/>
            <a:ext cx="5796366" cy="3970318"/>
          </a:xfrm>
          <a:prstGeom prst="rect">
            <a:avLst/>
          </a:prstGeom>
        </p:spPr>
        <p:txBody>
          <a:bodyPr wrap="square">
            <a:spAutoFit/>
          </a:bodyPr>
          <a:lstStyle/>
          <a:p>
            <a:pPr hangingPunct="1"/>
            <a:r>
              <a:rPr lang="en-AU" sz="2800" dirty="0"/>
              <a:t>Globally there are about 422 million people who have diabetes. </a:t>
            </a:r>
          </a:p>
          <a:p>
            <a:pPr hangingPunct="1"/>
            <a:r>
              <a:rPr lang="en-AU" sz="2800" dirty="0"/>
              <a:t>A majority of these people live in low and middle income countries. </a:t>
            </a:r>
          </a:p>
          <a:p>
            <a:pPr hangingPunct="1"/>
            <a:r>
              <a:rPr lang="en-AU" sz="2800" dirty="0"/>
              <a:t>Every year 1.6 million people die from diabetic complications each year. </a:t>
            </a:r>
          </a:p>
          <a:p>
            <a:pPr hangingPunct="1"/>
            <a:r>
              <a:rPr lang="en-AU" sz="2800" dirty="0"/>
              <a:t>The prevalence of diabetes has been increasing in recent decades. </a:t>
            </a:r>
          </a:p>
          <a:p>
            <a:pPr marL="45720" hangingPunct="1"/>
            <a:r>
              <a:rPr lang="en-AU" sz="2800" dirty="0"/>
              <a:t>(World Health Organisation, 2021)</a:t>
            </a:r>
            <a:endParaRPr lang="en-GB" sz="2800" dirty="0"/>
          </a:p>
        </p:txBody>
      </p:sp>
      <p:pic>
        <p:nvPicPr>
          <p:cNvPr id="8" name="Picture 7"/>
          <p:cNvPicPr>
            <a:picLocks noChangeAspect="1"/>
          </p:cNvPicPr>
          <p:nvPr/>
        </p:nvPicPr>
        <p:blipFill>
          <a:blip r:embed="rId3"/>
          <a:stretch>
            <a:fillRect/>
          </a:stretch>
        </p:blipFill>
        <p:spPr>
          <a:xfrm>
            <a:off x="7051726" y="1317357"/>
            <a:ext cx="4822354" cy="3990108"/>
          </a:xfrm>
          <a:prstGeom prst="rect">
            <a:avLst/>
          </a:prstGeom>
        </p:spPr>
      </p:pic>
      <p:pic>
        <p:nvPicPr>
          <p:cNvPr id="9" name="Picture 8"/>
          <p:cNvPicPr>
            <a:picLocks noChangeAspect="1"/>
          </p:cNvPicPr>
          <p:nvPr/>
        </p:nvPicPr>
        <p:blipFill>
          <a:blip r:embed="rId4"/>
          <a:stretch>
            <a:fillRect/>
          </a:stretch>
        </p:blipFill>
        <p:spPr>
          <a:xfrm>
            <a:off x="753500" y="402878"/>
            <a:ext cx="5102794" cy="914479"/>
          </a:xfrm>
          <a:prstGeom prst="rect">
            <a:avLst/>
          </a:prstGeom>
        </p:spPr>
      </p:pic>
    </p:spTree>
    <p:extLst>
      <p:ext uri="{BB962C8B-B14F-4D97-AF65-F5344CB8AC3E}">
        <p14:creationId xmlns:p14="http://schemas.microsoft.com/office/powerpoint/2010/main" val="2419573901"/>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 name="Picture 3" descr="Picture 3"/>
          <p:cNvPicPr>
            <a:picLocks noChangeAspect="1"/>
          </p:cNvPicPr>
          <p:nvPr/>
        </p:nvPicPr>
        <p:blipFill>
          <a:blip r:embed="rId2">
            <a:extLst/>
          </a:blip>
          <a:stretch>
            <a:fillRect/>
          </a:stretch>
        </p:blipFill>
        <p:spPr>
          <a:xfrm>
            <a:off x="0" y="0"/>
            <a:ext cx="12199543" cy="6858000"/>
          </a:xfrm>
          <a:prstGeom prst="rect">
            <a:avLst/>
          </a:prstGeom>
          <a:ln w="12700">
            <a:miter lim="400000"/>
          </a:ln>
        </p:spPr>
      </p:pic>
      <p:pic>
        <p:nvPicPr>
          <p:cNvPr id="4" name="Picture 3"/>
          <p:cNvPicPr>
            <a:picLocks noChangeAspect="1"/>
          </p:cNvPicPr>
          <p:nvPr/>
        </p:nvPicPr>
        <p:blipFill>
          <a:blip r:embed="rId3"/>
          <a:stretch>
            <a:fillRect/>
          </a:stretch>
        </p:blipFill>
        <p:spPr>
          <a:xfrm>
            <a:off x="2035547" y="806361"/>
            <a:ext cx="6761050" cy="914479"/>
          </a:xfrm>
          <a:prstGeom prst="rect">
            <a:avLst/>
          </a:prstGeom>
        </p:spPr>
      </p:pic>
      <p:sp>
        <p:nvSpPr>
          <p:cNvPr id="5" name="Rectangle 4"/>
          <p:cNvSpPr/>
          <p:nvPr/>
        </p:nvSpPr>
        <p:spPr>
          <a:xfrm>
            <a:off x="417281" y="1720840"/>
            <a:ext cx="9997582" cy="3416320"/>
          </a:xfrm>
          <a:prstGeom prst="rect">
            <a:avLst/>
          </a:prstGeom>
        </p:spPr>
        <p:txBody>
          <a:bodyPr wrap="square">
            <a:spAutoFit/>
          </a:bodyPr>
          <a:lstStyle/>
          <a:p>
            <a:pPr marL="342900" lvl="0" indent="-342900">
              <a:buFont typeface="Arial" panose="020B0604020202020204" pitchFamily="34" charset="0"/>
              <a:buChar char="•"/>
            </a:pPr>
            <a:r>
              <a:rPr lang="en-AU" sz="2400" dirty="0"/>
              <a:t>In PNG, the prevalence of diabetes in adults is 15.4% with total cases being 713,500 </a:t>
            </a:r>
            <a:endParaRPr lang="en-AU" sz="2400" dirty="0" smtClean="0"/>
          </a:p>
          <a:p>
            <a:pPr marL="342900" lvl="0" indent="-342900">
              <a:buFont typeface="Arial" panose="020B0604020202020204" pitchFamily="34" charset="0"/>
              <a:buChar char="•"/>
            </a:pPr>
            <a:endParaRPr lang="en-GB" sz="2400" dirty="0"/>
          </a:p>
          <a:p>
            <a:pPr marL="342900" lvl="0" indent="-342900">
              <a:buFont typeface="Arial" panose="020B0604020202020204" pitchFamily="34" charset="0"/>
              <a:buChar char="•"/>
            </a:pPr>
            <a:r>
              <a:rPr lang="en-AU" sz="2400" dirty="0"/>
              <a:t>In Fiji, the prevalence of diabetes in adults is 15.1% with total cases being </a:t>
            </a:r>
            <a:r>
              <a:rPr lang="en-AU" sz="2400" dirty="0" smtClean="0"/>
              <a:t>87,000</a:t>
            </a:r>
          </a:p>
          <a:p>
            <a:pPr marL="342900" lvl="0" indent="-342900">
              <a:buFont typeface="Arial" panose="020B0604020202020204" pitchFamily="34" charset="0"/>
              <a:buChar char="•"/>
            </a:pPr>
            <a:endParaRPr lang="en-GB" sz="2400" dirty="0"/>
          </a:p>
          <a:p>
            <a:pPr marL="342900" lvl="0" indent="-342900">
              <a:buFont typeface="Arial" panose="020B0604020202020204" pitchFamily="34" charset="0"/>
              <a:buChar char="•"/>
            </a:pPr>
            <a:r>
              <a:rPr lang="en-AU" sz="2400" dirty="0"/>
              <a:t>In Tonga, the prevalence of diabetes in adults is 13.1% with total cases being 7,600</a:t>
            </a:r>
            <a:endParaRPr lang="en-GB" sz="2400" dirty="0"/>
          </a:p>
          <a:p>
            <a:pPr marL="45720"/>
            <a:r>
              <a:rPr lang="en-AU" sz="2400" dirty="0"/>
              <a:t> </a:t>
            </a:r>
            <a:r>
              <a:rPr lang="en-AU" sz="2400" dirty="0" smtClean="0"/>
              <a:t>   (</a:t>
            </a:r>
            <a:r>
              <a:rPr lang="en-AU" sz="2400" dirty="0"/>
              <a:t>International Diabetes Federation, 2021)</a:t>
            </a:r>
            <a:endParaRPr lang="en-GB" sz="2400" dirty="0"/>
          </a:p>
        </p:txBody>
      </p:sp>
      <p:pic>
        <p:nvPicPr>
          <p:cNvPr id="6" name="Picture 5"/>
          <p:cNvPicPr>
            <a:picLocks noChangeAspect="1"/>
          </p:cNvPicPr>
          <p:nvPr/>
        </p:nvPicPr>
        <p:blipFill>
          <a:blip r:embed="rId4"/>
          <a:stretch>
            <a:fillRect/>
          </a:stretch>
        </p:blipFill>
        <p:spPr>
          <a:xfrm>
            <a:off x="6700952" y="4701888"/>
            <a:ext cx="2831722" cy="2156112"/>
          </a:xfrm>
          <a:prstGeom prst="rect">
            <a:avLst/>
          </a:prstGeom>
        </p:spPr>
      </p:pic>
    </p:spTree>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 name="Picture 3" descr="Picture 3"/>
          <p:cNvPicPr>
            <a:picLocks noChangeAspect="1"/>
          </p:cNvPicPr>
          <p:nvPr/>
        </p:nvPicPr>
        <p:blipFill>
          <a:blip r:embed="rId2">
            <a:extLst/>
          </a:blip>
          <a:stretch>
            <a:fillRect/>
          </a:stretch>
        </p:blipFill>
        <p:spPr>
          <a:xfrm>
            <a:off x="1" y="0"/>
            <a:ext cx="12199543" cy="6858000"/>
          </a:xfrm>
          <a:prstGeom prst="rect">
            <a:avLst/>
          </a:prstGeom>
          <a:ln w="12700">
            <a:miter lim="400000"/>
          </a:ln>
        </p:spPr>
      </p:pic>
      <p:pic>
        <p:nvPicPr>
          <p:cNvPr id="2" name="Picture 1"/>
          <p:cNvPicPr>
            <a:picLocks noChangeAspect="1"/>
          </p:cNvPicPr>
          <p:nvPr/>
        </p:nvPicPr>
        <p:blipFill>
          <a:blip r:embed="rId3"/>
          <a:stretch>
            <a:fillRect/>
          </a:stretch>
        </p:blipFill>
        <p:spPr>
          <a:xfrm>
            <a:off x="594878" y="186996"/>
            <a:ext cx="7206097" cy="914479"/>
          </a:xfrm>
          <a:prstGeom prst="rect">
            <a:avLst/>
          </a:prstGeom>
        </p:spPr>
      </p:pic>
      <p:sp>
        <p:nvSpPr>
          <p:cNvPr id="3" name="Rectangle 2"/>
          <p:cNvSpPr/>
          <p:nvPr/>
        </p:nvSpPr>
        <p:spPr>
          <a:xfrm>
            <a:off x="720437" y="1415948"/>
            <a:ext cx="6096000" cy="4524315"/>
          </a:xfrm>
          <a:prstGeom prst="rect">
            <a:avLst/>
          </a:prstGeom>
        </p:spPr>
        <p:txBody>
          <a:bodyPr>
            <a:spAutoFit/>
          </a:bodyPr>
          <a:lstStyle/>
          <a:p>
            <a:r>
              <a:rPr lang="en-AU" sz="2400" dirty="0"/>
              <a:t>Develop over time, especially if blood sugar level is not well controlled and is frequently high. </a:t>
            </a:r>
          </a:p>
          <a:p>
            <a:r>
              <a:rPr lang="en-AU" sz="2400" dirty="0"/>
              <a:t>Include: </a:t>
            </a:r>
          </a:p>
          <a:p>
            <a:pPr marL="342900" lvl="1" indent="-342900">
              <a:buFont typeface="Arial" panose="020B0604020202020204" pitchFamily="34" charset="0"/>
              <a:buChar char="•"/>
            </a:pPr>
            <a:r>
              <a:rPr lang="en-AU" sz="2400" dirty="0"/>
              <a:t>Cardiovascular disease (significant increase in risk)</a:t>
            </a:r>
          </a:p>
          <a:p>
            <a:pPr marL="342900" lvl="1" indent="-342900">
              <a:buFont typeface="Arial" panose="020B0604020202020204" pitchFamily="34" charset="0"/>
              <a:buChar char="•"/>
            </a:pPr>
            <a:r>
              <a:rPr lang="en-AU" sz="2400" dirty="0"/>
              <a:t>Damage to kidneys, eyes, feet and nerves, </a:t>
            </a:r>
          </a:p>
          <a:p>
            <a:pPr marL="342900" lvl="1" indent="-342900">
              <a:buFont typeface="Arial" panose="020B0604020202020204" pitchFamily="34" charset="0"/>
              <a:buChar char="•"/>
            </a:pPr>
            <a:r>
              <a:rPr lang="en-AU" sz="2400" dirty="0"/>
              <a:t>Infections on the skin</a:t>
            </a:r>
          </a:p>
          <a:p>
            <a:pPr marL="342900" lvl="1" indent="-342900">
              <a:buFont typeface="Arial" panose="020B0604020202020204" pitchFamily="34" charset="0"/>
              <a:buChar char="•"/>
            </a:pPr>
            <a:r>
              <a:rPr lang="en-AU" sz="2400" dirty="0"/>
              <a:t>Hearing impairment</a:t>
            </a:r>
          </a:p>
          <a:p>
            <a:pPr marL="342900" lvl="1" indent="-342900">
              <a:buFont typeface="Arial" panose="020B0604020202020204" pitchFamily="34" charset="0"/>
              <a:buChar char="•"/>
            </a:pPr>
            <a:r>
              <a:rPr lang="en-AU" sz="2400" dirty="0"/>
              <a:t>Alzheimer’s disease</a:t>
            </a:r>
          </a:p>
          <a:p>
            <a:pPr marL="342900" lvl="1" indent="-342900">
              <a:buFont typeface="Arial" panose="020B0604020202020204" pitchFamily="34" charset="0"/>
              <a:buChar char="•"/>
            </a:pPr>
            <a:r>
              <a:rPr lang="en-AU" sz="2400" dirty="0"/>
              <a:t>Depression </a:t>
            </a:r>
            <a:endParaRPr lang="en-AU" sz="2400" dirty="0" smtClean="0"/>
          </a:p>
          <a:p>
            <a:pPr lvl="1" indent="0"/>
            <a:r>
              <a:rPr lang="en-AU" sz="2400" dirty="0" smtClean="0"/>
              <a:t>(</a:t>
            </a:r>
            <a:r>
              <a:rPr lang="en-AU" sz="2400" dirty="0"/>
              <a:t>Mayo Clinic, 2021</a:t>
            </a:r>
            <a:r>
              <a:rPr lang="en-AU" sz="2400" dirty="0" smtClean="0"/>
              <a:t>)</a:t>
            </a:r>
            <a:endParaRPr lang="en-GB" sz="2400" dirty="0"/>
          </a:p>
        </p:txBody>
      </p:sp>
      <p:pic>
        <p:nvPicPr>
          <p:cNvPr id="4" name="Picture 3"/>
          <p:cNvPicPr>
            <a:picLocks noChangeAspect="1"/>
          </p:cNvPicPr>
          <p:nvPr/>
        </p:nvPicPr>
        <p:blipFill>
          <a:blip r:embed="rId4"/>
          <a:stretch>
            <a:fillRect/>
          </a:stretch>
        </p:blipFill>
        <p:spPr>
          <a:xfrm>
            <a:off x="7289255" y="1579909"/>
            <a:ext cx="4041998" cy="3227618"/>
          </a:xfrm>
          <a:prstGeom prst="rect">
            <a:avLst/>
          </a:prstGeom>
        </p:spPr>
      </p:pic>
    </p:spTree>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 name="Picture 3" descr="Picture 3"/>
          <p:cNvPicPr>
            <a:picLocks noChangeAspect="1"/>
          </p:cNvPicPr>
          <p:nvPr/>
        </p:nvPicPr>
        <p:blipFill>
          <a:blip r:embed="rId2">
            <a:extLst/>
          </a:blip>
          <a:stretch>
            <a:fillRect/>
          </a:stretch>
        </p:blipFill>
        <p:spPr>
          <a:xfrm>
            <a:off x="0" y="1"/>
            <a:ext cx="12199543" cy="6857998"/>
          </a:xfrm>
          <a:prstGeom prst="rect">
            <a:avLst/>
          </a:prstGeom>
          <a:ln w="12700">
            <a:miter lim="400000"/>
          </a:ln>
        </p:spPr>
      </p:pic>
      <p:pic>
        <p:nvPicPr>
          <p:cNvPr id="2" name="Picture 1"/>
          <p:cNvPicPr>
            <a:picLocks noChangeAspect="1"/>
          </p:cNvPicPr>
          <p:nvPr/>
        </p:nvPicPr>
        <p:blipFill>
          <a:blip r:embed="rId3"/>
          <a:stretch>
            <a:fillRect/>
          </a:stretch>
        </p:blipFill>
        <p:spPr>
          <a:xfrm>
            <a:off x="738062" y="1387332"/>
            <a:ext cx="10723418" cy="1450974"/>
          </a:xfrm>
          <a:prstGeom prst="rect">
            <a:avLst/>
          </a:prstGeom>
        </p:spPr>
      </p:pic>
      <p:pic>
        <p:nvPicPr>
          <p:cNvPr id="3" name="Picture 2"/>
          <p:cNvPicPr>
            <a:picLocks noChangeAspect="1"/>
          </p:cNvPicPr>
          <p:nvPr/>
        </p:nvPicPr>
        <p:blipFill>
          <a:blip r:embed="rId4"/>
          <a:stretch>
            <a:fillRect/>
          </a:stretch>
        </p:blipFill>
        <p:spPr>
          <a:xfrm>
            <a:off x="858982" y="3034145"/>
            <a:ext cx="10321636" cy="1759527"/>
          </a:xfrm>
          <a:prstGeom prst="rect">
            <a:avLst/>
          </a:prstGeom>
        </p:spPr>
      </p:pic>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 name="Picture 3" descr="Picture 3"/>
          <p:cNvPicPr>
            <a:picLocks noChangeAspect="1"/>
          </p:cNvPicPr>
          <p:nvPr/>
        </p:nvPicPr>
        <p:blipFill>
          <a:blip r:embed="rId2">
            <a:extLst/>
          </a:blip>
          <a:stretch>
            <a:fillRect/>
          </a:stretch>
        </p:blipFill>
        <p:spPr>
          <a:xfrm>
            <a:off x="0" y="3"/>
            <a:ext cx="12199540" cy="6857997"/>
          </a:xfrm>
          <a:prstGeom prst="rect">
            <a:avLst/>
          </a:prstGeom>
          <a:ln w="12700">
            <a:miter lim="400000"/>
          </a:ln>
        </p:spPr>
      </p:pic>
      <p:pic>
        <p:nvPicPr>
          <p:cNvPr id="2" name="Picture 1"/>
          <p:cNvPicPr>
            <a:picLocks noChangeAspect="1"/>
          </p:cNvPicPr>
          <p:nvPr/>
        </p:nvPicPr>
        <p:blipFill>
          <a:blip r:embed="rId3"/>
          <a:stretch>
            <a:fillRect/>
          </a:stretch>
        </p:blipFill>
        <p:spPr>
          <a:xfrm>
            <a:off x="243193" y="422524"/>
            <a:ext cx="2145978" cy="914479"/>
          </a:xfrm>
          <a:prstGeom prst="rect">
            <a:avLst/>
          </a:prstGeom>
        </p:spPr>
      </p:pic>
      <p:sp>
        <p:nvSpPr>
          <p:cNvPr id="3" name="Rectangle 2"/>
          <p:cNvSpPr/>
          <p:nvPr/>
        </p:nvSpPr>
        <p:spPr>
          <a:xfrm>
            <a:off x="637309" y="1540731"/>
            <a:ext cx="6096000" cy="4062651"/>
          </a:xfrm>
          <a:prstGeom prst="rect">
            <a:avLst/>
          </a:prstGeom>
        </p:spPr>
        <p:txBody>
          <a:bodyPr>
            <a:spAutoFit/>
          </a:bodyPr>
          <a:lstStyle/>
          <a:p>
            <a:pPr lvl="0"/>
            <a:r>
              <a:rPr lang="en-AU" dirty="0"/>
              <a:t>Diet: </a:t>
            </a:r>
          </a:p>
          <a:p>
            <a:pPr marL="285750" lvl="1" indent="-285750">
              <a:buFont typeface="Arial" panose="020B0604020202020204" pitchFamily="34" charset="0"/>
              <a:buChar char="•"/>
            </a:pPr>
            <a:r>
              <a:rPr lang="en-AU" sz="2000" dirty="0"/>
              <a:t>Eat plenty of whole foods that contain high fibre and are low in fat. </a:t>
            </a:r>
          </a:p>
          <a:p>
            <a:pPr marL="285750" lvl="1" indent="-285750">
              <a:buFont typeface="Arial" panose="020B0604020202020204" pitchFamily="34" charset="0"/>
              <a:buChar char="•"/>
            </a:pPr>
            <a:r>
              <a:rPr lang="en-AU" sz="2000" dirty="0"/>
              <a:t>Aim for a diet that has plenty of vegetables such as taro, cassava, sago, and greens, whole grains such as brown rice, and fruits such as papaya, mangoes and watermelon. </a:t>
            </a:r>
          </a:p>
          <a:p>
            <a:pPr marL="285750" lvl="1" indent="-285750">
              <a:buFont typeface="Arial" panose="020B0604020202020204" pitchFamily="34" charset="0"/>
              <a:buChar char="•"/>
            </a:pPr>
            <a:r>
              <a:rPr lang="en-AU" sz="2000" dirty="0"/>
              <a:t>These foods help to keep blood sugars low and promote a healthy functioning body. </a:t>
            </a:r>
          </a:p>
          <a:p>
            <a:pPr marL="285750" lvl="1" indent="-285750">
              <a:buFont typeface="Arial" panose="020B0604020202020204" pitchFamily="34" charset="0"/>
              <a:buChar char="•"/>
            </a:pPr>
            <a:r>
              <a:rPr lang="en-AU" sz="2000" dirty="0"/>
              <a:t>Avoid refined foods such as white rice, biscuits, sweets, and packet noodles as these cause high sugar levels in the blood and are harmful. </a:t>
            </a:r>
          </a:p>
          <a:p>
            <a:pPr marL="285750" lvl="1" indent="-285750">
              <a:buFont typeface="Arial" panose="020B0604020202020204" pitchFamily="34" charset="0"/>
              <a:buChar char="•"/>
            </a:pPr>
            <a:r>
              <a:rPr lang="en-AU" sz="2000" dirty="0"/>
              <a:t>Limit tin fish. </a:t>
            </a:r>
            <a:endParaRPr lang="en-GB" sz="2000" dirty="0"/>
          </a:p>
        </p:txBody>
      </p:sp>
      <p:pic>
        <p:nvPicPr>
          <p:cNvPr id="4" name="Picture 3"/>
          <p:cNvPicPr>
            <a:picLocks noChangeAspect="1"/>
          </p:cNvPicPr>
          <p:nvPr/>
        </p:nvPicPr>
        <p:blipFill>
          <a:blip r:embed="rId4"/>
          <a:stretch>
            <a:fillRect/>
          </a:stretch>
        </p:blipFill>
        <p:spPr>
          <a:xfrm>
            <a:off x="6959312" y="233531"/>
            <a:ext cx="3627434" cy="2206943"/>
          </a:xfrm>
          <a:prstGeom prst="rect">
            <a:avLst/>
          </a:prstGeom>
        </p:spPr>
      </p:pic>
      <p:pic>
        <p:nvPicPr>
          <p:cNvPr id="5" name="Picture 4"/>
          <p:cNvPicPr>
            <a:picLocks noChangeAspect="1"/>
          </p:cNvPicPr>
          <p:nvPr/>
        </p:nvPicPr>
        <p:blipFill>
          <a:blip r:embed="rId5"/>
          <a:stretch>
            <a:fillRect/>
          </a:stretch>
        </p:blipFill>
        <p:spPr>
          <a:xfrm>
            <a:off x="7002857" y="2302115"/>
            <a:ext cx="3627434" cy="1987468"/>
          </a:xfrm>
          <a:prstGeom prst="rect">
            <a:avLst/>
          </a:prstGeom>
        </p:spPr>
      </p:pic>
      <p:pic>
        <p:nvPicPr>
          <p:cNvPr id="6" name="Picture 5"/>
          <p:cNvPicPr>
            <a:picLocks noChangeAspect="1"/>
          </p:cNvPicPr>
          <p:nvPr/>
        </p:nvPicPr>
        <p:blipFill>
          <a:blip r:embed="rId6"/>
          <a:stretch>
            <a:fillRect/>
          </a:stretch>
        </p:blipFill>
        <p:spPr>
          <a:xfrm>
            <a:off x="7002857" y="4289583"/>
            <a:ext cx="3627434" cy="1999661"/>
          </a:xfrm>
          <a:prstGeom prst="rect">
            <a:avLst/>
          </a:prstGeom>
        </p:spPr>
      </p:pic>
      <p:pic>
        <p:nvPicPr>
          <p:cNvPr id="8" name="Picture 7"/>
          <p:cNvPicPr>
            <a:picLocks noChangeAspect="1"/>
          </p:cNvPicPr>
          <p:nvPr/>
        </p:nvPicPr>
        <p:blipFill>
          <a:blip r:embed="rId7"/>
          <a:stretch>
            <a:fillRect/>
          </a:stretch>
        </p:blipFill>
        <p:spPr>
          <a:xfrm>
            <a:off x="2791015" y="229977"/>
            <a:ext cx="1304657" cy="1310754"/>
          </a:xfrm>
          <a:prstGeom prst="rect">
            <a:avLst/>
          </a:prstGeom>
        </p:spPr>
      </p:pic>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4384" y="2121968"/>
            <a:ext cx="5132016" cy="2800767"/>
          </a:xfrm>
          <a:prstGeom prst="rect">
            <a:avLst/>
          </a:prstGeom>
        </p:spPr>
        <p:txBody>
          <a:bodyPr wrap="square">
            <a:spAutoFit/>
          </a:bodyPr>
          <a:lstStyle/>
          <a:p>
            <a:pPr marL="285750" lvl="0" indent="-285750">
              <a:buFont typeface="Arial" panose="020B0604020202020204" pitchFamily="34" charset="0"/>
              <a:buChar char="•"/>
            </a:pPr>
            <a:r>
              <a:rPr lang="en-AU" sz="2200" dirty="0" smtClean="0"/>
              <a:t>Exercise</a:t>
            </a:r>
            <a:r>
              <a:rPr lang="en-AU" sz="2200" dirty="0"/>
              <a:t>: Be more physically active. Exercise for about 30 minutes at least five days per week. Walking, or if you are feeling more energetic, jogging, or swimming, are great ways of exercising. Exercise helps to reduce insulin resistance in Type 2 diabetes and aids in managing sugar levels in Type 1 diabetics </a:t>
            </a:r>
            <a:endParaRPr lang="en-GB" sz="2200" dirty="0"/>
          </a:p>
        </p:txBody>
      </p:sp>
      <p:pic>
        <p:nvPicPr>
          <p:cNvPr id="3" name="Picture 2"/>
          <p:cNvPicPr>
            <a:picLocks noChangeAspect="1"/>
          </p:cNvPicPr>
          <p:nvPr/>
        </p:nvPicPr>
        <p:blipFill>
          <a:blip r:embed="rId2"/>
          <a:stretch>
            <a:fillRect/>
          </a:stretch>
        </p:blipFill>
        <p:spPr>
          <a:xfrm>
            <a:off x="5742456" y="817418"/>
            <a:ext cx="4596558" cy="3840813"/>
          </a:xfrm>
          <a:prstGeom prst="rect">
            <a:avLst/>
          </a:prstGeom>
        </p:spPr>
      </p:pic>
      <p:pic>
        <p:nvPicPr>
          <p:cNvPr id="4" name="Picture 3"/>
          <p:cNvPicPr>
            <a:picLocks noChangeAspect="1"/>
          </p:cNvPicPr>
          <p:nvPr/>
        </p:nvPicPr>
        <p:blipFill>
          <a:blip r:embed="rId3"/>
          <a:stretch>
            <a:fillRect/>
          </a:stretch>
        </p:blipFill>
        <p:spPr>
          <a:xfrm>
            <a:off x="1317163" y="893883"/>
            <a:ext cx="2145978" cy="914479"/>
          </a:xfrm>
          <a:prstGeom prst="rect">
            <a:avLst/>
          </a:prstGeom>
        </p:spPr>
      </p:pic>
      <p:pic>
        <p:nvPicPr>
          <p:cNvPr id="5" name="Picture 4"/>
          <p:cNvPicPr>
            <a:picLocks noChangeAspect="1"/>
          </p:cNvPicPr>
          <p:nvPr/>
        </p:nvPicPr>
        <p:blipFill>
          <a:blip r:embed="rId4"/>
          <a:stretch>
            <a:fillRect/>
          </a:stretch>
        </p:blipFill>
        <p:spPr>
          <a:xfrm>
            <a:off x="3463141" y="670688"/>
            <a:ext cx="1302327" cy="1307225"/>
          </a:xfrm>
          <a:prstGeom prst="rect">
            <a:avLst/>
          </a:prstGeom>
        </p:spPr>
      </p:pic>
      <p:sp>
        <p:nvSpPr>
          <p:cNvPr id="6" name="TextBox 5"/>
          <p:cNvSpPr txBox="1"/>
          <p:nvPr/>
        </p:nvSpPr>
        <p:spPr>
          <a:xfrm>
            <a:off x="557116" y="4847500"/>
            <a:ext cx="9858567" cy="178510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285750" lvl="0" indent="-285750">
              <a:buFont typeface="Arial" panose="020B0604020202020204" pitchFamily="34" charset="0"/>
              <a:buChar char="•"/>
            </a:pPr>
            <a:r>
              <a:rPr lang="en-AU" sz="2200" dirty="0"/>
              <a:t>Lose weight: If you are overweight, then losing weight can reduce the risk of developing diabetes. By eating a healthy diet and exercising, you can lose weight </a:t>
            </a:r>
          </a:p>
          <a:p>
            <a:pPr marL="285750" indent="-285750">
              <a:buFont typeface="Arial" panose="020B0604020202020204" pitchFamily="34" charset="0"/>
              <a:buChar char="•"/>
            </a:pPr>
            <a:r>
              <a:rPr lang="en-AU" sz="2200" dirty="0"/>
              <a:t>Limit alcohol intake </a:t>
            </a:r>
            <a:endParaRPr lang="en-GB" sz="2200" dirty="0"/>
          </a:p>
          <a:p>
            <a:pPr marL="45720"/>
            <a:r>
              <a:rPr lang="en-AU" sz="2200" dirty="0"/>
              <a:t>(Based on the recommendations of Better Health Channel, 2020, and the Mayo Clinic, 2021)</a:t>
            </a:r>
            <a:endParaRPr lang="en-GB" sz="2200" dirty="0"/>
          </a:p>
        </p:txBody>
      </p:sp>
    </p:spTree>
    <p:extLst>
      <p:ext uri="{BB962C8B-B14F-4D97-AF65-F5344CB8AC3E}">
        <p14:creationId xmlns:p14="http://schemas.microsoft.com/office/powerpoint/2010/main" val="296206554"/>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 name="Picture 3" descr="Picture 3"/>
          <p:cNvPicPr>
            <a:picLocks noChangeAspect="1"/>
          </p:cNvPicPr>
          <p:nvPr/>
        </p:nvPicPr>
        <p:blipFill>
          <a:blip r:embed="rId2">
            <a:extLst/>
          </a:blip>
          <a:stretch>
            <a:fillRect/>
          </a:stretch>
        </p:blipFill>
        <p:spPr>
          <a:xfrm>
            <a:off x="0" y="0"/>
            <a:ext cx="12199543" cy="6857998"/>
          </a:xfrm>
          <a:prstGeom prst="rect">
            <a:avLst/>
          </a:prstGeom>
          <a:ln w="12700">
            <a:miter lim="400000"/>
          </a:ln>
        </p:spPr>
      </p:pic>
      <p:sp>
        <p:nvSpPr>
          <p:cNvPr id="4" name="Rectangle 3"/>
          <p:cNvSpPr/>
          <p:nvPr/>
        </p:nvSpPr>
        <p:spPr>
          <a:xfrm>
            <a:off x="723012" y="1330036"/>
            <a:ext cx="7196380" cy="4807470"/>
          </a:xfrm>
          <a:prstGeom prst="rect">
            <a:avLst/>
          </a:prstGeom>
        </p:spPr>
        <p:txBody>
          <a:bodyPr wrap="square">
            <a:spAutoFit/>
          </a:bodyPr>
          <a:lstStyle/>
          <a:p>
            <a:pPr marL="274320" lvl="0" indent="-228600" hangingPunct="1">
              <a:lnSpc>
                <a:spcPct val="90000"/>
              </a:lnSpc>
              <a:spcBef>
                <a:spcPts val="1800"/>
              </a:spcBef>
              <a:buClr>
                <a:srgbClr val="87A91B">
                  <a:lumMod val="50000"/>
                </a:srgbClr>
              </a:buClr>
              <a:buSzPct val="100000"/>
              <a:buFont typeface="Arial" pitchFamily="34" charset="0"/>
              <a:buChar char="▪"/>
              <a:defRPr/>
            </a:pPr>
            <a:r>
              <a:rPr lang="en-AU" sz="2000" kern="1200" dirty="0">
                <a:solidFill>
                  <a:srgbClr val="595959"/>
                </a:solidFill>
              </a:rPr>
              <a:t>Sometimes initiating lifestyle change can be difficult. </a:t>
            </a:r>
          </a:p>
          <a:p>
            <a:pPr marL="274320" lvl="0" indent="-228600" hangingPunct="1">
              <a:lnSpc>
                <a:spcPct val="90000"/>
              </a:lnSpc>
              <a:spcBef>
                <a:spcPts val="1800"/>
              </a:spcBef>
              <a:buClr>
                <a:srgbClr val="87A91B">
                  <a:lumMod val="50000"/>
                </a:srgbClr>
              </a:buClr>
              <a:buSzPct val="100000"/>
              <a:buFont typeface="Arial" pitchFamily="34" charset="0"/>
              <a:buChar char="▪"/>
              <a:defRPr/>
            </a:pPr>
            <a:r>
              <a:rPr lang="en-AU" sz="2000" kern="1200" dirty="0">
                <a:solidFill>
                  <a:srgbClr val="595959"/>
                </a:solidFill>
              </a:rPr>
              <a:t>Evaluate your feelings about diabetes. </a:t>
            </a:r>
          </a:p>
          <a:p>
            <a:pPr marL="274320" lvl="0" indent="-228600" hangingPunct="1">
              <a:lnSpc>
                <a:spcPct val="90000"/>
              </a:lnSpc>
              <a:spcBef>
                <a:spcPts val="1800"/>
              </a:spcBef>
              <a:buClr>
                <a:srgbClr val="87A91B">
                  <a:lumMod val="50000"/>
                </a:srgbClr>
              </a:buClr>
              <a:buSzPct val="100000"/>
              <a:buFont typeface="Arial" pitchFamily="34" charset="0"/>
              <a:buChar char="▪"/>
              <a:defRPr/>
            </a:pPr>
            <a:r>
              <a:rPr lang="en-AU" sz="2000" kern="1200" dirty="0">
                <a:solidFill>
                  <a:srgbClr val="595959"/>
                </a:solidFill>
              </a:rPr>
              <a:t>Consider how you felt when hearing someone with diabetes share how having this condition has affected their life:</a:t>
            </a:r>
          </a:p>
          <a:p>
            <a:pPr marL="594360" lvl="1" indent="-228600" hangingPunct="1">
              <a:lnSpc>
                <a:spcPct val="90000"/>
              </a:lnSpc>
              <a:spcBef>
                <a:spcPts val="800"/>
              </a:spcBef>
              <a:buClr>
                <a:srgbClr val="87A91B">
                  <a:lumMod val="50000"/>
                </a:srgbClr>
              </a:buClr>
              <a:buSzPct val="100000"/>
              <a:buFont typeface="Arial" pitchFamily="34" charset="0"/>
              <a:buChar char="▪"/>
              <a:defRPr/>
            </a:pPr>
            <a:r>
              <a:rPr lang="en-AU" kern="1200" dirty="0">
                <a:solidFill>
                  <a:srgbClr val="595959"/>
                </a:solidFill>
              </a:rPr>
              <a:t> The medication they need to take every day</a:t>
            </a:r>
          </a:p>
          <a:p>
            <a:pPr marL="594360" lvl="1" indent="-228600" hangingPunct="1">
              <a:lnSpc>
                <a:spcPct val="90000"/>
              </a:lnSpc>
              <a:spcBef>
                <a:spcPts val="800"/>
              </a:spcBef>
              <a:buClr>
                <a:srgbClr val="87A91B">
                  <a:lumMod val="50000"/>
                </a:srgbClr>
              </a:buClr>
              <a:buSzPct val="100000"/>
              <a:buFont typeface="Arial" pitchFamily="34" charset="0"/>
              <a:buChar char="▪"/>
              <a:defRPr/>
            </a:pPr>
            <a:r>
              <a:rPr lang="en-AU" kern="1200" dirty="0">
                <a:solidFill>
                  <a:srgbClr val="595959"/>
                </a:solidFill>
              </a:rPr>
              <a:t>The frequency of testing sugar levels</a:t>
            </a:r>
          </a:p>
          <a:p>
            <a:pPr marL="594360" lvl="1" indent="-228600" hangingPunct="1">
              <a:lnSpc>
                <a:spcPct val="90000"/>
              </a:lnSpc>
              <a:spcBef>
                <a:spcPts val="800"/>
              </a:spcBef>
              <a:buClr>
                <a:srgbClr val="87A91B">
                  <a:lumMod val="50000"/>
                </a:srgbClr>
              </a:buClr>
              <a:buSzPct val="100000"/>
              <a:buFont typeface="Arial" pitchFamily="34" charset="0"/>
              <a:buChar char="▪"/>
              <a:defRPr/>
            </a:pPr>
            <a:r>
              <a:rPr lang="en-AU" kern="1200" dirty="0">
                <a:solidFill>
                  <a:srgbClr val="595959"/>
                </a:solidFill>
              </a:rPr>
              <a:t>The complications they have developed such as kidney, foot, and nerve problems</a:t>
            </a:r>
          </a:p>
          <a:p>
            <a:pPr marL="594360" lvl="1" indent="-228600" hangingPunct="1">
              <a:lnSpc>
                <a:spcPct val="90000"/>
              </a:lnSpc>
              <a:spcBef>
                <a:spcPts val="800"/>
              </a:spcBef>
              <a:buClr>
                <a:srgbClr val="87A91B">
                  <a:lumMod val="50000"/>
                </a:srgbClr>
              </a:buClr>
              <a:buSzPct val="100000"/>
              <a:buFont typeface="Arial" pitchFamily="34" charset="0"/>
              <a:buChar char="▪"/>
              <a:defRPr/>
            </a:pPr>
            <a:r>
              <a:rPr lang="en-AU" kern="1200" dirty="0">
                <a:solidFill>
                  <a:srgbClr val="595959"/>
                </a:solidFill>
              </a:rPr>
              <a:t>Loss of eye sight</a:t>
            </a:r>
          </a:p>
          <a:p>
            <a:pPr marL="594360" lvl="1" indent="-228600" hangingPunct="1">
              <a:lnSpc>
                <a:spcPct val="90000"/>
              </a:lnSpc>
              <a:spcBef>
                <a:spcPts val="800"/>
              </a:spcBef>
              <a:buClr>
                <a:srgbClr val="87A91B">
                  <a:lumMod val="50000"/>
                </a:srgbClr>
              </a:buClr>
              <a:buSzPct val="100000"/>
              <a:buFont typeface="Arial" pitchFamily="34" charset="0"/>
              <a:buChar char="▪"/>
              <a:defRPr/>
            </a:pPr>
            <a:r>
              <a:rPr lang="en-AU" kern="1200" dirty="0">
                <a:solidFill>
                  <a:srgbClr val="595959"/>
                </a:solidFill>
              </a:rPr>
              <a:t>Heart attacks</a:t>
            </a:r>
          </a:p>
          <a:p>
            <a:pPr marL="594360" lvl="1" indent="-228600" hangingPunct="1">
              <a:lnSpc>
                <a:spcPct val="90000"/>
              </a:lnSpc>
              <a:spcBef>
                <a:spcPts val="800"/>
              </a:spcBef>
              <a:buClr>
                <a:srgbClr val="87A91B">
                  <a:lumMod val="50000"/>
                </a:srgbClr>
              </a:buClr>
              <a:buSzPct val="100000"/>
              <a:buFont typeface="Arial" pitchFamily="34" charset="0"/>
              <a:buChar char="▪"/>
              <a:defRPr/>
            </a:pPr>
            <a:r>
              <a:rPr lang="en-AU" kern="1200" dirty="0">
                <a:solidFill>
                  <a:srgbClr val="595959"/>
                </a:solidFill>
              </a:rPr>
              <a:t>Foot ulcers </a:t>
            </a:r>
          </a:p>
          <a:p>
            <a:pPr marL="274320" lvl="0" indent="-228600" hangingPunct="1">
              <a:lnSpc>
                <a:spcPct val="90000"/>
              </a:lnSpc>
              <a:spcBef>
                <a:spcPts val="1800"/>
              </a:spcBef>
              <a:buClr>
                <a:srgbClr val="87A91B">
                  <a:lumMod val="50000"/>
                </a:srgbClr>
              </a:buClr>
              <a:buSzPct val="100000"/>
              <a:buFont typeface="Arial" pitchFamily="34" charset="0"/>
              <a:buChar char="▪"/>
              <a:defRPr/>
            </a:pPr>
            <a:r>
              <a:rPr lang="en-AU" sz="2000" kern="1200" dirty="0">
                <a:solidFill>
                  <a:srgbClr val="595959"/>
                </a:solidFill>
              </a:rPr>
              <a:t>Use this reflection to motivate you to change your lifestyle so you reduce the risk of developing diabetes</a:t>
            </a:r>
            <a:endParaRPr lang="en-GB" dirty="0">
              <a:solidFill>
                <a:sysClr val="windowText" lastClr="000000"/>
              </a:solidFill>
            </a:endParaRPr>
          </a:p>
        </p:txBody>
      </p:sp>
      <p:pic>
        <p:nvPicPr>
          <p:cNvPr id="6" name="Picture 5"/>
          <p:cNvPicPr>
            <a:picLocks noChangeAspect="1"/>
          </p:cNvPicPr>
          <p:nvPr/>
        </p:nvPicPr>
        <p:blipFill>
          <a:blip r:embed="rId3"/>
          <a:stretch>
            <a:fillRect/>
          </a:stretch>
        </p:blipFill>
        <p:spPr>
          <a:xfrm>
            <a:off x="8016340" y="1330036"/>
            <a:ext cx="3784778" cy="1800622"/>
          </a:xfrm>
          <a:prstGeom prst="rect">
            <a:avLst/>
          </a:prstGeom>
        </p:spPr>
      </p:pic>
      <p:pic>
        <p:nvPicPr>
          <p:cNvPr id="7" name="Picture 6"/>
          <p:cNvPicPr>
            <a:picLocks noChangeAspect="1"/>
          </p:cNvPicPr>
          <p:nvPr/>
        </p:nvPicPr>
        <p:blipFill>
          <a:blip r:embed="rId4"/>
          <a:stretch>
            <a:fillRect/>
          </a:stretch>
        </p:blipFill>
        <p:spPr>
          <a:xfrm>
            <a:off x="8003162" y="3890074"/>
            <a:ext cx="3797956" cy="2051255"/>
          </a:xfrm>
          <a:prstGeom prst="rect">
            <a:avLst/>
          </a:prstGeom>
        </p:spPr>
      </p:pic>
      <p:pic>
        <p:nvPicPr>
          <p:cNvPr id="8" name="Picture 7"/>
          <p:cNvPicPr>
            <a:picLocks noChangeAspect="1"/>
          </p:cNvPicPr>
          <p:nvPr/>
        </p:nvPicPr>
        <p:blipFill>
          <a:blip r:embed="rId5"/>
          <a:stretch>
            <a:fillRect/>
          </a:stretch>
        </p:blipFill>
        <p:spPr>
          <a:xfrm>
            <a:off x="1687502" y="270123"/>
            <a:ext cx="2633700" cy="914479"/>
          </a:xfrm>
          <a:prstGeom prst="rect">
            <a:avLst/>
          </a:prstGeom>
        </p:spPr>
      </p:pic>
      <p:pic>
        <p:nvPicPr>
          <p:cNvPr id="9" name="Picture 8"/>
          <p:cNvPicPr>
            <a:picLocks noChangeAspect="1"/>
          </p:cNvPicPr>
          <p:nvPr/>
        </p:nvPicPr>
        <p:blipFill>
          <a:blip r:embed="rId6"/>
          <a:stretch>
            <a:fillRect/>
          </a:stretch>
        </p:blipFill>
        <p:spPr>
          <a:xfrm>
            <a:off x="4510898" y="110836"/>
            <a:ext cx="1306495" cy="1219200"/>
          </a:xfrm>
          <a:prstGeom prst="rect">
            <a:avLst/>
          </a:prstGeom>
        </p:spPr>
      </p:pic>
    </p:spTree>
    <p:extLst>
      <p:ext uri="{BB962C8B-B14F-4D97-AF65-F5344CB8AC3E}">
        <p14:creationId xmlns:p14="http://schemas.microsoft.com/office/powerpoint/2010/main" val="2712099383"/>
      </p:ext>
    </p:extLst>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294</TotalTime>
  <Words>1103</Words>
  <Application>Microsoft Office PowerPoint</Application>
  <PresentationFormat>Widescreen</PresentationFormat>
  <Paragraphs>70</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Calibri Light</vt:lpstr>
      <vt:lpstr>DIN Next Slab Pro Light</vt:lpstr>
      <vt:lpstr>Helvetica Neue</vt:lpstr>
      <vt:lpstr>Times New Roman</vt:lpstr>
      <vt:lpstr>Office Theme</vt:lpstr>
      <vt:lpstr>Diabetes and the Seven Dimensions of wellness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Strategy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Katherine Cooper</dc:creator>
  <cp:lastModifiedBy>Pamela Townend</cp:lastModifiedBy>
  <cp:revision>16</cp:revision>
  <dcterms:modified xsi:type="dcterms:W3CDTF">2021-04-28T05:20:01Z</dcterms:modified>
</cp:coreProperties>
</file>