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7" r:id="rId2"/>
    <p:sldId id="260" r:id="rId3"/>
    <p:sldId id="328" r:id="rId4"/>
    <p:sldId id="330" r:id="rId5"/>
    <p:sldId id="331" r:id="rId6"/>
    <p:sldId id="332" r:id="rId7"/>
    <p:sldId id="333" r:id="rId8"/>
    <p:sldId id="334" r:id="rId9"/>
    <p:sldId id="335" r:id="rId10"/>
    <p:sldId id="327" r:id="rId11"/>
    <p:sldId id="299" r:id="rId12"/>
    <p:sldId id="337" r:id="rId13"/>
    <p:sldId id="321" r:id="rId14"/>
    <p:sldId id="339" r:id="rId15"/>
    <p:sldId id="340" r:id="rId16"/>
    <p:sldId id="341" r:id="rId17"/>
    <p:sldId id="342" r:id="rId18"/>
    <p:sldId id="343" r:id="rId19"/>
    <p:sldId id="344" r:id="rId20"/>
    <p:sldId id="345" r:id="rId21"/>
    <p:sldId id="346" r:id="rId22"/>
    <p:sldId id="347" r:id="rId23"/>
    <p:sldId id="348" r:id="rId24"/>
    <p:sldId id="349" r:id="rId25"/>
    <p:sldId id="350" r:id="rId26"/>
    <p:sldId id="351" r:id="rId27"/>
    <p:sldId id="352" r:id="rId28"/>
    <p:sldId id="353" r:id="rId29"/>
    <p:sldId id="312" r:id="rId30"/>
    <p:sldId id="311" r:id="rId31"/>
    <p:sldId id="261"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2"/>
    <p:restoredTop sz="94762"/>
  </p:normalViewPr>
  <p:slideViewPr>
    <p:cSldViewPr snapToGrid="0" snapToObjects="1">
      <p:cViewPr varScale="1">
        <p:scale>
          <a:sx n="121" d="100"/>
          <a:sy n="121" d="100"/>
        </p:scale>
        <p:origin x="138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11/16/23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11/16/23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11/16/23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11/16/23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11/16/23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11/16/23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11/16/23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11/16/23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11/16/23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11/16/23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hyperlink" Target="https://biblia.com/bible/esv/Rom%201.24-27" TargetMode="External"/><Relationship Id="rId3" Type="http://schemas.openxmlformats.org/officeDocument/2006/relationships/hyperlink" Target="https://www.adventist.org/articles/homosexuality/" TargetMode="External"/><Relationship Id="rId7" Type="http://schemas.openxmlformats.org/officeDocument/2006/relationships/hyperlink" Target="https://biblia.com/bible/esv/Lev%2020.7-21" TargetMode="External"/><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biblia.com/bible/esv/Lev%2018.26" TargetMode="External"/><Relationship Id="rId5" Type="http://schemas.openxmlformats.org/officeDocument/2006/relationships/hyperlink" Target="https://biblia.com/bible/esv/Lev%2018.5-23" TargetMode="External"/><Relationship Id="rId4" Type="http://schemas.openxmlformats.org/officeDocument/2006/relationships/hyperlink" Target="https://biblia.com/bible/niv/Gen%202.24" TargetMode="External"/><Relationship Id="rId9" Type="http://schemas.openxmlformats.org/officeDocument/2006/relationships/hyperlink" Target="https://biblia.com/bible/esv/1%20Cor%206.9-11"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biblia.com/bible/niv/Matt%2019.4-6"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family.adventist.org/resources/real-answers/statement-of-concern-on-sexual-behavior/" TargetMode="External"/><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www.adventist.org/official-statements/statement-on-transgenderism/?searchsite=www.adventist.org&amp;ref=on-site-search&amp;searchterm=statement+on+transgender" TargetMode="External"/><Relationship Id="rId5" Type="http://schemas.openxmlformats.org/officeDocument/2006/relationships/hyperlink" Target="https://family.adventist.org/resources/real-answers/seventh-day-adventist-response-to-same-sex-unions-a-reaffirmation-of-christian-marriage/" TargetMode="External"/><Relationship Id="rId4" Type="http://schemas.openxmlformats.org/officeDocument/2006/relationships/hyperlink" Target="https://family.adventist.org/people/couples/an-affirmation-of-gods-gift-of-sexuality/"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1505" y="2190"/>
            <a:ext cx="9145505" cy="6853619"/>
          </a:xfrm>
          <a:prstGeom prst="rect">
            <a:avLst/>
          </a:prstGeom>
        </p:spPr>
      </p:pic>
      <p:sp>
        <p:nvSpPr>
          <p:cNvPr id="4" name="TextBox 3"/>
          <p:cNvSpPr txBox="1"/>
          <p:nvPr/>
        </p:nvSpPr>
        <p:spPr>
          <a:xfrm>
            <a:off x="109730" y="2466291"/>
            <a:ext cx="6135205" cy="3246097"/>
          </a:xfrm>
          <a:prstGeom prst="rect">
            <a:avLst/>
          </a:prstGeom>
          <a:noFill/>
        </p:spPr>
        <p:txBody>
          <a:bodyPr wrap="square" rtlCol="0" anchor="b">
            <a:noAutofit/>
          </a:bodyPr>
          <a:lstStyle/>
          <a:p>
            <a:r>
              <a:rPr lang="en-US" sz="4000" b="1" dirty="0">
                <a:solidFill>
                  <a:schemeClr val="bg1"/>
                </a:solidFill>
                <a:latin typeface="Avenir Next Condensed" panose="020B0506020202020204" pitchFamily="34" charset="0"/>
              </a:rPr>
              <a:t>How to Talk to Your Children (or anyone) about Homosexuality (LGBTQ+): </a:t>
            </a:r>
          </a:p>
          <a:p>
            <a:r>
              <a:rPr lang="en-US" sz="3200" b="1" dirty="0">
                <a:solidFill>
                  <a:schemeClr val="bg1"/>
                </a:solidFill>
                <a:latin typeface="Avenir Next Condensed" panose="020B0506020202020204" pitchFamily="34" charset="0"/>
              </a:rPr>
              <a:t>A Seventh-day Adventist Perspective</a:t>
            </a:r>
          </a:p>
        </p:txBody>
      </p:sp>
      <p:sp>
        <p:nvSpPr>
          <p:cNvPr id="5" name="TextBox 4"/>
          <p:cNvSpPr txBox="1"/>
          <p:nvPr/>
        </p:nvSpPr>
        <p:spPr>
          <a:xfrm>
            <a:off x="109732" y="6266386"/>
            <a:ext cx="7543799" cy="446276"/>
          </a:xfrm>
          <a:prstGeom prst="rect">
            <a:avLst/>
          </a:prstGeom>
          <a:noFill/>
        </p:spPr>
        <p:txBody>
          <a:bodyPr wrap="square" rtlCol="0">
            <a:spAutoFit/>
          </a:bodyPr>
          <a:lstStyle/>
          <a:p>
            <a:r>
              <a:rPr lang="en-US" sz="1200" dirty="0">
                <a:ln w="18415" cmpd="sng">
                  <a:noFill/>
                  <a:prstDash val="solid"/>
                </a:ln>
                <a:solidFill>
                  <a:schemeClr val="bg1">
                    <a:lumMod val="85000"/>
                  </a:schemeClr>
                </a:solidFill>
                <a:latin typeface="Avenir Next Condensed" panose="020B0506020202020204" pitchFamily="34" charset="0"/>
              </a:rPr>
              <a:t>Written by: </a:t>
            </a:r>
            <a:r>
              <a:rPr lang="en-US" sz="1100" b="1" dirty="0">
                <a:solidFill>
                  <a:schemeClr val="bg1">
                    <a:lumMod val="85000"/>
                  </a:schemeClr>
                </a:solidFill>
                <a:latin typeface="Avenir Next Condensed" panose="020B0506020202020204" pitchFamily="34" charset="0"/>
                <a:ea typeface="Times New Roman" panose="02020603050405020304" pitchFamily="18" charset="0"/>
              </a:rPr>
              <a:t>Willie Oliver</a:t>
            </a:r>
            <a:r>
              <a:rPr lang="en-US" sz="1100" dirty="0">
                <a:solidFill>
                  <a:schemeClr val="bg1">
                    <a:lumMod val="85000"/>
                  </a:schemeClr>
                </a:solidFill>
                <a:latin typeface="Avenir Next Condensed" panose="020B0506020202020204" pitchFamily="34" charset="0"/>
                <a:ea typeface="Times New Roman" panose="02020603050405020304" pitchFamily="18" charset="0"/>
              </a:rPr>
              <a:t>, PhD, CFLE and </a:t>
            </a:r>
            <a:r>
              <a:rPr lang="en-US" sz="1100" b="1" dirty="0">
                <a:solidFill>
                  <a:schemeClr val="bg1">
                    <a:lumMod val="85000"/>
                  </a:schemeClr>
                </a:solidFill>
                <a:latin typeface="Avenir Next Condensed" panose="020B0506020202020204" pitchFamily="34" charset="0"/>
                <a:ea typeface="Times New Roman" panose="02020603050405020304" pitchFamily="18" charset="0"/>
              </a:rPr>
              <a:t>Elaine Oliver</a:t>
            </a:r>
            <a:r>
              <a:rPr lang="en-US" sz="1100" dirty="0">
                <a:solidFill>
                  <a:schemeClr val="bg1">
                    <a:lumMod val="85000"/>
                  </a:schemeClr>
                </a:solidFill>
                <a:latin typeface="Avenir Next Condensed" panose="020B0506020202020204" pitchFamily="34" charset="0"/>
                <a:ea typeface="Times New Roman" panose="02020603050405020304" pitchFamily="18" charset="0"/>
              </a:rPr>
              <a:t>, PhD(c), LCPC, CFLE are Directors of the Department of Family Ministries at the General Conference of Seventh-day Adventists World Headquarters in Silver Spring, Maryland, USA.</a:t>
            </a:r>
            <a:endParaRPr lang="en-US" sz="1100" dirty="0">
              <a:solidFill>
                <a:schemeClr val="bg1">
                  <a:lumMod val="85000"/>
                </a:schemeClr>
              </a:solidFill>
              <a:effectLst/>
              <a:latin typeface="Avenir Next Condensed" panose="020B0506020202020204" pitchFamily="34" charset="0"/>
              <a:ea typeface="Times New Roman" panose="02020603050405020304" pitchFamily="18" charset="0"/>
            </a:endParaRPr>
          </a:p>
        </p:txBody>
      </p:sp>
      <p:sp>
        <p:nvSpPr>
          <p:cNvPr id="6" name="TextBox 5"/>
          <p:cNvSpPr txBox="1"/>
          <p:nvPr/>
        </p:nvSpPr>
        <p:spPr>
          <a:xfrm>
            <a:off x="109731" y="5897054"/>
            <a:ext cx="7543800" cy="369332"/>
          </a:xfrm>
          <a:prstGeom prst="rect">
            <a:avLst/>
          </a:prstGeom>
          <a:noFill/>
        </p:spPr>
        <p:txBody>
          <a:bodyPr wrap="square" rtlCol="0">
            <a:spAutoFit/>
          </a:bodyPr>
          <a:lstStyle/>
          <a:p>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176891"/>
            <a:ext cx="7380823"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HOW TO TALK TO YOUR CHILDREN (OR ANYONE) ABOUT HOMOSEXUALITY: A SEVENTH-DAY ADVENTIST PERSPECTIVE</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2223082"/>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GROUP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3210870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276140"/>
            <a:ext cx="7821832" cy="4770537"/>
          </a:xfrm>
          <a:prstGeom prst="rect">
            <a:avLst/>
          </a:prstGeom>
          <a:noFill/>
        </p:spPr>
        <p:txBody>
          <a:bodyPr wrap="square">
            <a:spAutoFit/>
          </a:bodyPr>
          <a:lstStyle/>
          <a:p>
            <a:pPr marL="0" marR="0">
              <a:spcBef>
                <a:spcPts val="0"/>
              </a:spcBef>
              <a:spcAft>
                <a:spcPts val="0"/>
              </a:spcAft>
            </a:pPr>
            <a:r>
              <a:rPr lang="en-US" sz="2400" b="1" dirty="0">
                <a:latin typeface="Avenir Next Condensed" panose="020B0506020202020204" pitchFamily="34" charset="0"/>
                <a:ea typeface="Times New Roman" panose="02020603050405020304" pitchFamily="18" charset="0"/>
                <a:cs typeface="Times New Roman" panose="02020603050405020304" pitchFamily="18" charset="0"/>
              </a:rPr>
              <a:t>Seventh-day Adventist Position Statement on Homosexuality</a:t>
            </a:r>
          </a:p>
          <a:p>
            <a:pPr marL="0" marR="0">
              <a:spcBef>
                <a:spcPts val="0"/>
              </a:spcBef>
              <a:spcAft>
                <a:spcPts val="0"/>
              </a:spcAft>
            </a:pPr>
            <a:endParaRPr lang="en-US" sz="1000" b="1"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r>
              <a:rPr lang="en-US" sz="2000" dirty="0">
                <a:latin typeface="Avenir Next Condensed" panose="020B0506020202020204" pitchFamily="34" charset="0"/>
              </a:rPr>
              <a:t>The Seventh-day Adventist Church recognizes that every human being is valuable in the sight of God, and we seek to minister to all men and women in the spirit of Jesus. We also believe that by God’s grace and through the encouragement of the community of faith, an individual may live in harmony with the principles of God’s Word.</a:t>
            </a:r>
          </a:p>
          <a:p>
            <a:r>
              <a:rPr lang="en-US" sz="2000" dirty="0">
                <a:latin typeface="Avenir Next Condensed" panose="020B0506020202020204" pitchFamily="34" charset="0"/>
              </a:rPr>
              <a:t>Seventh-day Adventists believe that sexual intimacy belongs only within the marital relationship of </a:t>
            </a:r>
            <a:r>
              <a:rPr lang="en-US" sz="2000" dirty="0">
                <a:latin typeface="Avenir Next Condensed" panose="020B0506020202020204" pitchFamily="34" charset="0"/>
                <a:hlinkClick r:id="rId3"/>
              </a:rPr>
              <a:t>a man and a woman</a:t>
            </a:r>
            <a:r>
              <a:rPr lang="en-US" sz="2000" dirty="0">
                <a:latin typeface="Avenir Next Condensed" panose="020B0506020202020204" pitchFamily="34" charset="0"/>
              </a:rPr>
              <a:t>. This was the design established by God at creation. The Scriptures declare: “For this reason a man will leave his father and mother and be united to his wife, and they will become one flesh” (</a:t>
            </a:r>
            <a:r>
              <a:rPr lang="en-US" sz="2000" dirty="0">
                <a:latin typeface="Avenir Next Condensed" panose="020B0506020202020204" pitchFamily="34" charset="0"/>
                <a:hlinkClick r:id="rId4"/>
              </a:rPr>
              <a:t>Gen 2:24, NIV</a:t>
            </a:r>
            <a:r>
              <a:rPr lang="en-US" sz="2000" dirty="0">
                <a:latin typeface="Avenir Next Condensed" panose="020B0506020202020204" pitchFamily="34" charset="0"/>
              </a:rPr>
              <a:t>). </a:t>
            </a:r>
          </a:p>
          <a:p>
            <a:r>
              <a:rPr lang="en-US" sz="2000" dirty="0">
                <a:latin typeface="Avenir Next Condensed" panose="020B0506020202020204" pitchFamily="34" charset="0"/>
              </a:rPr>
              <a:t>Throughout Scripture this heterosexual pattern is affirmed. The Bible makes no accommodation for homosexual activity or relationships. Sexual acts outside the circle of a heterosexual marriage are forbidden (</a:t>
            </a:r>
            <a:r>
              <a:rPr lang="en-US" sz="2000" dirty="0">
                <a:latin typeface="Avenir Next Condensed" panose="020B0506020202020204" pitchFamily="34" charset="0"/>
                <a:hlinkClick r:id="rId5"/>
              </a:rPr>
              <a:t>Lev 18:5-23</a:t>
            </a:r>
            <a:r>
              <a:rPr lang="en-US" sz="2000" dirty="0">
                <a:latin typeface="Avenir Next Condensed" panose="020B0506020202020204" pitchFamily="34" charset="0"/>
              </a:rPr>
              <a:t>, </a:t>
            </a:r>
            <a:r>
              <a:rPr lang="en-US" sz="2000" dirty="0">
                <a:latin typeface="Avenir Next Condensed" panose="020B0506020202020204" pitchFamily="34" charset="0"/>
                <a:hlinkClick r:id="rId6"/>
              </a:rPr>
              <a:t>26</a:t>
            </a:r>
            <a:r>
              <a:rPr lang="en-US" sz="2000" dirty="0">
                <a:latin typeface="Avenir Next Condensed" panose="020B0506020202020204" pitchFamily="34" charset="0"/>
              </a:rPr>
              <a:t>; </a:t>
            </a:r>
            <a:r>
              <a:rPr lang="en-US" sz="2000" dirty="0">
                <a:latin typeface="Avenir Next Condensed" panose="020B0506020202020204" pitchFamily="34" charset="0"/>
                <a:hlinkClick r:id="rId7"/>
              </a:rPr>
              <a:t>Lev 20:7-21</a:t>
            </a:r>
            <a:r>
              <a:rPr lang="en-US" sz="2000" dirty="0">
                <a:latin typeface="Avenir Next Condensed" panose="020B0506020202020204" pitchFamily="34" charset="0"/>
              </a:rPr>
              <a:t>; </a:t>
            </a:r>
            <a:r>
              <a:rPr lang="en-US" sz="2000" dirty="0">
                <a:latin typeface="Avenir Next Condensed" panose="020B0506020202020204" pitchFamily="34" charset="0"/>
                <a:hlinkClick r:id="rId8"/>
              </a:rPr>
              <a:t>Rom 1:24-27</a:t>
            </a:r>
            <a:r>
              <a:rPr lang="en-US" sz="2000" dirty="0">
                <a:latin typeface="Avenir Next Condensed" panose="020B0506020202020204" pitchFamily="34" charset="0"/>
              </a:rPr>
              <a:t>; </a:t>
            </a:r>
            <a:r>
              <a:rPr lang="en-US" sz="2000" dirty="0">
                <a:latin typeface="Avenir Next Condensed" panose="020B0506020202020204" pitchFamily="34" charset="0"/>
                <a:hlinkClick r:id="rId9"/>
              </a:rPr>
              <a:t>1 Cor 6:9-11</a:t>
            </a:r>
            <a:r>
              <a:rPr lang="en-US" sz="2000" dirty="0">
                <a:latin typeface="Avenir Next Condensed" panose="020B0506020202020204" pitchFamily="34" charset="0"/>
              </a:rPr>
              <a:t>). </a:t>
            </a:r>
            <a:endParaRPr lang="en-US" sz="2200" dirty="0">
              <a:effectLst/>
              <a:latin typeface="Avenir Next Condensed" panose="020B0506020202020204" pitchFamily="34" charset="0"/>
              <a:ea typeface="Times New Roman" panose="02020603050405020304" pitchFamily="18" charset="0"/>
            </a:endParaRPr>
          </a:p>
        </p:txBody>
      </p:sp>
      <p:sp>
        <p:nvSpPr>
          <p:cNvPr id="4" name="TextBox 3">
            <a:extLst>
              <a:ext uri="{FF2B5EF4-FFF2-40B4-BE49-F238E27FC236}">
                <a16:creationId xmlns:a16="http://schemas.microsoft.com/office/drawing/2014/main" id="{E648410E-85AD-0910-BBC3-8899B41F30ED}"/>
              </a:ext>
            </a:extLst>
          </p:cNvPr>
          <p:cNvSpPr txBox="1"/>
          <p:nvPr/>
        </p:nvSpPr>
        <p:spPr>
          <a:xfrm>
            <a:off x="675409" y="335909"/>
            <a:ext cx="4660322"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GROUP EXERCISE</a:t>
            </a:r>
          </a:p>
        </p:txBody>
      </p:sp>
    </p:spTree>
    <p:extLst>
      <p:ext uri="{BB962C8B-B14F-4D97-AF65-F5344CB8AC3E}">
        <p14:creationId xmlns:p14="http://schemas.microsoft.com/office/powerpoint/2010/main" val="1114293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276140"/>
            <a:ext cx="7821832" cy="4832092"/>
          </a:xfrm>
          <a:prstGeom prst="rect">
            <a:avLst/>
          </a:prstGeom>
          <a:noFill/>
        </p:spPr>
        <p:txBody>
          <a:bodyPr wrap="square">
            <a:spAutoFit/>
          </a:bodyPr>
          <a:lstStyle/>
          <a:p>
            <a:pPr marL="0" marR="0">
              <a:spcBef>
                <a:spcPts val="0"/>
              </a:spcBef>
              <a:spcAft>
                <a:spcPts val="0"/>
              </a:spcAft>
            </a:pPr>
            <a:r>
              <a:rPr lang="en-US" sz="2200" b="1" dirty="0">
                <a:latin typeface="Avenir Next Condensed" panose="020B0506020202020204" pitchFamily="34" charset="0"/>
                <a:ea typeface="Times New Roman" panose="02020603050405020304" pitchFamily="18" charset="0"/>
                <a:cs typeface="Times New Roman" panose="02020603050405020304" pitchFamily="18" charset="0"/>
              </a:rPr>
              <a:t>Seventh-day Adventist Position Statement on Homosexuality cont.</a:t>
            </a:r>
          </a:p>
          <a:p>
            <a:endParaRPr lang="en-US" sz="1000" dirty="0">
              <a:latin typeface="Avenir Next Condensed" panose="020B0506020202020204" pitchFamily="34" charset="0"/>
            </a:endParaRPr>
          </a:p>
          <a:p>
            <a:r>
              <a:rPr lang="en-US" sz="2000" dirty="0">
                <a:latin typeface="Avenir Next Condensed" panose="020B0506020202020204" pitchFamily="34" charset="0"/>
              </a:rPr>
              <a:t>Jesus Christ reaffirmed the divine creation intent: “‘Haven’t you read,’ he replied, ‘that at the beginning the Creator “made them male and female,” and said, “For this reason a man will leave his father and mother and be united to his wife, and the two will become one flesh?” So they are no longer two, but one’” (</a:t>
            </a:r>
            <a:r>
              <a:rPr lang="en-US" sz="2000" dirty="0">
                <a:latin typeface="Avenir Next Condensed" panose="020B0506020202020204" pitchFamily="34" charset="0"/>
                <a:hlinkClick r:id="rId3"/>
              </a:rPr>
              <a:t>Matt 19:4-6, NIV</a:t>
            </a:r>
            <a:r>
              <a:rPr lang="en-US" sz="2000" dirty="0">
                <a:latin typeface="Avenir Next Condensed" panose="020B0506020202020204" pitchFamily="34" charset="0"/>
              </a:rPr>
              <a:t>). For these reasons Seventh-day Adventists are opposed to homosexual practices and relationships.</a:t>
            </a:r>
          </a:p>
          <a:p>
            <a:r>
              <a:rPr lang="en-US" sz="2000" dirty="0">
                <a:latin typeface="Avenir Next Condensed" panose="020B0506020202020204" pitchFamily="34" charset="0"/>
              </a:rPr>
              <a:t>Jesus affirmed the dignity of all human beings and reached out compassionately to persons and families suffering the consequences of sin. He offered caring ministry and words of solace to struggling people, while differentiating His love for sinners from His clear teaching about sinful practices. As His disciples, Seventh-day Adventists endeavor to follow the Lord’s instruction and example, living a life of Christ-like compassion and faithfulness.</a:t>
            </a:r>
          </a:p>
          <a:p>
            <a:endParaRPr lang="en-US" sz="1200" b="1" i="1" dirty="0">
              <a:effectLst/>
              <a:latin typeface="Avenir Next Condensed" panose="020B0506020202020204" pitchFamily="34" charset="0"/>
            </a:endParaRPr>
          </a:p>
          <a:p>
            <a:r>
              <a:rPr lang="en-US" sz="1200" b="1" i="1" dirty="0">
                <a:effectLst/>
                <a:latin typeface="Avenir Next Condensed" panose="020B0506020202020204" pitchFamily="34" charset="0"/>
              </a:rPr>
              <a:t>This statement was voted during the Annual Council of the General Conference Executive Committee on Sunday, October 3, 1999 in Silver Spring, Maryland. Revised by the General Conference Executive Committee, October 17, 2012.</a:t>
            </a:r>
            <a:endParaRPr lang="en-US" sz="1200" dirty="0">
              <a:effectLst/>
              <a:latin typeface="Avenir Next Condensed" panose="020B0506020202020204" pitchFamily="34" charset="0"/>
            </a:endParaRPr>
          </a:p>
        </p:txBody>
      </p:sp>
      <p:sp>
        <p:nvSpPr>
          <p:cNvPr id="4" name="TextBox 3">
            <a:extLst>
              <a:ext uri="{FF2B5EF4-FFF2-40B4-BE49-F238E27FC236}">
                <a16:creationId xmlns:a16="http://schemas.microsoft.com/office/drawing/2014/main" id="{9E60CCAE-6FD0-38DE-C445-642707BAE3A3}"/>
              </a:ext>
            </a:extLst>
          </p:cNvPr>
          <p:cNvSpPr txBox="1"/>
          <p:nvPr/>
        </p:nvSpPr>
        <p:spPr>
          <a:xfrm>
            <a:off x="675409" y="340912"/>
            <a:ext cx="4660322"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GROUP EXERCISE</a:t>
            </a:r>
          </a:p>
        </p:txBody>
      </p:sp>
    </p:spTree>
    <p:extLst>
      <p:ext uri="{BB962C8B-B14F-4D97-AF65-F5344CB8AC3E}">
        <p14:creationId xmlns:p14="http://schemas.microsoft.com/office/powerpoint/2010/main" val="142344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547449" y="1072474"/>
            <a:ext cx="8040691" cy="685124"/>
          </a:xfrm>
          <a:prstGeom prst="rect">
            <a:avLst/>
          </a:prstGeom>
          <a:noFill/>
        </p:spPr>
        <p:txBody>
          <a:bodyPr wrap="square">
            <a:spAutoFit/>
          </a:bodyPr>
          <a:lstStyle/>
          <a:p>
            <a:pPr algn="ctr">
              <a:lnSpc>
                <a:spcPct val="107000"/>
              </a:lnSpc>
              <a:spcAft>
                <a:spcPts val="800"/>
              </a:spcAft>
            </a:pPr>
            <a:r>
              <a:rPr lang="en-US" sz="2400" b="1" dirty="0">
                <a:effectLst/>
                <a:latin typeface="Avenir Next Condensed" panose="020B0506020202020204" pitchFamily="34" charset="0"/>
                <a:ea typeface="Times New Roman" panose="02020603050405020304" pitchFamily="18" charset="0"/>
                <a:cs typeface="Times New Roman" panose="02020603050405020304" pitchFamily="18" charset="0"/>
              </a:rPr>
              <a:t>Here are other statements pertaining to marriage and sexuality:</a:t>
            </a:r>
            <a:r>
              <a:rPr lang="en-US" sz="3600" dirty="0">
                <a:effectLst/>
                <a:latin typeface="Avenir Next Condensed" panose="020B0506020202020204" pitchFamily="34" charset="0"/>
              </a:rPr>
              <a:t> </a:t>
            </a:r>
            <a:endParaRPr lang="en-US" sz="2400" dirty="0">
              <a:effectLst/>
              <a:latin typeface="Avenir Next Condensed" panose="020B0506020202020204" pitchFamily="34" charset="0"/>
              <a:ea typeface="Times New Roman" panose="02020603050405020304" pitchFamily="18" charset="0"/>
            </a:endParaRPr>
          </a:p>
        </p:txBody>
      </p:sp>
      <p:sp>
        <p:nvSpPr>
          <p:cNvPr id="4" name="TextBox 3">
            <a:extLst>
              <a:ext uri="{FF2B5EF4-FFF2-40B4-BE49-F238E27FC236}">
                <a16:creationId xmlns:a16="http://schemas.microsoft.com/office/drawing/2014/main" id="{8FE62622-70B7-D6B7-A401-90C4AAE0CF55}"/>
              </a:ext>
            </a:extLst>
          </p:cNvPr>
          <p:cNvSpPr txBox="1"/>
          <p:nvPr/>
        </p:nvSpPr>
        <p:spPr>
          <a:xfrm>
            <a:off x="741145" y="2175308"/>
            <a:ext cx="7594333" cy="3139321"/>
          </a:xfrm>
          <a:prstGeom prst="rect">
            <a:avLst/>
          </a:prstGeom>
          <a:noFill/>
        </p:spPr>
        <p:txBody>
          <a:bodyPr wrap="square">
            <a:spAutoFit/>
          </a:bodyPr>
          <a:lstStyle/>
          <a:p>
            <a:pPr marL="0" marR="0" fontAlgn="base">
              <a:spcBef>
                <a:spcPts val="0"/>
              </a:spcBef>
              <a:spcAft>
                <a:spcPts val="0"/>
              </a:spcAft>
            </a:pPr>
            <a:r>
              <a:rPr lang="en-US" sz="1800" u="sng" kern="100" dirty="0">
                <a:solidFill>
                  <a:srgbClr val="0000FF"/>
                </a:solidFill>
                <a:effectLst/>
                <a:latin typeface="Avenir Next Condensed" panose="020B0506020202020204" pitchFamily="34" charset="0"/>
                <a:ea typeface="Times New Roman" panose="02020603050405020304" pitchFamily="18" charset="0"/>
                <a:cs typeface="Times New Roman" panose="02020603050405020304" pitchFamily="18" charset="0"/>
                <a:hlinkClick r:id="rId3"/>
              </a:rPr>
              <a:t>https://family.adventist.org/resources/real-answers/statement-of-concern-on-sexual-behavior/</a:t>
            </a:r>
            <a:endParaRPr lang="en-US" sz="1800" u="sng" kern="100" dirty="0">
              <a:solidFill>
                <a:srgbClr val="0000FF"/>
              </a:solidFill>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endParaRPr lang="en-US" sz="18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1800" u="sng" kern="100" dirty="0">
                <a:solidFill>
                  <a:srgbClr val="0000FF"/>
                </a:solidFill>
                <a:effectLst/>
                <a:latin typeface="Avenir Next Condensed" panose="020B0506020202020204" pitchFamily="34" charset="0"/>
                <a:ea typeface="Times New Roman" panose="02020603050405020304" pitchFamily="18" charset="0"/>
                <a:cs typeface="Times New Roman" panose="02020603050405020304" pitchFamily="18" charset="0"/>
                <a:hlinkClick r:id="rId4"/>
              </a:rPr>
              <a:t>https://family.adventist.org/people/couples/an-affirmation-of-gods-gift-of-sexuality/</a:t>
            </a:r>
            <a:endParaRPr lang="en-US" sz="1800" u="sng" kern="100" dirty="0">
              <a:solidFill>
                <a:srgbClr val="0000FF"/>
              </a:solidFill>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endParaRPr lang="en-US" sz="18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1800" u="sng" kern="100" dirty="0">
                <a:solidFill>
                  <a:srgbClr val="0000FF"/>
                </a:solidFill>
                <a:effectLst/>
                <a:latin typeface="Avenir Next Condensed" panose="020B0506020202020204" pitchFamily="34" charset="0"/>
                <a:ea typeface="Times New Roman" panose="02020603050405020304" pitchFamily="18" charset="0"/>
                <a:cs typeface="Times New Roman" panose="02020603050405020304" pitchFamily="18" charset="0"/>
                <a:hlinkClick r:id="rId5"/>
              </a:rPr>
              <a:t>https://family.adventist.org/resources/real-answers/seventh-day-adventist-response-to-same-sex-unions-a-reaffirmation-of-christian-marriage/</a:t>
            </a:r>
            <a:endParaRPr lang="en-US" sz="1800" u="sng" kern="100" dirty="0">
              <a:solidFill>
                <a:srgbClr val="0000FF"/>
              </a:solidFill>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endParaRPr lang="en-US" sz="18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1800" u="sng" kern="100" dirty="0">
                <a:solidFill>
                  <a:srgbClr val="0000FF"/>
                </a:solidFill>
                <a:effectLst/>
                <a:latin typeface="Avenir Next Condensed" panose="020B0506020202020204" pitchFamily="34" charset="0"/>
                <a:ea typeface="Times New Roman" panose="02020603050405020304" pitchFamily="18" charset="0"/>
                <a:cs typeface="Times New Roman" panose="02020603050405020304" pitchFamily="18" charset="0"/>
                <a:hlinkClick r:id="rId6"/>
              </a:rPr>
              <a:t>https://www.adventist.org/official-statements/statement-on-transgenderism/?searchsite=www.adventist.org&amp;ref=on-site-search&amp;searchterm=statement+on+transgender</a:t>
            </a:r>
            <a:endParaRPr lang="en-US" sz="18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6061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276140"/>
            <a:ext cx="7821832" cy="4708981"/>
          </a:xfrm>
          <a:prstGeom prst="rect">
            <a:avLst/>
          </a:prstGeom>
          <a:noFill/>
        </p:spPr>
        <p:txBody>
          <a:bodyPr wrap="square">
            <a:spAutoFit/>
          </a:bodyPr>
          <a:lstStyle/>
          <a:p>
            <a:pPr marL="0" marR="0">
              <a:spcBef>
                <a:spcPts val="0"/>
              </a:spcBef>
              <a:spcAft>
                <a:spcPts val="0"/>
              </a:spcAft>
            </a:pPr>
            <a:r>
              <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rPr>
              <a:t>Throughout the years, various words have taken on a different meanings and new terminology has emerged especially regarding LGBTQ people. Here we will share a list of key terms that are essential to understanding the current dialogue. It is by no means an exhaustive list, but it will help you begin to understand and engage in the conversation. </a:t>
            </a:r>
          </a:p>
          <a:p>
            <a:pPr marL="0" marR="0">
              <a:spcBef>
                <a:spcPts val="0"/>
              </a:spcBef>
              <a:spcAft>
                <a:spcPts val="0"/>
              </a:spcAft>
            </a:pPr>
            <a:endParaRPr lang="en-US" sz="2000"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Sexual Identity: </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Term a person uses to describe their sexuality or sexual orientation.</a:t>
            </a:r>
          </a:p>
          <a:p>
            <a:pPr marL="0" marR="0" fontAlgn="base">
              <a:spcBef>
                <a:spcPts val="0"/>
              </a:spcBef>
              <a:spcAft>
                <a:spcPts val="0"/>
              </a:spcAft>
            </a:pPr>
            <a:endPar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Homosexual</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 person who is attracted to the same sex/gender. In society at large, this word is now considered derogatory and offensive, the word </a:t>
            </a:r>
            <a:r>
              <a:rPr lang="en-US" sz="2000" b="1" u="sng" kern="100" dirty="0">
                <a:effectLst/>
                <a:latin typeface="Avenir Next Condensed" panose="020B0506020202020204" pitchFamily="34" charset="0"/>
                <a:ea typeface="Times New Roman" panose="02020603050405020304" pitchFamily="18" charset="0"/>
                <a:cs typeface="Times New Roman" panose="02020603050405020304" pitchFamily="18" charset="0"/>
              </a:rPr>
              <a:t>queer</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is the preferred term. While the word homosexuality is used in the Scripture, when referencing LGBTQ people, it is best to use language that people use to define themselves. If it does not compromise your core beliefs and values, even if you are uncomfortable with it, you can honor the request. To be sure, it is always safe to say LGBTQ, if you prefer not to use queer.</a:t>
            </a:r>
          </a:p>
        </p:txBody>
      </p:sp>
      <p:sp>
        <p:nvSpPr>
          <p:cNvPr id="4" name="TextBox 3">
            <a:extLst>
              <a:ext uri="{FF2B5EF4-FFF2-40B4-BE49-F238E27FC236}">
                <a16:creationId xmlns:a16="http://schemas.microsoft.com/office/drawing/2014/main" id="{9E60CCAE-6FD0-38DE-C445-642707BAE3A3}"/>
              </a:ext>
            </a:extLst>
          </p:cNvPr>
          <p:cNvSpPr txBox="1"/>
          <p:nvPr/>
        </p:nvSpPr>
        <p:spPr>
          <a:xfrm>
            <a:off x="675409" y="340912"/>
            <a:ext cx="4660322"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Understanding LGBTQ</a:t>
            </a:r>
          </a:p>
        </p:txBody>
      </p:sp>
    </p:spTree>
    <p:extLst>
      <p:ext uri="{BB962C8B-B14F-4D97-AF65-F5344CB8AC3E}">
        <p14:creationId xmlns:p14="http://schemas.microsoft.com/office/powerpoint/2010/main" val="273572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370975"/>
            <a:ext cx="7821832" cy="4524315"/>
          </a:xfrm>
          <a:prstGeom prst="rect">
            <a:avLst/>
          </a:prstGeom>
          <a:noFill/>
        </p:spPr>
        <p:txBody>
          <a:bodyPr wrap="square">
            <a:spAutoFit/>
          </a:bodyPr>
          <a:lstStyle/>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Straight/Heterosexual</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 person who is attracted exclusively to the opposite sex/gender.</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Queer</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An umbrella term referring to LGBTQ people. In the past it was considered a derogatory term but has recently been reclaimed as an empowering identifier.  It is used interchangeably with LGBTQ.</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LGBTQ+</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Acronym that means Lesbian, Gay, Bisexual, Transgender, Queer or Questioning (+Intersex, Asexual, etc.)</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Homosexual orientation</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an enduring pattern of emotional, romantic, and/or sexual attractions to members of one’s own sex (same-sex attraction). To be differentiated from homosexual practice. A person may have a same-sex attraction but not engage in homosexual practice. </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Homosexual practice:</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sexual practices between people of the same sex.</a:t>
            </a:r>
          </a:p>
        </p:txBody>
      </p:sp>
      <p:sp>
        <p:nvSpPr>
          <p:cNvPr id="4" name="TextBox 3">
            <a:extLst>
              <a:ext uri="{FF2B5EF4-FFF2-40B4-BE49-F238E27FC236}">
                <a16:creationId xmlns:a16="http://schemas.microsoft.com/office/drawing/2014/main" id="{9E60CCAE-6FD0-38DE-C445-642707BAE3A3}"/>
              </a:ext>
            </a:extLst>
          </p:cNvPr>
          <p:cNvSpPr txBox="1"/>
          <p:nvPr/>
        </p:nvSpPr>
        <p:spPr>
          <a:xfrm>
            <a:off x="675409" y="340912"/>
            <a:ext cx="4660322"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Understanding LGBTQ</a:t>
            </a:r>
          </a:p>
        </p:txBody>
      </p:sp>
    </p:spTree>
    <p:extLst>
      <p:ext uri="{BB962C8B-B14F-4D97-AF65-F5344CB8AC3E}">
        <p14:creationId xmlns:p14="http://schemas.microsoft.com/office/powerpoint/2010/main" val="2369289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276140"/>
            <a:ext cx="7821832" cy="4832092"/>
          </a:xfrm>
          <a:prstGeom prst="rect">
            <a:avLst/>
          </a:prstGeom>
          <a:noFill/>
        </p:spPr>
        <p:txBody>
          <a:bodyPr wrap="square">
            <a:spAutoFit/>
          </a:bodyPr>
          <a:lstStyle/>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Cisgender:</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Term that is used to describe people whose gender identity matches the sex they were assigned at birth as opposed to transgender, one who changes their biological sex. </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Coming out</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 lifelong process of self-acceptance which may include public sharing, to parents, friends, coworkers, etc. but doesn’t have to.</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Bicurious</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 person is exploring whether or not they are attracted to people of the same gender as well as people of different genders.</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Gender dysphoria</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psychological distress that can result from an incongruence between one’s assigned sex at birth or biological sex and one’s gender identity. Gender dysphoria is no longer treated as a mental illness. </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Gender identity</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 person’s internal, deeply held sense of their gender. For trans(gender) people, their sense of sexual identity does not match the sex they were born with. </a:t>
            </a:r>
          </a:p>
        </p:txBody>
      </p:sp>
      <p:sp>
        <p:nvSpPr>
          <p:cNvPr id="4" name="TextBox 3">
            <a:extLst>
              <a:ext uri="{FF2B5EF4-FFF2-40B4-BE49-F238E27FC236}">
                <a16:creationId xmlns:a16="http://schemas.microsoft.com/office/drawing/2014/main" id="{9E60CCAE-6FD0-38DE-C445-642707BAE3A3}"/>
              </a:ext>
            </a:extLst>
          </p:cNvPr>
          <p:cNvSpPr txBox="1"/>
          <p:nvPr/>
        </p:nvSpPr>
        <p:spPr>
          <a:xfrm>
            <a:off x="675409" y="340912"/>
            <a:ext cx="4660322"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Understanding LGBTQ</a:t>
            </a:r>
          </a:p>
        </p:txBody>
      </p:sp>
    </p:spTree>
    <p:extLst>
      <p:ext uri="{BB962C8B-B14F-4D97-AF65-F5344CB8AC3E}">
        <p14:creationId xmlns:p14="http://schemas.microsoft.com/office/powerpoint/2010/main" val="923087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276140"/>
            <a:ext cx="7821832" cy="4154984"/>
          </a:xfrm>
          <a:prstGeom prst="rect">
            <a:avLst/>
          </a:prstGeom>
          <a:noFill/>
        </p:spPr>
        <p:txBody>
          <a:bodyPr wrap="square">
            <a:spAutoFit/>
          </a:bodyPr>
          <a:lstStyle/>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Nonbinary</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People who experience their gender identity and/or gender expression as falling outside the categories of man and woman; could be somewhere in-between man or woman or totally different than these terms.</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Asexual</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Experiencing minimal to no sexual attraction to other individuals. </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Intersex</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 person born with male and female genitalia. Commonly and derogatorily referred to as hermaphrodite.</a:t>
            </a:r>
          </a:p>
          <a:p>
            <a:pPr marL="0" marR="0" fontAlgn="base">
              <a:spcBef>
                <a:spcPts val="0"/>
              </a:spcBef>
              <a:spcAft>
                <a:spcPts val="0"/>
              </a:spcAft>
            </a:pP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They/their/them</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Pronouns used for someone who identifies as neither male nor female (for example: nonbinary).</a:t>
            </a:r>
          </a:p>
          <a:p>
            <a:pPr marL="0" marR="0" fontAlgn="base">
              <a:spcBef>
                <a:spcPts val="0"/>
              </a:spcBef>
              <a:spcAft>
                <a:spcPts val="0"/>
              </a:spcAft>
            </a:pPr>
            <a:endParaRPr lang="en-US" sz="1200"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fontAlgn="base"/>
            <a:r>
              <a:rPr lang="en-US" sz="1800" b="1" kern="100" dirty="0">
                <a:effectLst/>
                <a:latin typeface="Calibri" panose="020F0502020204030204" pitchFamily="34" charset="0"/>
                <a:ea typeface="Times New Roman" panose="02020603050405020304" pitchFamily="18" charset="0"/>
                <a:cs typeface="Times New Roman" panose="02020603050405020304" pitchFamily="18" charset="0"/>
              </a:rPr>
              <a:t>Ally</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A straight/heterosexual/cisgender person who supports and advocates for LGBTQ people.</a:t>
            </a:r>
          </a:p>
          <a:p>
            <a:pPr marL="0" marR="0" fontAlgn="base">
              <a:spcBef>
                <a:spcPts val="0"/>
              </a:spcBef>
              <a:spcAft>
                <a:spcPts val="0"/>
              </a:spcAft>
            </a:pPr>
            <a:endPar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E60CCAE-6FD0-38DE-C445-642707BAE3A3}"/>
              </a:ext>
            </a:extLst>
          </p:cNvPr>
          <p:cNvSpPr txBox="1"/>
          <p:nvPr/>
        </p:nvSpPr>
        <p:spPr>
          <a:xfrm>
            <a:off x="675409" y="340912"/>
            <a:ext cx="4660322"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Understanding LGBTQ</a:t>
            </a:r>
          </a:p>
        </p:txBody>
      </p:sp>
    </p:spTree>
    <p:extLst>
      <p:ext uri="{BB962C8B-B14F-4D97-AF65-F5344CB8AC3E}">
        <p14:creationId xmlns:p14="http://schemas.microsoft.com/office/powerpoint/2010/main" val="1019605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276140"/>
            <a:ext cx="7821832" cy="5016758"/>
          </a:xfrm>
          <a:prstGeom prst="rect">
            <a:avLst/>
          </a:prstGeom>
          <a:noFill/>
        </p:spPr>
        <p:txBody>
          <a:bodyPr wrap="square">
            <a:spAutoFit/>
          </a:bodyPr>
          <a:lstStyle/>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Same-sex Attraction</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Used primarily by those who want to share about their attraction toward the same sex/gender without labeling themselves as LGBTQ. This is considered offensive to many LGBTQ people because it is usually connected to ex-gay people, and they believe it diminishes their sexual identity. (Note: As we’ve discussed, everyone wants to be respected and addressed by terminology that honors them, as such, those who choose not to call themselves LGBTQ should have their definition of identity respected. There is no hierarchy of respect; we all need to respect one another.)</a:t>
            </a:r>
          </a:p>
          <a:p>
            <a:pPr marL="0" marR="0" fontAlgn="base">
              <a:spcBef>
                <a:spcPts val="0"/>
              </a:spcBef>
              <a:spcAft>
                <a:spcPts val="0"/>
              </a:spcAft>
            </a:pPr>
            <a:endParaRPr lang="en-US" sz="2000"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fontAlgn="base"/>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These terms and definitions are defined by the APA or LGBTQ advocates. In many organizations, employees are required to use these terms appropriately or there are negative repercussions.  Again, while we may not believe or endorse LGBTQ practices, we believe that where possible, we should allow space for where we can honor these terms as a form of respect to how LGBTQ persons choose to be addressed. It is also critical to understand these terms so that as a community of faith we fully understand how to convey our own beliefs.  </a:t>
            </a:r>
          </a:p>
        </p:txBody>
      </p:sp>
      <p:sp>
        <p:nvSpPr>
          <p:cNvPr id="4" name="TextBox 3">
            <a:extLst>
              <a:ext uri="{FF2B5EF4-FFF2-40B4-BE49-F238E27FC236}">
                <a16:creationId xmlns:a16="http://schemas.microsoft.com/office/drawing/2014/main" id="{9E60CCAE-6FD0-38DE-C445-642707BAE3A3}"/>
              </a:ext>
            </a:extLst>
          </p:cNvPr>
          <p:cNvSpPr txBox="1"/>
          <p:nvPr/>
        </p:nvSpPr>
        <p:spPr>
          <a:xfrm>
            <a:off x="675409" y="340912"/>
            <a:ext cx="4660322"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Understanding LGBTQ</a:t>
            </a:r>
          </a:p>
        </p:txBody>
      </p:sp>
    </p:spTree>
    <p:extLst>
      <p:ext uri="{BB962C8B-B14F-4D97-AF65-F5344CB8AC3E}">
        <p14:creationId xmlns:p14="http://schemas.microsoft.com/office/powerpoint/2010/main" val="3024286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762037" y="1382286"/>
            <a:ext cx="7821832" cy="4462760"/>
          </a:xfrm>
          <a:prstGeom prst="rect">
            <a:avLst/>
          </a:prstGeom>
          <a:noFill/>
        </p:spPr>
        <p:txBody>
          <a:bodyPr wrap="square">
            <a:spAutoFit/>
          </a:bodyPr>
          <a:lstStyle/>
          <a:p>
            <a:pPr marL="0" marR="0" indent="457200" algn="ctr" fontAlgn="base">
              <a:spcBef>
                <a:spcPts val="0"/>
              </a:spcBef>
              <a:spcAft>
                <a:spcPts val="0"/>
              </a:spcAft>
            </a:pPr>
            <a:r>
              <a:rPr lang="en-US" sz="2000" b="1" kern="100" dirty="0">
                <a:latin typeface="Avenir Next Condensed" panose="020B0506020202020204" pitchFamily="34" charset="0"/>
                <a:ea typeface="Times New Roman" panose="02020603050405020304" pitchFamily="18" charset="0"/>
                <a:cs typeface="Times New Roman" panose="02020603050405020304" pitchFamily="18" charset="0"/>
              </a:rPr>
              <a:t>D</a:t>
            </a: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efinitions of terms that Seventh-day Adventist believers should incorporate into our understanding and </a:t>
            </a:r>
          </a:p>
          <a:p>
            <a:pPr marL="0" marR="0" indent="457200" algn="ctr"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conversation of LGBTQ people </a:t>
            </a:r>
          </a:p>
          <a:p>
            <a:pPr marL="0" marR="0" indent="457200" algn="ctr" fontAlgn="base">
              <a:spcBef>
                <a:spcPts val="0"/>
              </a:spcBef>
              <a:spcAft>
                <a:spcPts val="0"/>
              </a:spcAft>
            </a:pPr>
            <a:endParaRPr lang="en-US" sz="2400" b="1"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Compassion</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 feeling of deep sympathy and sorrow for another who is stricken by misfortune, accompanied by a strong desire to alleviate the suffering.</a:t>
            </a:r>
          </a:p>
          <a:p>
            <a:pPr marL="0" marR="0" fontAlgn="base">
              <a:spcBef>
                <a:spcPts val="0"/>
              </a:spcBef>
              <a:spcAft>
                <a:spcPts val="0"/>
              </a:spcAft>
            </a:pPr>
            <a:endParaRPr lang="en-US" sz="1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Grace</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favor or goodwill. Theology—the freely given, unmerited favor and love of God.</a:t>
            </a:r>
          </a:p>
          <a:p>
            <a:pPr marL="0" marR="0" fontAlgn="base">
              <a:spcBef>
                <a:spcPts val="0"/>
              </a:spcBef>
              <a:spcAft>
                <a:spcPts val="0"/>
              </a:spcAft>
            </a:pPr>
            <a:endParaRPr lang="en-US" sz="1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Empathy</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The psychological identification with or vicarious experiencing of the emotions, thoughts, or attitudes of another.</a:t>
            </a:r>
          </a:p>
          <a:p>
            <a:pPr marL="0" marR="0" fontAlgn="base">
              <a:spcBef>
                <a:spcPts val="0"/>
              </a:spcBef>
              <a:spcAft>
                <a:spcPts val="0"/>
              </a:spcAft>
            </a:pPr>
            <a:endParaRPr lang="en-US" sz="1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Acceptance</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An honest acknowledgement of the reality of a situation. Acceptance does not inherently mean agreement or feeling comfortable with a situation. It is the ability to practice unconditional love. </a:t>
            </a:r>
          </a:p>
          <a:p>
            <a:pPr marL="0" marR="0" fontAlgn="base">
              <a:spcBef>
                <a:spcPts val="0"/>
              </a:spcBef>
              <a:spcAft>
                <a:spcPts val="0"/>
              </a:spcAft>
            </a:pPr>
            <a:endParaRPr lang="en-US" sz="1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E60CCAE-6FD0-38DE-C445-642707BAE3A3}"/>
              </a:ext>
            </a:extLst>
          </p:cNvPr>
          <p:cNvSpPr txBox="1"/>
          <p:nvPr/>
        </p:nvSpPr>
        <p:spPr>
          <a:xfrm>
            <a:off x="675409" y="340912"/>
            <a:ext cx="4660322"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Understanding LGBTQ</a:t>
            </a:r>
          </a:p>
        </p:txBody>
      </p:sp>
    </p:spTree>
    <p:extLst>
      <p:ext uri="{BB962C8B-B14F-4D97-AF65-F5344CB8AC3E}">
        <p14:creationId xmlns:p14="http://schemas.microsoft.com/office/powerpoint/2010/main" val="934872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10" name="TextBox 9">
            <a:extLst>
              <a:ext uri="{FF2B5EF4-FFF2-40B4-BE49-F238E27FC236}">
                <a16:creationId xmlns:a16="http://schemas.microsoft.com/office/drawing/2014/main" id="{0E0CE529-1C45-F548-AE8A-BB4457328103}"/>
              </a:ext>
            </a:extLst>
          </p:cNvPr>
          <p:cNvSpPr txBox="1"/>
          <p:nvPr/>
        </p:nvSpPr>
        <p:spPr>
          <a:xfrm>
            <a:off x="728236"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BIBLE TEXTS: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826112" y="1199848"/>
            <a:ext cx="7483365" cy="5139869"/>
          </a:xfrm>
          <a:prstGeom prst="rect">
            <a:avLst/>
          </a:prstGeom>
          <a:noFill/>
        </p:spPr>
        <p:txBody>
          <a:bodyPr wrap="square">
            <a:spAutoFit/>
          </a:bodyPr>
          <a:lstStyle/>
          <a:p>
            <a:pPr marL="0" marR="0" algn="ctr">
              <a:spcBef>
                <a:spcPts val="0"/>
              </a:spcBef>
              <a:spcAft>
                <a:spcPts val="0"/>
              </a:spcAft>
            </a:pPr>
            <a:r>
              <a:rPr lang="en-US" sz="2800" kern="100" dirty="0">
                <a:effectLst/>
                <a:latin typeface="Avenir Next Condensed" panose="020B0506020202020204" pitchFamily="34" charset="0"/>
                <a:ea typeface="Times New Roman" panose="02020603050405020304" pitchFamily="18" charset="0"/>
                <a:cs typeface="Times New Roman" panose="02020603050405020304" pitchFamily="18" charset="0"/>
              </a:rPr>
              <a:t>“But now, thus says the Lord, who created you, O Jacob, and He who formed you, O Israel: “Fear not, for I have redeemed you; I have called you by your name; </a:t>
            </a:r>
          </a:p>
          <a:p>
            <a:pPr marL="0" marR="0" algn="ctr">
              <a:spcBef>
                <a:spcPts val="0"/>
              </a:spcBef>
              <a:spcAft>
                <a:spcPts val="0"/>
              </a:spcAft>
            </a:pPr>
            <a:r>
              <a:rPr lang="en-US" sz="2800" kern="100" dirty="0">
                <a:effectLst/>
                <a:latin typeface="Avenir Next Condensed" panose="020B0506020202020204" pitchFamily="34" charset="0"/>
                <a:ea typeface="Times New Roman" panose="02020603050405020304" pitchFamily="18" charset="0"/>
                <a:cs typeface="Times New Roman" panose="02020603050405020304" pitchFamily="18" charset="0"/>
              </a:rPr>
              <a:t>You are Mine.” </a:t>
            </a: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Isaiah 43:1</a:t>
            </a:r>
          </a:p>
          <a:p>
            <a:pPr marL="0" marR="0" algn="ctr">
              <a:spcBef>
                <a:spcPts val="0"/>
              </a:spcBef>
              <a:spcAft>
                <a:spcPts val="0"/>
              </a:spcAft>
            </a:pPr>
            <a:endPar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2800" kern="100" dirty="0">
                <a:effectLst/>
                <a:latin typeface="Avenir Next Condensed" panose="020B0506020202020204" pitchFamily="34" charset="0"/>
                <a:ea typeface="Times New Roman" panose="02020603050405020304" pitchFamily="18" charset="0"/>
                <a:cs typeface="Times New Roman" panose="02020603050405020304" pitchFamily="18" charset="0"/>
              </a:rPr>
              <a:t>“Before I formed you in the womb I knew you; before you were born, I sanctified you; I ordained you a </a:t>
            </a:r>
          </a:p>
          <a:p>
            <a:pPr marL="0" marR="0" algn="ctr">
              <a:spcBef>
                <a:spcPts val="0"/>
              </a:spcBef>
              <a:spcAft>
                <a:spcPts val="0"/>
              </a:spcAft>
            </a:pPr>
            <a:r>
              <a:rPr lang="en-US" sz="2800" kern="100" dirty="0">
                <a:effectLst/>
                <a:latin typeface="Avenir Next Condensed" panose="020B0506020202020204" pitchFamily="34" charset="0"/>
                <a:ea typeface="Times New Roman" panose="02020603050405020304" pitchFamily="18" charset="0"/>
                <a:cs typeface="Times New Roman" panose="02020603050405020304" pitchFamily="18" charset="0"/>
              </a:rPr>
              <a:t>prophet to the nations.” </a:t>
            </a: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Jeremiah 1:5</a:t>
            </a:r>
          </a:p>
          <a:p>
            <a:pPr marL="0" marR="0" algn="ctr">
              <a:spcBef>
                <a:spcPts val="0"/>
              </a:spcBef>
              <a:spcAft>
                <a:spcPts val="0"/>
              </a:spcAft>
            </a:pPr>
            <a:endPar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2800" kern="100" dirty="0">
                <a:effectLst/>
                <a:latin typeface="Avenir Next Condensed" panose="020B0506020202020204" pitchFamily="34" charset="0"/>
                <a:ea typeface="Times New Roman" panose="02020603050405020304" pitchFamily="18" charset="0"/>
                <a:cs typeface="Times New Roman" panose="02020603050405020304" pitchFamily="18" charset="0"/>
              </a:rPr>
              <a:t>“I will praise you, for I am fearfully and wonderfully made. Marvelous are Your works; and that my soul </a:t>
            </a:r>
          </a:p>
          <a:p>
            <a:pPr marL="0" marR="0" algn="ctr">
              <a:spcBef>
                <a:spcPts val="0"/>
              </a:spcBef>
              <a:spcAft>
                <a:spcPts val="0"/>
              </a:spcAft>
            </a:pPr>
            <a:r>
              <a:rPr lang="en-US" sz="2800" kern="100" dirty="0">
                <a:effectLst/>
                <a:latin typeface="Avenir Next Condensed" panose="020B0506020202020204" pitchFamily="34" charset="0"/>
                <a:ea typeface="Times New Roman" panose="02020603050405020304" pitchFamily="18" charset="0"/>
                <a:cs typeface="Times New Roman" panose="02020603050405020304" pitchFamily="18" charset="0"/>
              </a:rPr>
              <a:t>knows very well.” </a:t>
            </a: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Psalm 139:14</a:t>
            </a:r>
          </a:p>
        </p:txBody>
      </p:sp>
    </p:spTree>
    <p:extLst>
      <p:ext uri="{BB962C8B-B14F-4D97-AF65-F5344CB8AC3E}">
        <p14:creationId xmlns:p14="http://schemas.microsoft.com/office/powerpoint/2010/main" val="173726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205044"/>
            <a:ext cx="7821832" cy="4401205"/>
          </a:xfrm>
          <a:prstGeom prst="rect">
            <a:avLst/>
          </a:prstGeom>
          <a:noFill/>
        </p:spPr>
        <p:txBody>
          <a:bodyPr wrap="square">
            <a:spAutoFit/>
          </a:bodyPr>
          <a:lstStyle/>
          <a:p>
            <a:pPr marL="0" marR="0" indent="457200" algn="ctr" fontAlgn="base">
              <a:spcBef>
                <a:spcPts val="0"/>
              </a:spcBef>
              <a:spcAft>
                <a:spcPts val="0"/>
              </a:spcAft>
            </a:pPr>
            <a:endPar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indent="457200" algn="ctr" fontAlgn="base">
              <a:spcBef>
                <a:spcPts val="0"/>
              </a:spcBef>
              <a:spcAft>
                <a:spcPts val="0"/>
              </a:spcAft>
            </a:pPr>
            <a:r>
              <a:rPr lang="en-US" sz="2000" b="1" kern="100" dirty="0">
                <a:latin typeface="Avenir Next Condensed" panose="020B0506020202020204" pitchFamily="34" charset="0"/>
                <a:ea typeface="Times New Roman" panose="02020603050405020304" pitchFamily="18" charset="0"/>
                <a:cs typeface="Times New Roman" panose="02020603050405020304" pitchFamily="18" charset="0"/>
              </a:rPr>
              <a:t>D</a:t>
            </a: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efinitions of terms that Seventh-day Adventist believers should incorporate into our understanding and </a:t>
            </a:r>
          </a:p>
          <a:p>
            <a:pPr marL="0" marR="0" indent="457200" algn="ctr" fontAlgn="base">
              <a:spcBef>
                <a:spcPts val="0"/>
              </a:spcBef>
              <a:spcAft>
                <a:spcPts val="0"/>
              </a:spcAft>
            </a:pPr>
            <a:r>
              <a:rPr lang="en-US" sz="20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conversation of LGBTQ people cont.</a:t>
            </a:r>
          </a:p>
          <a:p>
            <a:pPr marL="0" marR="0" fontAlgn="base">
              <a:spcBef>
                <a:spcPts val="0"/>
              </a:spcBef>
              <a:spcAft>
                <a:spcPts val="0"/>
              </a:spcAft>
            </a:pPr>
            <a:endParaRPr lang="en-US" sz="1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a:t>
            </a:r>
          </a:p>
          <a:p>
            <a:pPr marL="0" marR="0" fontAlgn="base">
              <a:spcBef>
                <a:spcPts val="0"/>
              </a:spcBef>
              <a:spcAft>
                <a:spcPts val="0"/>
              </a:spcAft>
            </a:pP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These words, however, should not be used or understood to mean </a:t>
            </a:r>
            <a:r>
              <a:rPr lang="en-US" sz="2000" b="1" i="1" kern="100" dirty="0">
                <a:effectLst/>
                <a:latin typeface="Avenir Next Condensed" panose="020B0506020202020204" pitchFamily="34" charset="0"/>
                <a:ea typeface="Times New Roman" panose="02020603050405020304" pitchFamily="18" charset="0"/>
                <a:cs typeface="Times New Roman" panose="02020603050405020304" pitchFamily="18" charset="0"/>
              </a:rPr>
              <a:t>affirmation</a:t>
            </a:r>
            <a:r>
              <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of LGBTQ practices. </a:t>
            </a:r>
          </a:p>
          <a:p>
            <a:pPr marL="0" marR="0" algn="ctr" fontAlgn="base">
              <a:spcBef>
                <a:spcPts val="0"/>
              </a:spcBef>
              <a:spcAft>
                <a:spcPts val="0"/>
              </a:spcAft>
            </a:pPr>
            <a:endParaRPr lang="en-US" sz="2000"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fontAlgn="base"/>
            <a:r>
              <a:rPr lang="en-US" sz="1800" b="1" kern="100" dirty="0">
                <a:effectLst/>
                <a:latin typeface="Calibri" panose="020F0502020204030204" pitchFamily="34" charset="0"/>
                <a:ea typeface="Times New Roman" panose="02020603050405020304" pitchFamily="18" charset="0"/>
                <a:cs typeface="Times New Roman" panose="02020603050405020304" pitchFamily="18" charset="0"/>
              </a:rPr>
              <a:t>Affirmation:</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The assertion that something exists or is true; confirmation or ratification of the truth. </a:t>
            </a:r>
          </a:p>
          <a:p>
            <a:pPr fontAlgn="base"/>
            <a:endParaRPr lang="en-US" b="1" i="1" kern="100" dirty="0">
              <a:latin typeface="Calibri" panose="020F0502020204030204" pitchFamily="34" charset="0"/>
              <a:ea typeface="Times New Roman" panose="02020603050405020304" pitchFamily="18" charset="0"/>
              <a:cs typeface="Times New Roman" panose="02020603050405020304" pitchFamily="18" charset="0"/>
            </a:endParaRPr>
          </a:p>
          <a:p>
            <a:pPr fontAlgn="base"/>
            <a:r>
              <a:rPr lang="en-US" sz="1800" b="1" i="1" kern="100" dirty="0">
                <a:effectLst/>
                <a:latin typeface="Calibri" panose="020F0502020204030204" pitchFamily="34" charset="0"/>
                <a:ea typeface="Times New Roman" panose="02020603050405020304" pitchFamily="18" charset="0"/>
                <a:cs typeface="Times New Roman" panose="02020603050405020304" pitchFamily="18" charset="0"/>
              </a:rPr>
              <a:t>Law definition</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—a solemn declaration accepted instead of a statement under oath.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Dictionary.com</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fontAlgn="base">
              <a:spcBef>
                <a:spcPts val="0"/>
              </a:spcBef>
              <a:spcAft>
                <a:spcPts val="0"/>
              </a:spcAft>
            </a:pPr>
            <a:endParaRPr lang="en-US" sz="2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E60CCAE-6FD0-38DE-C445-642707BAE3A3}"/>
              </a:ext>
            </a:extLst>
          </p:cNvPr>
          <p:cNvSpPr txBox="1"/>
          <p:nvPr/>
        </p:nvSpPr>
        <p:spPr>
          <a:xfrm>
            <a:off x="675409" y="340912"/>
            <a:ext cx="4660322"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Understanding LGBTQ</a:t>
            </a:r>
          </a:p>
        </p:txBody>
      </p:sp>
    </p:spTree>
    <p:extLst>
      <p:ext uri="{BB962C8B-B14F-4D97-AF65-F5344CB8AC3E}">
        <p14:creationId xmlns:p14="http://schemas.microsoft.com/office/powerpoint/2010/main" val="2126332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205044"/>
            <a:ext cx="7821832" cy="5078313"/>
          </a:xfrm>
          <a:prstGeom prst="rect">
            <a:avLst/>
          </a:prstGeom>
          <a:noFill/>
        </p:spPr>
        <p:txBody>
          <a:bodyPr wrap="square">
            <a:spAutoFit/>
          </a:bodyPr>
          <a:lstStyle/>
          <a:p>
            <a:pPr marL="342900" marR="0" indent="-342900" fontAlgn="base">
              <a:spcBef>
                <a:spcPts val="0"/>
              </a:spcBef>
              <a:spcAft>
                <a:spcPts val="0"/>
              </a:spcAft>
              <a:buFont typeface="Arial" panose="020B0604020202020204" pitchFamily="34" charset="0"/>
              <a:buChar char="•"/>
            </a:pPr>
            <a:r>
              <a:rPr lang="en-US" sz="2200" kern="100" dirty="0">
                <a:effectLst/>
                <a:latin typeface="Avenir Next Condensed" panose="020B0506020202020204" pitchFamily="34" charset="0"/>
                <a:ea typeface="Times New Roman" panose="02020603050405020304" pitchFamily="18" charset="0"/>
                <a:cs typeface="Times New Roman" panose="02020603050405020304" pitchFamily="18" charset="0"/>
              </a:rPr>
              <a:t>Despite many plausible assertions from scientific inquiry about identity formation and psychological development, our identity comes from being created in the image of God. </a:t>
            </a:r>
          </a:p>
          <a:p>
            <a:pPr marL="342900" marR="0" indent="-342900" fontAlgn="base">
              <a:spcBef>
                <a:spcPts val="0"/>
              </a:spcBef>
              <a:spcAft>
                <a:spcPts val="0"/>
              </a:spcAft>
              <a:buFont typeface="Arial" panose="020B0604020202020204" pitchFamily="34" charset="0"/>
              <a:buChar char="•"/>
            </a:pPr>
            <a:endParaRPr lang="en-US" sz="8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200" kern="100" dirty="0">
                <a:effectLst/>
                <a:latin typeface="Avenir Next Condensed" panose="020B0506020202020204" pitchFamily="34" charset="0"/>
                <a:ea typeface="Times New Roman" panose="02020603050405020304" pitchFamily="18" charset="0"/>
                <a:cs typeface="Times New Roman" panose="02020603050405020304" pitchFamily="18" charset="0"/>
              </a:rPr>
              <a:t>Sexual identity is only part of our identity. Yes, it is a large part of our identity since our gender is a significant part of who we are. However, regardless of one’s sexual orientation, all human beings have a sinful orientation, which means the goal is not so much about heterosexuality as it is about holiness. </a:t>
            </a:r>
          </a:p>
          <a:p>
            <a:pPr marL="342900" marR="0" indent="-342900" fontAlgn="base">
              <a:spcBef>
                <a:spcPts val="0"/>
              </a:spcBef>
              <a:spcAft>
                <a:spcPts val="0"/>
              </a:spcAft>
              <a:buFont typeface="Arial" panose="020B0604020202020204" pitchFamily="34" charset="0"/>
              <a:buChar char="•"/>
            </a:pPr>
            <a:endParaRPr lang="en-US" sz="8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200" kern="100" dirty="0">
                <a:effectLst/>
                <a:latin typeface="Avenir Next Condensed" panose="020B0506020202020204" pitchFamily="34" charset="0"/>
                <a:ea typeface="Times New Roman" panose="02020603050405020304" pitchFamily="18" charset="0"/>
                <a:cs typeface="Times New Roman" panose="02020603050405020304" pitchFamily="18" charset="0"/>
              </a:rPr>
              <a:t>Whether one has an LGBTQ orientation or a heterosexual orientation unless one’s sexuality is under the Lordship of Jesus Christ—which means a determination to honor God in all one does—one is in a dangerous place. The good news is, as Jesus said: “I came that they may have life and have it abundantly.” John 10:10 ESV. This is God’s promise to everyone who determines to do His will. </a:t>
            </a:r>
          </a:p>
        </p:txBody>
      </p:sp>
      <p:sp>
        <p:nvSpPr>
          <p:cNvPr id="4" name="TextBox 3">
            <a:extLst>
              <a:ext uri="{FF2B5EF4-FFF2-40B4-BE49-F238E27FC236}">
                <a16:creationId xmlns:a16="http://schemas.microsoft.com/office/drawing/2014/main" id="{9E60CCAE-6FD0-38DE-C445-642707BAE3A3}"/>
              </a:ext>
            </a:extLst>
          </p:cNvPr>
          <p:cNvSpPr txBox="1"/>
          <p:nvPr/>
        </p:nvSpPr>
        <p:spPr>
          <a:xfrm>
            <a:off x="675409" y="340912"/>
            <a:ext cx="4660322"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Understanding LGBTQ</a:t>
            </a:r>
          </a:p>
        </p:txBody>
      </p:sp>
    </p:spTree>
    <p:extLst>
      <p:ext uri="{BB962C8B-B14F-4D97-AF65-F5344CB8AC3E}">
        <p14:creationId xmlns:p14="http://schemas.microsoft.com/office/powerpoint/2010/main" val="1135361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110876"/>
            <a:ext cx="7821832" cy="4832092"/>
          </a:xfrm>
          <a:prstGeom prst="rect">
            <a:avLst/>
          </a:prstGeom>
          <a:noFill/>
        </p:spPr>
        <p:txBody>
          <a:bodyPr wrap="square">
            <a:spAutoFit/>
          </a:bodyPr>
          <a:lstStyle/>
          <a:p>
            <a:pPr marL="0" marR="0" fontAlgn="base">
              <a:spcBef>
                <a:spcPts val="0"/>
              </a:spcBef>
              <a:spcAft>
                <a:spcPts val="0"/>
              </a:spcAft>
            </a:pPr>
            <a:endParaRPr lang="en-US" sz="2000" b="1"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400" kern="100" dirty="0">
                <a:latin typeface="Avenir Next Condensed" panose="020B0506020202020204" pitchFamily="34" charset="0"/>
                <a:ea typeface="Times New Roman" panose="02020603050405020304" pitchFamily="18" charset="0"/>
                <a:cs typeface="Times New Roman" panose="02020603050405020304" pitchFamily="18" charset="0"/>
              </a:rPr>
              <a:t>T</a:t>
            </a: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he reality is that most of today’s children/youth, and a large percentage of older adults, believe that LGBTQ is a non-issue. </a:t>
            </a:r>
          </a:p>
          <a:p>
            <a:pPr marL="342900" marR="0" indent="-342900" fontAlgn="base">
              <a:spcBef>
                <a:spcPts val="0"/>
              </a:spcBef>
              <a:spcAft>
                <a:spcPts val="0"/>
              </a:spcAft>
              <a:buFont typeface="Arial" panose="020B0604020202020204" pitchFamily="34" charset="0"/>
              <a:buChar char="•"/>
            </a:pPr>
            <a:endPar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Our youth see themselves as allies or advocates of LGBTQ people. They believe that God is love and that God would not hate anyone.  This is true! God is love! God does not hate anyone! And yes, God desires that we would obey Him in the way that He has commanded (Deuteronomy 12:31). </a:t>
            </a:r>
          </a:p>
          <a:p>
            <a:pPr marL="342900" marR="0" indent="-342900" fontAlgn="base">
              <a:spcBef>
                <a:spcPts val="0"/>
              </a:spcBef>
              <a:spcAft>
                <a:spcPts val="0"/>
              </a:spcAft>
              <a:buFont typeface="Arial" panose="020B0604020202020204" pitchFamily="34" charset="0"/>
              <a:buChar char="•"/>
            </a:pPr>
            <a:endParaRPr lang="en-US" sz="2400"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400" kern="100" dirty="0">
                <a:latin typeface="Avenir Next Condensed" panose="020B0506020202020204" pitchFamily="34" charset="0"/>
                <a:ea typeface="Times New Roman" panose="02020603050405020304" pitchFamily="18" charset="0"/>
                <a:cs typeface="Times New Roman" panose="02020603050405020304" pitchFamily="18" charset="0"/>
              </a:rPr>
              <a:t>This</a:t>
            </a: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 topic must be approached with much sensitivity, empathy, compassion and grace and genuine unconditional love for our children and those they seek to protect and defend.</a:t>
            </a:r>
          </a:p>
        </p:txBody>
      </p:sp>
      <p:sp>
        <p:nvSpPr>
          <p:cNvPr id="4" name="TextBox 3">
            <a:extLst>
              <a:ext uri="{FF2B5EF4-FFF2-40B4-BE49-F238E27FC236}">
                <a16:creationId xmlns:a16="http://schemas.microsoft.com/office/drawing/2014/main" id="{9E60CCAE-6FD0-38DE-C445-642707BAE3A3}"/>
              </a:ext>
            </a:extLst>
          </p:cNvPr>
          <p:cNvSpPr txBox="1"/>
          <p:nvPr/>
        </p:nvSpPr>
        <p:spPr>
          <a:xfrm>
            <a:off x="675408" y="340912"/>
            <a:ext cx="7611943"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How Do We Help Our Children Understand  LGBTQ</a:t>
            </a:r>
          </a:p>
        </p:txBody>
      </p:sp>
    </p:spTree>
    <p:extLst>
      <p:ext uri="{BB962C8B-B14F-4D97-AF65-F5344CB8AC3E}">
        <p14:creationId xmlns:p14="http://schemas.microsoft.com/office/powerpoint/2010/main" val="3806092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56879" y="1351508"/>
            <a:ext cx="7821832" cy="4524315"/>
          </a:xfrm>
          <a:prstGeom prst="rect">
            <a:avLst/>
          </a:prstGeom>
          <a:noFill/>
        </p:spPr>
        <p:txBody>
          <a:bodyPr wrap="square">
            <a:spAutoFit/>
          </a:bodyPr>
          <a:lstStyle/>
          <a:p>
            <a:pPr marL="0" marR="0" fontAlgn="base">
              <a:spcBef>
                <a:spcPts val="0"/>
              </a:spcBef>
              <a:spcAft>
                <a:spcPts val="0"/>
              </a:spcAft>
            </a:pP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LGBTQ youth are facing many challenges, and our children see them as the “least of these” that Jesus speaks about. As parents, we regularly encourage our children to show kindness and look out for those who need help, so youth today see this as their issue. Some of these issues include mental health issues, bullying and discrimination, and identity development issues.  LGBTQ youth are at a higher risk of experiencing depression, anxiety, and suicidal ideation. The root of these issues often lies in external societal pressures, family rejection, or bullying. This can have long-lasting psychological effects on them and lead to physical harm. LGBTQ youth also struggle with their identity because sexual identity is so closely tied into our overall identity, it may lead to feelings of isolation and confusion. </a:t>
            </a:r>
          </a:p>
        </p:txBody>
      </p:sp>
      <p:sp>
        <p:nvSpPr>
          <p:cNvPr id="4" name="TextBox 3">
            <a:extLst>
              <a:ext uri="{FF2B5EF4-FFF2-40B4-BE49-F238E27FC236}">
                <a16:creationId xmlns:a16="http://schemas.microsoft.com/office/drawing/2014/main" id="{9E60CCAE-6FD0-38DE-C445-642707BAE3A3}"/>
              </a:ext>
            </a:extLst>
          </p:cNvPr>
          <p:cNvSpPr txBox="1"/>
          <p:nvPr/>
        </p:nvSpPr>
        <p:spPr>
          <a:xfrm>
            <a:off x="675408" y="340912"/>
            <a:ext cx="7506065"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How Do We Help Our Children Understand  LGBTQ</a:t>
            </a:r>
          </a:p>
        </p:txBody>
      </p:sp>
    </p:spTree>
    <p:extLst>
      <p:ext uri="{BB962C8B-B14F-4D97-AF65-F5344CB8AC3E}">
        <p14:creationId xmlns:p14="http://schemas.microsoft.com/office/powerpoint/2010/main" val="2238895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56879" y="1351508"/>
            <a:ext cx="7821832" cy="4524315"/>
          </a:xfrm>
          <a:prstGeom prst="rect">
            <a:avLst/>
          </a:prstGeom>
          <a:noFill/>
        </p:spPr>
        <p:txBody>
          <a:bodyPr wrap="square">
            <a:spAutoFit/>
          </a:bodyPr>
          <a:lstStyle/>
          <a:p>
            <a:pPr marL="342900" marR="0" indent="-342900" fontAlgn="base">
              <a:spcBef>
                <a:spcPts val="0"/>
              </a:spcBef>
              <a:spcAft>
                <a:spcPts val="0"/>
              </a:spcAft>
              <a:buFont typeface="Arial" panose="020B0604020202020204" pitchFamily="34" charset="0"/>
              <a:buChar char="•"/>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Parents and families can play a pivotal role in helping children understand their own sexual identity and what the Bible has to say about who we are as God’s creatures. </a:t>
            </a:r>
          </a:p>
          <a:p>
            <a:pPr marL="342900" marR="0" indent="-342900" fontAlgn="base">
              <a:spcBef>
                <a:spcPts val="0"/>
              </a:spcBef>
              <a:spcAft>
                <a:spcPts val="0"/>
              </a:spcAft>
              <a:buFont typeface="Arial" panose="020B0604020202020204" pitchFamily="34" charset="0"/>
              <a:buChar char="•"/>
            </a:pPr>
            <a:endParaRPr lang="en-US" sz="24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Ideally, parents should begin a dialogue of sexuality from birth, verbalizing that God, the Creator made us male and female, in His image. Genesis 1:26: Then God said, “Let us make man in Our image, according to Our likeness…” </a:t>
            </a:r>
          </a:p>
          <a:p>
            <a:pPr marL="0" marR="0" fontAlgn="base">
              <a:spcBef>
                <a:spcPts val="0"/>
              </a:spcBef>
              <a:spcAft>
                <a:spcPts val="0"/>
              </a:spcAft>
            </a:pPr>
            <a:endParaRPr lang="en-US" sz="24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Parents can use many teachable moments, while changing a diaper, describing body parts, discussing friend relationships, to talk about God’s plan for our sexual identity. </a:t>
            </a:r>
          </a:p>
        </p:txBody>
      </p:sp>
      <p:sp>
        <p:nvSpPr>
          <p:cNvPr id="4" name="TextBox 3">
            <a:extLst>
              <a:ext uri="{FF2B5EF4-FFF2-40B4-BE49-F238E27FC236}">
                <a16:creationId xmlns:a16="http://schemas.microsoft.com/office/drawing/2014/main" id="{9E60CCAE-6FD0-38DE-C445-642707BAE3A3}"/>
              </a:ext>
            </a:extLst>
          </p:cNvPr>
          <p:cNvSpPr txBox="1"/>
          <p:nvPr/>
        </p:nvSpPr>
        <p:spPr>
          <a:xfrm>
            <a:off x="675408" y="340912"/>
            <a:ext cx="7506065"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How Do We Help Our Children Understand  LGBTQ</a:t>
            </a:r>
          </a:p>
        </p:txBody>
      </p:sp>
    </p:spTree>
    <p:extLst>
      <p:ext uri="{BB962C8B-B14F-4D97-AF65-F5344CB8AC3E}">
        <p14:creationId xmlns:p14="http://schemas.microsoft.com/office/powerpoint/2010/main" val="3851775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56879" y="1045957"/>
            <a:ext cx="7821832" cy="4893647"/>
          </a:xfrm>
          <a:prstGeom prst="rect">
            <a:avLst/>
          </a:prstGeom>
          <a:noFill/>
        </p:spPr>
        <p:txBody>
          <a:bodyPr wrap="square">
            <a:spAutoFit/>
          </a:bodyPr>
          <a:lstStyle/>
          <a:p>
            <a:pPr marR="0" fontAlgn="base">
              <a:spcBef>
                <a:spcPts val="0"/>
              </a:spcBef>
              <a:spcAft>
                <a:spcPts val="0"/>
              </a:spcAft>
            </a:pPr>
            <a:endParaRPr lang="en-US" sz="24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This conversation does not make us heterosexually biased or discriminatory; it is our biblical worldview and deserves to be respected as any other worldview. </a:t>
            </a:r>
          </a:p>
          <a:p>
            <a:pPr marL="342900" marR="0" indent="-342900" fontAlgn="base">
              <a:spcBef>
                <a:spcPts val="0"/>
              </a:spcBef>
              <a:spcAft>
                <a:spcPts val="0"/>
              </a:spcAft>
              <a:buFont typeface="Arial" panose="020B0604020202020204" pitchFamily="34" charset="0"/>
              <a:buChar char="•"/>
            </a:pPr>
            <a:endParaRPr lang="en-US" sz="24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400" dirty="0">
                <a:latin typeface="Avenir Next Condensed" panose="020B0506020202020204" pitchFamily="34" charset="0"/>
                <a:ea typeface="Times New Roman" panose="02020603050405020304" pitchFamily="18" charset="0"/>
                <a:cs typeface="Times New Roman" panose="02020603050405020304" pitchFamily="18" charset="0"/>
              </a:rPr>
              <a:t>T</a:t>
            </a: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his does not mean we should speak disparagingly about any group of people, specifically LGBTQ as we are discussing here.  </a:t>
            </a:r>
          </a:p>
          <a:p>
            <a:pPr marL="342900" marR="0" indent="-342900" fontAlgn="base">
              <a:spcBef>
                <a:spcPts val="0"/>
              </a:spcBef>
              <a:spcAft>
                <a:spcPts val="0"/>
              </a:spcAft>
              <a:buFont typeface="Arial" panose="020B0604020202020204" pitchFamily="34" charset="0"/>
              <a:buChar char="•"/>
            </a:pPr>
            <a:endParaRPr lang="en-US" sz="24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342900" indent="-342900" fontAlgn="base">
              <a:buFont typeface="Arial" panose="020B0604020202020204" pitchFamily="34" charset="0"/>
              <a:buChar char="•"/>
            </a:pPr>
            <a:r>
              <a:rPr lang="en-US" sz="2400" dirty="0">
                <a:solidFill>
                  <a:srgbClr val="212121"/>
                </a:solidFill>
                <a:effectLst/>
                <a:latin typeface="Avenir Next Condensed" panose="020B0506020202020204" pitchFamily="34" charset="0"/>
                <a:ea typeface="Calibri" panose="020F0502020204030204" pitchFamily="34" charset="0"/>
                <a:cs typeface="Times New Roman" panose="02020603050405020304" pitchFamily="18" charset="0"/>
              </a:rPr>
              <a:t>“Christ Himself did not suppress one word of truth, but He spoke it always in love. He exercised the greatest tact, and thoughtful, kind attention in His intercourse with the people. He was never rude, never needlessly spoke a severe word, never gave needless pain to a sensitive soul.” </a:t>
            </a:r>
            <a:r>
              <a:rPr lang="en-US" dirty="0">
                <a:solidFill>
                  <a:srgbClr val="212121"/>
                </a:solidFill>
                <a:effectLst/>
                <a:latin typeface="Avenir Next Condensed" panose="020B0506020202020204" pitchFamily="34" charset="0"/>
                <a:ea typeface="Calibri" panose="020F0502020204030204" pitchFamily="34" charset="0"/>
                <a:cs typeface="Times New Roman" panose="02020603050405020304" pitchFamily="18" charset="0"/>
              </a:rPr>
              <a:t> (White, 1940, p. 353)</a:t>
            </a:r>
          </a:p>
        </p:txBody>
      </p:sp>
      <p:sp>
        <p:nvSpPr>
          <p:cNvPr id="4" name="TextBox 3">
            <a:extLst>
              <a:ext uri="{FF2B5EF4-FFF2-40B4-BE49-F238E27FC236}">
                <a16:creationId xmlns:a16="http://schemas.microsoft.com/office/drawing/2014/main" id="{9E60CCAE-6FD0-38DE-C445-642707BAE3A3}"/>
              </a:ext>
            </a:extLst>
          </p:cNvPr>
          <p:cNvSpPr txBox="1"/>
          <p:nvPr/>
        </p:nvSpPr>
        <p:spPr>
          <a:xfrm>
            <a:off x="675408" y="340912"/>
            <a:ext cx="7506065"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How Do We Help Our Children Understand  LGBTQ</a:t>
            </a:r>
          </a:p>
        </p:txBody>
      </p:sp>
    </p:spTree>
    <p:extLst>
      <p:ext uri="{BB962C8B-B14F-4D97-AF65-F5344CB8AC3E}">
        <p14:creationId xmlns:p14="http://schemas.microsoft.com/office/powerpoint/2010/main" val="3647519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56879" y="1382286"/>
            <a:ext cx="7821832" cy="4154984"/>
          </a:xfrm>
          <a:prstGeom prst="rect">
            <a:avLst/>
          </a:prstGeom>
          <a:noFill/>
        </p:spPr>
        <p:txBody>
          <a:bodyPr wrap="square">
            <a:spAutoFit/>
          </a:bodyPr>
          <a:lstStyle/>
          <a:p>
            <a:pPr marR="0" fontAlgn="base">
              <a:spcBef>
                <a:spcPts val="0"/>
              </a:spcBef>
              <a:spcAft>
                <a:spcPts val="0"/>
              </a:spcAft>
            </a:pPr>
            <a:r>
              <a:rPr lang="en-US" sz="2800" b="1" dirty="0">
                <a:effectLst/>
                <a:latin typeface="Avenir Next Condensed" panose="020B0506020202020204" pitchFamily="34" charset="0"/>
                <a:ea typeface="Times New Roman" panose="02020603050405020304" pitchFamily="18" charset="0"/>
                <a:cs typeface="Times New Roman" panose="02020603050405020304" pitchFamily="18" charset="0"/>
              </a:rPr>
              <a:t>Here are some guidelines to use when discussing LGBTQ with your children (teens, adults, anyone):</a:t>
            </a:r>
            <a:r>
              <a:rPr lang="en-US" sz="2800" b="1" dirty="0">
                <a:effectLst/>
                <a:latin typeface="Avenir Next Condensed" panose="020B0506020202020204" pitchFamily="34" charset="0"/>
              </a:rPr>
              <a:t> </a:t>
            </a:r>
          </a:p>
          <a:p>
            <a:pPr marR="0" fontAlgn="base">
              <a:spcBef>
                <a:spcPts val="0"/>
              </a:spcBef>
              <a:spcAft>
                <a:spcPts val="0"/>
              </a:spcAft>
            </a:pPr>
            <a:endParaRPr lang="en-US" sz="24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457200" marR="0" indent="-457200" fontAlgn="base">
              <a:spcBef>
                <a:spcPts val="0"/>
              </a:spcBef>
              <a:spcAft>
                <a:spcPts val="0"/>
              </a:spcAft>
              <a:buFont typeface="+mj-lt"/>
              <a:buAutoNum type="arabicPeriod"/>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Listen, Listen, Listen</a:t>
            </a:r>
            <a:r>
              <a:rPr lang="en-US" sz="2400" dirty="0">
                <a:effectLst/>
                <a:latin typeface="Avenir Next Condensed" panose="020B0506020202020204" pitchFamily="34" charset="0"/>
              </a:rPr>
              <a:t> </a:t>
            </a:r>
          </a:p>
          <a:p>
            <a:pPr marL="457200" marR="0" indent="-457200" fontAlgn="base">
              <a:spcBef>
                <a:spcPts val="0"/>
              </a:spcBef>
              <a:spcAft>
                <a:spcPts val="0"/>
              </a:spcAft>
              <a:buFont typeface="+mj-lt"/>
              <a:buAutoNum type="arabicPeriod"/>
            </a:pPr>
            <a:endParaRPr lang="en-US" sz="1000" dirty="0">
              <a:effectLst/>
              <a:latin typeface="Avenir Next Condensed" panose="020B0506020202020204" pitchFamily="34" charset="0"/>
              <a:cs typeface="Times New Roman" panose="02020603050405020304" pitchFamily="18" charset="0"/>
            </a:endParaRPr>
          </a:p>
          <a:p>
            <a:pPr marL="457200" marR="0" indent="-457200" fontAlgn="base">
              <a:spcBef>
                <a:spcPts val="0"/>
              </a:spcBef>
              <a:spcAft>
                <a:spcPts val="0"/>
              </a:spcAft>
              <a:buFont typeface="+mj-lt"/>
              <a:buAutoNum type="arabicPeriod"/>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Educate Yourself</a:t>
            </a:r>
            <a:r>
              <a:rPr lang="en-US" sz="2400" dirty="0">
                <a:effectLst/>
                <a:latin typeface="Avenir Next Condensed" panose="020B0506020202020204" pitchFamily="34" charset="0"/>
              </a:rPr>
              <a:t> </a:t>
            </a:r>
          </a:p>
          <a:p>
            <a:pPr marL="457200" marR="0" indent="-457200" fontAlgn="base">
              <a:spcBef>
                <a:spcPts val="0"/>
              </a:spcBef>
              <a:spcAft>
                <a:spcPts val="0"/>
              </a:spcAft>
              <a:buFont typeface="+mj-lt"/>
              <a:buAutoNum type="arabicPeriod"/>
            </a:pPr>
            <a:endParaRPr lang="en-US" sz="1000" dirty="0">
              <a:latin typeface="Avenir Next Condensed" panose="020B0506020202020204" pitchFamily="34" charset="0"/>
              <a:cs typeface="Times New Roman" panose="02020603050405020304" pitchFamily="18" charset="0"/>
            </a:endParaRPr>
          </a:p>
          <a:p>
            <a:pPr marL="457200" marR="0" indent="-457200" fontAlgn="base">
              <a:spcBef>
                <a:spcPts val="0"/>
              </a:spcBef>
              <a:spcAft>
                <a:spcPts val="0"/>
              </a:spcAft>
              <a:buFont typeface="+mj-lt"/>
              <a:buAutoNum type="arabicPeriod"/>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Know What You Believe</a:t>
            </a:r>
            <a:r>
              <a:rPr lang="en-US" sz="2400" dirty="0">
                <a:effectLst/>
                <a:latin typeface="Avenir Next Condensed" panose="020B0506020202020204" pitchFamily="34" charset="0"/>
              </a:rPr>
              <a:t> </a:t>
            </a:r>
          </a:p>
          <a:p>
            <a:pPr marL="457200" marR="0" indent="-457200" fontAlgn="base">
              <a:spcBef>
                <a:spcPts val="0"/>
              </a:spcBef>
              <a:spcAft>
                <a:spcPts val="0"/>
              </a:spcAft>
              <a:buFont typeface="+mj-lt"/>
              <a:buAutoNum type="arabicPeriod"/>
            </a:pPr>
            <a:endParaRPr lang="en-US" sz="1000" dirty="0">
              <a:effectLst/>
              <a:latin typeface="Avenir Next Condensed" panose="020B0506020202020204" pitchFamily="34" charset="0"/>
              <a:cs typeface="Times New Roman" panose="02020603050405020304" pitchFamily="18" charset="0"/>
            </a:endParaRPr>
          </a:p>
          <a:p>
            <a:pPr marL="457200" marR="0" indent="-457200" fontAlgn="base">
              <a:spcBef>
                <a:spcPts val="0"/>
              </a:spcBef>
              <a:spcAft>
                <a:spcPts val="0"/>
              </a:spcAft>
              <a:buFont typeface="+mj-lt"/>
              <a:buAutoNum type="arabicPeriod"/>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Stay away from pithy cliches</a:t>
            </a:r>
            <a:r>
              <a:rPr lang="en-US" sz="2400" dirty="0">
                <a:effectLst/>
                <a:latin typeface="Avenir Next Condensed" panose="020B0506020202020204" pitchFamily="34" charset="0"/>
              </a:rPr>
              <a:t> </a:t>
            </a:r>
          </a:p>
          <a:p>
            <a:pPr marL="457200" marR="0" indent="-457200" fontAlgn="base">
              <a:spcBef>
                <a:spcPts val="0"/>
              </a:spcBef>
              <a:spcAft>
                <a:spcPts val="0"/>
              </a:spcAft>
              <a:buFont typeface="+mj-lt"/>
              <a:buAutoNum type="arabicPeriod"/>
            </a:pPr>
            <a:endParaRPr lang="en-US" sz="1000" dirty="0">
              <a:latin typeface="Avenir Next Condensed" panose="020B0506020202020204" pitchFamily="34" charset="0"/>
              <a:cs typeface="Times New Roman" panose="02020603050405020304" pitchFamily="18" charset="0"/>
            </a:endParaRPr>
          </a:p>
          <a:p>
            <a:pPr marL="457200" marR="0" indent="-457200" fontAlgn="base">
              <a:spcBef>
                <a:spcPts val="0"/>
              </a:spcBef>
              <a:spcAft>
                <a:spcPts val="0"/>
              </a:spcAft>
              <a:buFont typeface="+mj-lt"/>
              <a:buAutoNum type="arabicPeriod"/>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Don’t lecture or be argumentative</a:t>
            </a:r>
            <a:r>
              <a:rPr lang="en-US" sz="2400" dirty="0">
                <a:effectLst/>
                <a:latin typeface="Avenir Next Condensed" panose="020B0506020202020204" pitchFamily="34" charset="0"/>
              </a:rPr>
              <a:t> </a:t>
            </a:r>
            <a:endParaRPr lang="en-US" sz="2400" dirty="0">
              <a:effectLst/>
              <a:latin typeface="Avenir Next Condensed" panose="020B0506020202020204" pitchFamily="34" charset="0"/>
              <a:cs typeface="Times New Roman" panose="02020603050405020304" pitchFamily="18" charset="0"/>
            </a:endParaRPr>
          </a:p>
          <a:p>
            <a:pPr marL="457200" marR="0" indent="-457200" fontAlgn="base">
              <a:spcBef>
                <a:spcPts val="0"/>
              </a:spcBef>
              <a:spcAft>
                <a:spcPts val="0"/>
              </a:spcAft>
              <a:buFont typeface="+mj-lt"/>
              <a:buAutoNum type="arabicPeriod"/>
            </a:pPr>
            <a:endPar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E60CCAE-6FD0-38DE-C445-642707BAE3A3}"/>
              </a:ext>
            </a:extLst>
          </p:cNvPr>
          <p:cNvSpPr txBox="1"/>
          <p:nvPr/>
        </p:nvSpPr>
        <p:spPr>
          <a:xfrm>
            <a:off x="675408" y="340912"/>
            <a:ext cx="7506065"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How Do We Help Our Children Understand  LGBTQ</a:t>
            </a:r>
          </a:p>
        </p:txBody>
      </p:sp>
    </p:spTree>
    <p:extLst>
      <p:ext uri="{BB962C8B-B14F-4D97-AF65-F5344CB8AC3E}">
        <p14:creationId xmlns:p14="http://schemas.microsoft.com/office/powerpoint/2010/main" val="203723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56879" y="1382286"/>
            <a:ext cx="7821832" cy="4524315"/>
          </a:xfrm>
          <a:prstGeom prst="rect">
            <a:avLst/>
          </a:prstGeom>
          <a:noFill/>
        </p:spPr>
        <p:txBody>
          <a:bodyPr wrap="square">
            <a:spAutoFit/>
          </a:bodyPr>
          <a:lstStyle/>
          <a:p>
            <a:pPr marL="0" marR="0" indent="457200" fontAlgn="base">
              <a:spcBef>
                <a:spcPts val="0"/>
              </a:spcBef>
              <a:spcAft>
                <a:spcPts val="0"/>
              </a:spcAft>
            </a:pP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Much of the information shared in this seminar about the biblical position on LGBTQ is for clarity and understanding of what the Bible has to say and to become more educated about terminology most of your youth already know.  We then shared some tips on how to have an open dialogue with your child or anyone else on LGBTQ. While this seminar may provide some counsel on how to talk to your child if they “come out” to you, that conversation falls outside of the scope of this seminar. However, every interaction we have with our children on any topic should always reveal the unfailing, immeasurable love of God. As such, the essence of every conversation about LGBTQ is to keep God at the center. </a:t>
            </a:r>
          </a:p>
          <a:p>
            <a:pPr marL="457200" marR="0" indent="-457200" fontAlgn="base">
              <a:spcBef>
                <a:spcPts val="0"/>
              </a:spcBef>
              <a:spcAft>
                <a:spcPts val="0"/>
              </a:spcAft>
              <a:buFont typeface="+mj-lt"/>
              <a:buAutoNum type="arabicPeriod"/>
            </a:pPr>
            <a:endPar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E60CCAE-6FD0-38DE-C445-642707BAE3A3}"/>
              </a:ext>
            </a:extLst>
          </p:cNvPr>
          <p:cNvSpPr txBox="1"/>
          <p:nvPr/>
        </p:nvSpPr>
        <p:spPr>
          <a:xfrm>
            <a:off x="675408" y="340912"/>
            <a:ext cx="7506065" cy="523220"/>
          </a:xfrm>
          <a:prstGeom prst="rect">
            <a:avLst/>
          </a:prstGeom>
          <a:noFill/>
        </p:spPr>
        <p:txBody>
          <a:bodyPr wrap="square">
            <a:spAutoFit/>
          </a:bodyPr>
          <a:lstStyle/>
          <a:p>
            <a:r>
              <a:rPr lang="en-US" sz="2800" b="1" dirty="0">
                <a:solidFill>
                  <a:schemeClr val="bg1"/>
                </a:solidFill>
                <a:latin typeface="Avenir Next Condensed" panose="020B0506020202020204" pitchFamily="34" charset="0"/>
              </a:rPr>
              <a:t>God’s Approach to Difficult Conversations</a:t>
            </a:r>
          </a:p>
        </p:txBody>
      </p:sp>
    </p:spTree>
    <p:extLst>
      <p:ext uri="{BB962C8B-B14F-4D97-AF65-F5344CB8AC3E}">
        <p14:creationId xmlns:p14="http://schemas.microsoft.com/office/powerpoint/2010/main" val="2762384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675409" y="1446930"/>
            <a:ext cx="7821832" cy="4431983"/>
          </a:xfrm>
          <a:prstGeom prst="rect">
            <a:avLst/>
          </a:prstGeom>
          <a:noFill/>
        </p:spPr>
        <p:txBody>
          <a:bodyPr wrap="square">
            <a:spAutoFit/>
          </a:bodyPr>
          <a:lstStyle/>
          <a:p>
            <a:pPr marL="342900" marR="0" indent="-342900" fontAlgn="base">
              <a:spcBef>
                <a:spcPts val="0"/>
              </a:spcBef>
              <a:spcAft>
                <a:spcPts val="0"/>
              </a:spcAft>
              <a:buFont typeface="Arial" panose="020B0604020202020204" pitchFamily="34" charset="0"/>
              <a:buChar char="•"/>
            </a:pP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The apostle Paul reminds us in Romans 5:8 that, “God shows his love for us in that while we were still sinners, Christ died for us.” </a:t>
            </a:r>
          </a:p>
          <a:p>
            <a:pPr marL="0" marR="0" indent="457200" fontAlgn="base">
              <a:spcBef>
                <a:spcPts val="0"/>
              </a:spcBef>
              <a:spcAft>
                <a:spcPts val="0"/>
              </a:spcAft>
            </a:pPr>
            <a:endParaRPr lang="en-US" sz="1400"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Pray deeply and earnestly for God’s power and guidance as you dialogue with others especially regarding LGBTQ. </a:t>
            </a:r>
          </a:p>
          <a:p>
            <a:pPr marL="342900" marR="0" indent="-342900" fontAlgn="base">
              <a:spcBef>
                <a:spcPts val="0"/>
              </a:spcBef>
              <a:spcAft>
                <a:spcPts val="0"/>
              </a:spcAft>
              <a:buFont typeface="Arial" panose="020B0604020202020204" pitchFamily="34" charset="0"/>
              <a:buChar char="•"/>
            </a:pPr>
            <a:endParaRPr lang="en-US" sz="1400"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Every conversation with your youth will either push them closer to you and to God or push them away. </a:t>
            </a:r>
          </a:p>
          <a:p>
            <a:pPr marL="342900" marR="0" indent="-342900" fontAlgn="base">
              <a:spcBef>
                <a:spcPts val="0"/>
              </a:spcBef>
              <a:spcAft>
                <a:spcPts val="0"/>
              </a:spcAft>
              <a:buFont typeface="Arial" panose="020B0604020202020204" pitchFamily="34" charset="0"/>
              <a:buChar char="•"/>
            </a:pPr>
            <a:endParaRPr lang="en-US" sz="1400"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fontAlgn="base">
              <a:spcBef>
                <a:spcPts val="0"/>
              </a:spcBef>
              <a:spcAft>
                <a:spcPts val="0"/>
              </a:spcAft>
              <a:buFont typeface="Arial" panose="020B0604020202020204" pitchFamily="34" charset="0"/>
              <a:buChar char="•"/>
            </a:pP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God is always trying to draw us closer to Him, “The Lord has appeared of old to me, saying, “Yes, I have loved you with an everlasting love; therefore with lovingkindness I have drawn you.” Let’s be sure to be conduits of God’s love and light to one another.</a:t>
            </a:r>
          </a:p>
        </p:txBody>
      </p:sp>
      <p:sp>
        <p:nvSpPr>
          <p:cNvPr id="4" name="TextBox 3">
            <a:extLst>
              <a:ext uri="{FF2B5EF4-FFF2-40B4-BE49-F238E27FC236}">
                <a16:creationId xmlns:a16="http://schemas.microsoft.com/office/drawing/2014/main" id="{9E60CCAE-6FD0-38DE-C445-642707BAE3A3}"/>
              </a:ext>
            </a:extLst>
          </p:cNvPr>
          <p:cNvSpPr txBox="1"/>
          <p:nvPr/>
        </p:nvSpPr>
        <p:spPr>
          <a:xfrm>
            <a:off x="675408" y="340912"/>
            <a:ext cx="7506065" cy="584775"/>
          </a:xfrm>
          <a:prstGeom prst="rect">
            <a:avLst/>
          </a:prstGeom>
          <a:noFill/>
        </p:spPr>
        <p:txBody>
          <a:bodyPr wrap="square">
            <a:spAutoFit/>
          </a:bodyPr>
          <a:lstStyle/>
          <a:p>
            <a:r>
              <a:rPr lang="en-US" sz="3200" b="1" dirty="0">
                <a:solidFill>
                  <a:schemeClr val="bg1"/>
                </a:solidFill>
                <a:latin typeface="Avenir Next Condensed" panose="020B0506020202020204" pitchFamily="34" charset="0"/>
              </a:rPr>
              <a:t>Conclusion</a:t>
            </a:r>
          </a:p>
        </p:txBody>
      </p:sp>
    </p:spTree>
    <p:extLst>
      <p:ext uri="{BB962C8B-B14F-4D97-AF65-F5344CB8AC3E}">
        <p14:creationId xmlns:p14="http://schemas.microsoft.com/office/powerpoint/2010/main" val="322118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2708987"/>
            <a:ext cx="7451314" cy="2661626"/>
          </a:xfrm>
          <a:prstGeom prst="rect">
            <a:avLst/>
          </a:prstGeom>
          <a:noFill/>
        </p:spPr>
        <p:txBody>
          <a:bodyPr wrap="square" rtlCol="0">
            <a:spAutoFit/>
          </a:bodyPr>
          <a:lstStyle/>
          <a:p>
            <a:pPr algn="ctr"/>
            <a:r>
              <a:rPr lang="en-US" sz="4000" b="1" dirty="0">
                <a:effectLst/>
                <a:latin typeface="Avenir Next Condensed" panose="020B0506020202020204" pitchFamily="34" charset="0"/>
                <a:ea typeface="MS Mincho" panose="02020609040205080304" pitchFamily="49" charset="-128"/>
                <a:cs typeface="Times New Roman" panose="02020603050405020304" pitchFamily="18" charset="0"/>
              </a:rPr>
              <a:t>“I can do all things through Him </a:t>
            </a:r>
          </a:p>
          <a:p>
            <a:pPr algn="ctr"/>
            <a:r>
              <a:rPr lang="en-US" sz="4000" b="1" dirty="0">
                <a:effectLst/>
                <a:latin typeface="Avenir Next Condensed" panose="020B0506020202020204" pitchFamily="34" charset="0"/>
                <a:ea typeface="MS Mincho" panose="02020609040205080304" pitchFamily="49" charset="-128"/>
                <a:cs typeface="Times New Roman" panose="02020603050405020304" pitchFamily="18" charset="0"/>
              </a:rPr>
              <a:t>who gives me strength.” </a:t>
            </a:r>
          </a:p>
          <a:p>
            <a:pPr algn="ctr"/>
            <a:endParaRPr lang="en-US" sz="32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algn="ct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Philippians 4:13 NIV</a:t>
            </a:r>
            <a:endParaRPr lang="en-US" sz="2400" dirty="0">
              <a:effectLst/>
              <a:latin typeface="Avenir Next Condensed" panose="020B0506020202020204" pitchFamily="34" charset="0"/>
              <a:ea typeface="Times New Roman" panose="02020603050405020304" pitchFamily="18" charset="0"/>
            </a:endParaRPr>
          </a:p>
          <a:p>
            <a:pPr marR="0">
              <a:lnSpc>
                <a:spcPct val="200000"/>
              </a:lnSpc>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0709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10" name="TextBox 9">
            <a:extLst>
              <a:ext uri="{FF2B5EF4-FFF2-40B4-BE49-F238E27FC236}">
                <a16:creationId xmlns:a16="http://schemas.microsoft.com/office/drawing/2014/main" id="{0E0CE529-1C45-F548-AE8A-BB4457328103}"/>
              </a:ext>
            </a:extLst>
          </p:cNvPr>
          <p:cNvSpPr txBox="1"/>
          <p:nvPr/>
        </p:nvSpPr>
        <p:spPr>
          <a:xfrm>
            <a:off x="728236"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BEHIND THE ACRONYM: </a:t>
            </a:r>
          </a:p>
        </p:txBody>
      </p:sp>
      <p:sp>
        <p:nvSpPr>
          <p:cNvPr id="3" name="TextBox 2">
            <a:extLst>
              <a:ext uri="{FF2B5EF4-FFF2-40B4-BE49-F238E27FC236}">
                <a16:creationId xmlns:a16="http://schemas.microsoft.com/office/drawing/2014/main" id="{2AD033DF-7967-C798-0B3A-5C790AB80DCE}"/>
              </a:ext>
            </a:extLst>
          </p:cNvPr>
          <p:cNvSpPr txBox="1"/>
          <p:nvPr/>
        </p:nvSpPr>
        <p:spPr>
          <a:xfrm>
            <a:off x="728236" y="1341312"/>
            <a:ext cx="7769005" cy="5047536"/>
          </a:xfrm>
          <a:prstGeom prst="rect">
            <a:avLst/>
          </a:prstGeom>
          <a:noFill/>
        </p:spPr>
        <p:txBody>
          <a:bodyPr wrap="square">
            <a:spAutoFit/>
          </a:bodyPr>
          <a:lstStyle/>
          <a:p>
            <a:pPr marL="0" marR="0">
              <a:spcBef>
                <a:spcPts val="0"/>
              </a:spcBef>
              <a:spcAft>
                <a:spcPts val="0"/>
              </a:spcAft>
            </a:pPr>
            <a:r>
              <a:rPr lang="en-US" sz="2800" dirty="0">
                <a:latin typeface="Avenir Next Condensed" panose="020B0506020202020204" pitchFamily="34" charset="0"/>
                <a:ea typeface="MS Mincho" panose="02020609040205080304" pitchFamily="49" charset="-128"/>
                <a:cs typeface="Times New Roman" panose="02020603050405020304" pitchFamily="18" charset="0"/>
              </a:rPr>
              <a:t>Behind the acronym are people that we know and love. T</a:t>
            </a:r>
            <a:r>
              <a:rPr lang="en-US" sz="2800" kern="0" dirty="0">
                <a:solidFill>
                  <a:srgbClr val="2A2A2A"/>
                </a:solidFill>
                <a:effectLst/>
                <a:latin typeface="Avenir Next Condensed" panose="020B0506020202020204" pitchFamily="34" charset="0"/>
                <a:ea typeface="Times New Roman" panose="02020603050405020304" pitchFamily="18" charset="0"/>
                <a:cs typeface="Calibri" panose="020F0502020204030204" pitchFamily="34" charset="0"/>
              </a:rPr>
              <a:t>he percentage of U.S. adults who identify as something other than heterosexual has doubled from 3.5 percent in 2012 to 7.1 percent in 2022. This increase is primarily due mostly to the high LGBTQ self-identification, particularly as bisexual, among the Generation Z adults who are ages 18-25. For </a:t>
            </a:r>
            <a:r>
              <a:rPr lang="en-US" sz="2800" kern="0" dirty="0" err="1">
                <a:solidFill>
                  <a:srgbClr val="2A2A2A"/>
                </a:solidFill>
                <a:effectLst/>
                <a:latin typeface="Avenir Next Condensed" panose="020B0506020202020204" pitchFamily="34" charset="0"/>
                <a:ea typeface="Times New Roman" panose="02020603050405020304" pitchFamily="18" charset="0"/>
                <a:cs typeface="Calibri" panose="020F0502020204030204" pitchFamily="34" charset="0"/>
              </a:rPr>
              <a:t>GenZ</a:t>
            </a:r>
            <a:r>
              <a:rPr lang="en-US" sz="2800" kern="0" dirty="0">
                <a:solidFill>
                  <a:srgbClr val="2A2A2A"/>
                </a:solidFill>
                <a:effectLst/>
                <a:latin typeface="Avenir Next Condensed" panose="020B0506020202020204" pitchFamily="34" charset="0"/>
                <a:ea typeface="Times New Roman" panose="02020603050405020304" pitchFamily="18" charset="0"/>
                <a:cs typeface="Calibri" panose="020F0502020204030204" pitchFamily="34" charset="0"/>
              </a:rPr>
              <a:t>, more than 1 in 5, or 21 percent identify as LGBTQ. Globally, on average, 80 percent identify as heterosexual and 20 percent identify as gay, lesbian, bisexual, transgender, asexual, or other. </a:t>
            </a:r>
          </a:p>
          <a:p>
            <a:pPr marL="0" marR="0">
              <a:spcBef>
                <a:spcPts val="0"/>
              </a:spcBef>
              <a:spcAft>
                <a:spcPts val="0"/>
              </a:spcAft>
            </a:pPr>
            <a:endParaRPr lang="en-US" sz="10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kern="100" dirty="0">
                <a:solidFill>
                  <a:srgbClr val="000000"/>
                </a:solidFill>
                <a:effectLst/>
                <a:latin typeface="Avenir Next Condensed" panose="020B0506020202020204" pitchFamily="34" charset="0"/>
                <a:ea typeface="Times New Roman" panose="02020603050405020304" pitchFamily="18" charset="0"/>
                <a:cs typeface="Times New Roman" panose="02020603050405020304" pitchFamily="18" charset="0"/>
              </a:rPr>
              <a:t>https://</a:t>
            </a:r>
            <a:r>
              <a:rPr lang="en-US" sz="1200" kern="100" dirty="0" err="1">
                <a:solidFill>
                  <a:srgbClr val="000000"/>
                </a:solidFill>
                <a:effectLst/>
                <a:latin typeface="Avenir Next Condensed" panose="020B0506020202020204" pitchFamily="34" charset="0"/>
                <a:ea typeface="Times New Roman" panose="02020603050405020304" pitchFamily="18" charset="0"/>
                <a:cs typeface="Times New Roman" panose="02020603050405020304" pitchFamily="18" charset="0"/>
              </a:rPr>
              <a:t>news.gallup.com</a:t>
            </a:r>
            <a:r>
              <a:rPr lang="en-US" sz="1200" kern="100" dirty="0">
                <a:solidFill>
                  <a:srgbClr val="000000"/>
                </a:solidFill>
                <a:effectLst/>
                <a:latin typeface="Avenir Next Condensed" panose="020B0506020202020204" pitchFamily="34" charset="0"/>
                <a:ea typeface="Times New Roman" panose="02020603050405020304" pitchFamily="18" charset="0"/>
                <a:cs typeface="Times New Roman" panose="02020603050405020304" pitchFamily="18" charset="0"/>
              </a:rPr>
              <a:t>/poll/329708/</a:t>
            </a:r>
            <a:r>
              <a:rPr lang="en-US" sz="1200" kern="100" dirty="0" err="1">
                <a:solidFill>
                  <a:srgbClr val="000000"/>
                </a:solidFill>
                <a:effectLst/>
                <a:latin typeface="Avenir Next Condensed" panose="020B0506020202020204" pitchFamily="34" charset="0"/>
                <a:ea typeface="Times New Roman" panose="02020603050405020304" pitchFamily="18" charset="0"/>
                <a:cs typeface="Times New Roman" panose="02020603050405020304" pitchFamily="18" charset="0"/>
              </a:rPr>
              <a:t>lgbt</a:t>
            </a:r>
            <a:r>
              <a:rPr lang="en-US" sz="1200" kern="100" dirty="0">
                <a:solidFill>
                  <a:srgbClr val="000000"/>
                </a:solidFill>
                <a:effectLst/>
                <a:latin typeface="Avenir Next Condensed" panose="020B0506020202020204" pitchFamily="34" charset="0"/>
                <a:ea typeface="Times New Roman" panose="02020603050405020304" pitchFamily="18" charset="0"/>
                <a:cs typeface="Times New Roman" panose="02020603050405020304" pitchFamily="18" charset="0"/>
              </a:rPr>
              <a:t>-identification-rises-latest-</a:t>
            </a:r>
            <a:r>
              <a:rPr lang="en-US" sz="1200" kern="100" dirty="0" err="1">
                <a:solidFill>
                  <a:srgbClr val="000000"/>
                </a:solidFill>
                <a:effectLst/>
                <a:latin typeface="Avenir Next Condensed" panose="020B0506020202020204" pitchFamily="34" charset="0"/>
                <a:ea typeface="Times New Roman" panose="02020603050405020304" pitchFamily="18" charset="0"/>
                <a:cs typeface="Times New Roman" panose="02020603050405020304" pitchFamily="18" charset="0"/>
              </a:rPr>
              <a:t>estimate.aspx</a:t>
            </a:r>
            <a:endPar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rPr>
              <a:t>https://</a:t>
            </a:r>
            <a:r>
              <a:rPr lang="en-US" sz="1200" kern="100" dirty="0" err="1">
                <a:effectLst/>
                <a:latin typeface="Avenir Next Condensed" panose="020B0506020202020204" pitchFamily="34" charset="0"/>
                <a:ea typeface="Times New Roman" panose="02020603050405020304" pitchFamily="18" charset="0"/>
                <a:cs typeface="Times New Roman" panose="02020603050405020304" pitchFamily="18" charset="0"/>
              </a:rPr>
              <a:t>www.ipsos.com</a:t>
            </a:r>
            <a:r>
              <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rPr>
              <a:t>/</a:t>
            </a:r>
            <a:r>
              <a:rPr lang="en-US" sz="1200" kern="100" dirty="0" err="1">
                <a:effectLst/>
                <a:latin typeface="Avenir Next Condensed" panose="020B0506020202020204" pitchFamily="34" charset="0"/>
                <a:ea typeface="Times New Roman" panose="02020603050405020304" pitchFamily="18" charset="0"/>
                <a:cs typeface="Times New Roman" panose="02020603050405020304" pitchFamily="18" charset="0"/>
              </a:rPr>
              <a:t>en</a:t>
            </a:r>
            <a:r>
              <a:rPr lang="en-US" sz="1200" kern="100" dirty="0">
                <a:effectLst/>
                <a:latin typeface="Avenir Next Condensed" panose="020B0506020202020204" pitchFamily="34" charset="0"/>
                <a:ea typeface="Times New Roman" panose="02020603050405020304" pitchFamily="18" charset="0"/>
                <a:cs typeface="Times New Roman" panose="02020603050405020304" pitchFamily="18" charset="0"/>
              </a:rPr>
              <a:t>/ipsos-lgbt-pride-2021-global-survey</a:t>
            </a:r>
          </a:p>
        </p:txBody>
      </p:sp>
    </p:spTree>
    <p:extLst>
      <p:ext uri="{BB962C8B-B14F-4D97-AF65-F5344CB8AC3E}">
        <p14:creationId xmlns:p14="http://schemas.microsoft.com/office/powerpoint/2010/main" val="2694037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References</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516821"/>
            <a:ext cx="7451314" cy="4524315"/>
          </a:xfrm>
          <a:prstGeom prst="rect">
            <a:avLst/>
          </a:prstGeom>
          <a:noFill/>
        </p:spPr>
        <p:txBody>
          <a:bodyPr wrap="square" rtlCol="0">
            <a:spAutoFit/>
          </a:bodyPr>
          <a:lstStyle/>
          <a:p>
            <a:pPr marL="457200" marR="0" indent="-457200">
              <a:spcBef>
                <a:spcPts val="0"/>
              </a:spcBef>
              <a:spcAft>
                <a:spcPts val="0"/>
              </a:spcAft>
            </a:pPr>
            <a:r>
              <a:rPr lang="en-US" sz="1800" dirty="0">
                <a:solidFill>
                  <a:srgbClr val="212121"/>
                </a:solidFill>
                <a:effectLst/>
                <a:latin typeface="Avenir Next Condensed" panose="020B0506020202020204" pitchFamily="34" charset="0"/>
                <a:ea typeface="Times New Roman" panose="02020603050405020304" pitchFamily="18" charset="0"/>
              </a:rPr>
              <a:t>Davidson, R. M. (2007). </a:t>
            </a:r>
            <a:r>
              <a:rPr lang="en-US" sz="1800" i="1" dirty="0">
                <a:solidFill>
                  <a:srgbClr val="212121"/>
                </a:solidFill>
                <a:effectLst/>
                <a:latin typeface="Avenir Next Condensed" panose="020B0506020202020204" pitchFamily="34" charset="0"/>
                <a:ea typeface="Times New Roman" panose="02020603050405020304" pitchFamily="18" charset="0"/>
              </a:rPr>
              <a:t>Flame of Yahweh: Sexuality in the Old Testament</a:t>
            </a:r>
            <a:r>
              <a:rPr lang="en-US" sz="1800" dirty="0">
                <a:solidFill>
                  <a:srgbClr val="212121"/>
                </a:solidFill>
                <a:effectLst/>
                <a:latin typeface="Avenir Next Condensed" panose="020B0506020202020204" pitchFamily="34" charset="0"/>
                <a:ea typeface="Times New Roman" panose="02020603050405020304" pitchFamily="18" charset="0"/>
              </a:rPr>
              <a:t>. </a:t>
            </a:r>
            <a:r>
              <a:rPr lang="en-US" sz="1800" dirty="0" err="1">
                <a:solidFill>
                  <a:srgbClr val="212121"/>
                </a:solidFill>
                <a:effectLst/>
                <a:latin typeface="Avenir Next Condensed" panose="020B0506020202020204" pitchFamily="34" charset="0"/>
                <a:ea typeface="Times New Roman" panose="02020603050405020304" pitchFamily="18" charset="0"/>
              </a:rPr>
              <a:t>Henrickson</a:t>
            </a:r>
            <a:r>
              <a:rPr lang="en-US" sz="1800" dirty="0">
                <a:solidFill>
                  <a:srgbClr val="212121"/>
                </a:solidFill>
                <a:effectLst/>
                <a:latin typeface="Avenir Next Condensed" panose="020B0506020202020204" pitchFamily="34" charset="0"/>
                <a:ea typeface="Times New Roman" panose="02020603050405020304" pitchFamily="18" charset="0"/>
              </a:rPr>
              <a:t> Publishers, Inc. </a:t>
            </a:r>
            <a:endParaRPr lang="en-US" sz="1800" dirty="0">
              <a:effectLst/>
              <a:latin typeface="Avenir Next Condensed" panose="020B0506020202020204" pitchFamily="34" charset="0"/>
              <a:ea typeface="Times New Roman" panose="02020603050405020304" pitchFamily="18" charset="0"/>
            </a:endParaRPr>
          </a:p>
          <a:p>
            <a:pPr marL="457200" marR="0" indent="-457200">
              <a:spcBef>
                <a:spcPts val="0"/>
              </a:spcBef>
              <a:spcAft>
                <a:spcPts val="0"/>
              </a:spcAft>
            </a:pPr>
            <a:r>
              <a:rPr lang="en-US" sz="1800" dirty="0">
                <a:solidFill>
                  <a:srgbClr val="212121"/>
                </a:solidFill>
                <a:effectLst/>
                <a:latin typeface="Avenir Next Condensed" panose="020B0506020202020204" pitchFamily="34" charset="0"/>
                <a:ea typeface="Times New Roman" panose="02020603050405020304" pitchFamily="18" charset="0"/>
              </a:rPr>
              <a:t>Gilson, R. (2020). </a:t>
            </a:r>
            <a:r>
              <a:rPr lang="en-US" sz="1800" i="1" dirty="0">
                <a:solidFill>
                  <a:srgbClr val="212121"/>
                </a:solidFill>
                <a:effectLst/>
                <a:latin typeface="Avenir Next Condensed" panose="020B0506020202020204" pitchFamily="34" charset="0"/>
                <a:ea typeface="Times New Roman" panose="02020603050405020304" pitchFamily="18" charset="0"/>
              </a:rPr>
              <a:t>Born Again This Way: Coming out, coming to faith, and what comes next</a:t>
            </a:r>
            <a:r>
              <a:rPr lang="en-US" sz="1800" dirty="0">
                <a:solidFill>
                  <a:srgbClr val="212121"/>
                </a:solidFill>
                <a:effectLst/>
                <a:latin typeface="Avenir Next Condensed" panose="020B0506020202020204" pitchFamily="34" charset="0"/>
                <a:ea typeface="Times New Roman" panose="02020603050405020304" pitchFamily="18" charset="0"/>
              </a:rPr>
              <a:t>. The Good Book Company. </a:t>
            </a:r>
            <a:endParaRPr lang="en-US" sz="1800" dirty="0">
              <a:effectLst/>
              <a:latin typeface="Avenir Next Condensed" panose="020B0506020202020204" pitchFamily="34" charset="0"/>
              <a:ea typeface="Times New Roman" panose="02020603050405020304" pitchFamily="18" charset="0"/>
            </a:endParaRPr>
          </a:p>
          <a:p>
            <a:pPr marL="457200" marR="0" indent="-457200">
              <a:spcBef>
                <a:spcPts val="0"/>
              </a:spcBef>
              <a:spcAft>
                <a:spcPts val="0"/>
              </a:spcAft>
            </a:pPr>
            <a:r>
              <a:rPr lang="en-US" sz="1800" dirty="0">
                <a:solidFill>
                  <a:srgbClr val="212121"/>
                </a:solidFill>
                <a:effectLst/>
                <a:latin typeface="Avenir Next Condensed" panose="020B0506020202020204" pitchFamily="34" charset="0"/>
                <a:ea typeface="Times New Roman" panose="02020603050405020304" pitchFamily="18" charset="0"/>
              </a:rPr>
              <a:t>Mueller, E. (2010). </a:t>
            </a:r>
            <a:r>
              <a:rPr lang="en-US" sz="1800" i="1" dirty="0">
                <a:solidFill>
                  <a:srgbClr val="212121"/>
                </a:solidFill>
                <a:effectLst/>
                <a:latin typeface="Avenir Next Condensed" panose="020B0506020202020204" pitchFamily="34" charset="0"/>
                <a:ea typeface="Times New Roman" panose="02020603050405020304" pitchFamily="18" charset="0"/>
              </a:rPr>
              <a:t>Homosexuality, Scripture, and the Church</a:t>
            </a:r>
            <a:r>
              <a:rPr lang="en-US" sz="1800" dirty="0">
                <a:solidFill>
                  <a:srgbClr val="212121"/>
                </a:solidFill>
                <a:effectLst/>
                <a:latin typeface="Avenir Next Condensed" panose="020B0506020202020204" pitchFamily="34" charset="0"/>
                <a:ea typeface="Times New Roman" panose="02020603050405020304" pitchFamily="18" charset="0"/>
              </a:rPr>
              <a:t>. Biblical Research Institute. </a:t>
            </a:r>
            <a:endParaRPr lang="en-US" sz="1800" dirty="0">
              <a:effectLst/>
              <a:latin typeface="Avenir Next Condensed" panose="020B0506020202020204" pitchFamily="34" charset="0"/>
              <a:ea typeface="Times New Roman" panose="02020603050405020304" pitchFamily="18" charset="0"/>
            </a:endParaRPr>
          </a:p>
          <a:p>
            <a:pPr marL="457200" marR="0" indent="-457200">
              <a:spcBef>
                <a:spcPts val="0"/>
              </a:spcBef>
              <a:spcAft>
                <a:spcPts val="0"/>
              </a:spcAft>
            </a:pPr>
            <a:r>
              <a:rPr lang="en-US" sz="1800" dirty="0">
                <a:solidFill>
                  <a:srgbClr val="212121"/>
                </a:solidFill>
                <a:effectLst/>
                <a:latin typeface="Avenir Next Condensed" panose="020B0506020202020204" pitchFamily="34" charset="0"/>
                <a:ea typeface="Times New Roman" panose="02020603050405020304" pitchFamily="18" charset="0"/>
              </a:rPr>
              <a:t>Mueller, E., &amp; De Souza, E. B. (2015). </a:t>
            </a:r>
            <a:r>
              <a:rPr lang="en-US" sz="1800" i="1" dirty="0">
                <a:solidFill>
                  <a:srgbClr val="212121"/>
                </a:solidFill>
                <a:effectLst/>
                <a:latin typeface="Avenir Next Condensed" panose="020B0506020202020204" pitchFamily="34" charset="0"/>
                <a:ea typeface="Times New Roman" panose="02020603050405020304" pitchFamily="18" charset="0"/>
              </a:rPr>
              <a:t>Marriage: Biblical and Theological Aspects</a:t>
            </a:r>
            <a:r>
              <a:rPr lang="en-US" sz="1800" dirty="0">
                <a:solidFill>
                  <a:srgbClr val="212121"/>
                </a:solidFill>
                <a:effectLst/>
                <a:latin typeface="Avenir Next Condensed" panose="020B0506020202020204" pitchFamily="34" charset="0"/>
                <a:ea typeface="Times New Roman" panose="02020603050405020304" pitchFamily="18" charset="0"/>
              </a:rPr>
              <a:t> (E. Mueller &amp; E. B. De Souza, Eds. Vol. 1). Review and Herald. </a:t>
            </a:r>
            <a:endParaRPr lang="en-US" sz="1800" dirty="0">
              <a:effectLst/>
              <a:latin typeface="Avenir Next Condensed" panose="020B0506020202020204" pitchFamily="34" charset="0"/>
              <a:ea typeface="Times New Roman" panose="02020603050405020304" pitchFamily="18" charset="0"/>
            </a:endParaRPr>
          </a:p>
          <a:p>
            <a:pPr marL="457200" marR="0" indent="-457200">
              <a:spcBef>
                <a:spcPts val="0"/>
              </a:spcBef>
              <a:spcAft>
                <a:spcPts val="0"/>
              </a:spcAft>
            </a:pPr>
            <a:r>
              <a:rPr lang="en-US" sz="1800" dirty="0">
                <a:solidFill>
                  <a:srgbClr val="212121"/>
                </a:solidFill>
                <a:effectLst/>
                <a:latin typeface="Avenir Next Condensed" panose="020B0506020202020204" pitchFamily="34" charset="0"/>
                <a:ea typeface="Times New Roman" panose="02020603050405020304" pitchFamily="18" charset="0"/>
              </a:rPr>
              <a:t>Mueller, E., &amp; Souza, B. d. (Eds.). (2022). </a:t>
            </a:r>
            <a:r>
              <a:rPr lang="en-US" sz="1800" i="1" dirty="0">
                <a:solidFill>
                  <a:srgbClr val="212121"/>
                </a:solidFill>
                <a:effectLst/>
                <a:latin typeface="Avenir Next Condensed" panose="020B0506020202020204" pitchFamily="34" charset="0"/>
                <a:ea typeface="Times New Roman" panose="02020603050405020304" pitchFamily="18" charset="0"/>
              </a:rPr>
              <a:t>Sexuality: Contemporary Issues from a Biblical Perspective</a:t>
            </a:r>
            <a:r>
              <a:rPr lang="en-US" sz="1800" dirty="0">
                <a:solidFill>
                  <a:srgbClr val="212121"/>
                </a:solidFill>
                <a:effectLst/>
                <a:latin typeface="Avenir Next Condensed" panose="020B0506020202020204" pitchFamily="34" charset="0"/>
                <a:ea typeface="Times New Roman" panose="02020603050405020304" pitchFamily="18" charset="0"/>
              </a:rPr>
              <a:t>. </a:t>
            </a:r>
            <a:endParaRPr lang="en-US" sz="1800" dirty="0">
              <a:effectLst/>
              <a:latin typeface="Avenir Next Condensed" panose="020B0506020202020204" pitchFamily="34" charset="0"/>
              <a:ea typeface="Times New Roman" panose="02020603050405020304" pitchFamily="18" charset="0"/>
            </a:endParaRPr>
          </a:p>
          <a:p>
            <a:pPr marL="457200" marR="0" indent="-457200">
              <a:spcBef>
                <a:spcPts val="0"/>
              </a:spcBef>
              <a:spcAft>
                <a:spcPts val="0"/>
              </a:spcAft>
            </a:pPr>
            <a:r>
              <a:rPr lang="en-US" sz="1800" dirty="0">
                <a:solidFill>
                  <a:srgbClr val="212121"/>
                </a:solidFill>
                <a:effectLst/>
                <a:latin typeface="Avenir Next Condensed" panose="020B0506020202020204" pitchFamily="34" charset="0"/>
                <a:ea typeface="Times New Roman" panose="02020603050405020304" pitchFamily="18" charset="0"/>
              </a:rPr>
              <a:t>Oliver, W., &amp; Oliver, E. (2015). An Introduction: The Beauty of Marriage. In E. Mueller &amp; E. B. De Souza (Eds.), </a:t>
            </a:r>
            <a:r>
              <a:rPr lang="en-US" sz="1800" i="1" dirty="0">
                <a:solidFill>
                  <a:srgbClr val="212121"/>
                </a:solidFill>
                <a:effectLst/>
                <a:latin typeface="Avenir Next Condensed" panose="020B0506020202020204" pitchFamily="34" charset="0"/>
                <a:ea typeface="Times New Roman" panose="02020603050405020304" pitchFamily="18" charset="0"/>
              </a:rPr>
              <a:t>Marriage: Biblical and Theological Aspects</a:t>
            </a:r>
            <a:r>
              <a:rPr lang="en-US" sz="1800" dirty="0">
                <a:solidFill>
                  <a:srgbClr val="212121"/>
                </a:solidFill>
                <a:effectLst/>
                <a:latin typeface="Avenir Next Condensed" panose="020B0506020202020204" pitchFamily="34" charset="0"/>
                <a:ea typeface="Times New Roman" panose="02020603050405020304" pitchFamily="18" charset="0"/>
              </a:rPr>
              <a:t> (Vol. 1). Review and Herald Publishing Association. </a:t>
            </a:r>
            <a:endParaRPr lang="en-US" sz="1800" dirty="0">
              <a:effectLst/>
              <a:latin typeface="Avenir Next Condensed" panose="020B0506020202020204" pitchFamily="34" charset="0"/>
              <a:ea typeface="Times New Roman" panose="02020603050405020304" pitchFamily="18" charset="0"/>
            </a:endParaRPr>
          </a:p>
          <a:p>
            <a:pPr marL="457200" marR="0" indent="-457200">
              <a:spcBef>
                <a:spcPts val="0"/>
              </a:spcBef>
              <a:spcAft>
                <a:spcPts val="0"/>
              </a:spcAft>
            </a:pPr>
            <a:r>
              <a:rPr lang="en-US" sz="1800" dirty="0">
                <a:solidFill>
                  <a:srgbClr val="212121"/>
                </a:solidFill>
                <a:effectLst/>
                <a:latin typeface="Avenir Next Condensed" panose="020B0506020202020204" pitchFamily="34" charset="0"/>
                <a:ea typeface="Times New Roman" panose="02020603050405020304" pitchFamily="18" charset="0"/>
              </a:rPr>
              <a:t>Slattery, J. (2018). </a:t>
            </a:r>
            <a:r>
              <a:rPr lang="en-US" sz="1800" i="1" dirty="0">
                <a:solidFill>
                  <a:srgbClr val="212121"/>
                </a:solidFill>
                <a:effectLst/>
                <a:latin typeface="Avenir Next Condensed" panose="020B0506020202020204" pitchFamily="34" charset="0"/>
                <a:ea typeface="Times New Roman" panose="02020603050405020304" pitchFamily="18" charset="0"/>
              </a:rPr>
              <a:t>Rethinking Sexuality: God's Design and why it Matters</a:t>
            </a:r>
            <a:r>
              <a:rPr lang="en-US" sz="1800" dirty="0">
                <a:solidFill>
                  <a:srgbClr val="212121"/>
                </a:solidFill>
                <a:effectLst/>
                <a:latin typeface="Avenir Next Condensed" panose="020B0506020202020204" pitchFamily="34" charset="0"/>
                <a:ea typeface="Times New Roman" panose="02020603050405020304" pitchFamily="18" charset="0"/>
              </a:rPr>
              <a:t>. Multnomah.</a:t>
            </a:r>
          </a:p>
          <a:p>
            <a:pPr marL="457200" indent="-457200"/>
            <a:r>
              <a:rPr lang="en-US" sz="1800" dirty="0">
                <a:solidFill>
                  <a:srgbClr val="212121"/>
                </a:solidFill>
                <a:effectLst/>
                <a:latin typeface="Avenir Next Condensed" panose="020B0506020202020204" pitchFamily="34" charset="0"/>
                <a:ea typeface="Times New Roman" panose="02020603050405020304" pitchFamily="18" charset="0"/>
              </a:rPr>
              <a:t>White, E.G (1940). </a:t>
            </a:r>
            <a:r>
              <a:rPr lang="en-US" sz="1800" i="1" dirty="0">
                <a:solidFill>
                  <a:srgbClr val="212121"/>
                </a:solidFill>
                <a:effectLst/>
                <a:latin typeface="Avenir Next Condensed" panose="020B0506020202020204" pitchFamily="34" charset="0"/>
                <a:ea typeface="Times New Roman" panose="02020603050405020304" pitchFamily="18" charset="0"/>
              </a:rPr>
              <a:t>The Desire of Ages.</a:t>
            </a:r>
            <a:r>
              <a:rPr lang="en-US" sz="1800" dirty="0">
                <a:solidFill>
                  <a:srgbClr val="212121"/>
                </a:solidFill>
                <a:effectLst/>
                <a:latin typeface="Avenir Next Condensed" panose="020B0506020202020204" pitchFamily="34" charset="0"/>
                <a:ea typeface="Times New Roman" panose="02020603050405020304" pitchFamily="18" charset="0"/>
              </a:rPr>
              <a:t> Pacific Press Publishing Association. </a:t>
            </a:r>
            <a:endParaRPr lang="en-US" sz="1800" dirty="0">
              <a:effectLst/>
              <a:latin typeface="Avenir Next Condensed" panose="020B0506020202020204" pitchFamily="34" charset="0"/>
              <a:ea typeface="Times New Roman" panose="02020603050405020304" pitchFamily="18" charset="0"/>
            </a:endParaRPr>
          </a:p>
          <a:p>
            <a:pPr marL="457200" marR="0" indent="-457200">
              <a:spcBef>
                <a:spcPts val="0"/>
              </a:spcBef>
              <a:spcAft>
                <a:spcPts val="0"/>
              </a:spcAft>
            </a:pPr>
            <a:r>
              <a:rPr lang="en-US" sz="1800" dirty="0">
                <a:solidFill>
                  <a:srgbClr val="212121"/>
                </a:solidFill>
                <a:effectLst/>
                <a:latin typeface="Avenir Next Condensed" panose="020B0506020202020204" pitchFamily="34" charset="0"/>
                <a:ea typeface="Times New Roman" panose="02020603050405020304" pitchFamily="18" charset="0"/>
              </a:rPr>
              <a:t>Yuan, C. (2018). </a:t>
            </a:r>
            <a:r>
              <a:rPr lang="en-US" sz="1800" i="1" dirty="0">
                <a:solidFill>
                  <a:srgbClr val="212121"/>
                </a:solidFill>
                <a:effectLst/>
                <a:latin typeface="Avenir Next Condensed" panose="020B0506020202020204" pitchFamily="34" charset="0"/>
                <a:ea typeface="Times New Roman" panose="02020603050405020304" pitchFamily="18" charset="0"/>
              </a:rPr>
              <a:t>Holy Sexuality and the Gospel: Sex, Desire, and Relationships Shaped by God's Grand Story</a:t>
            </a:r>
            <a:r>
              <a:rPr lang="en-US" sz="1800" dirty="0">
                <a:solidFill>
                  <a:srgbClr val="212121"/>
                </a:solidFill>
                <a:effectLst/>
                <a:latin typeface="Avenir Next Condensed" panose="020B0506020202020204" pitchFamily="34" charset="0"/>
                <a:ea typeface="Times New Roman" panose="02020603050405020304" pitchFamily="18" charset="0"/>
              </a:rPr>
              <a:t>. Multnomah.</a:t>
            </a:r>
            <a:endParaRPr lang="en-US" sz="18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2604701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966355" y="1424439"/>
            <a:ext cx="7076209" cy="4524315"/>
          </a:xfrm>
          <a:prstGeom prst="rect">
            <a:avLst/>
          </a:prstGeom>
          <a:noFill/>
        </p:spPr>
        <p:txBody>
          <a:bodyPr wrap="square">
            <a:spAutoFit/>
          </a:bodyPr>
          <a:lstStyle/>
          <a:p>
            <a:pPr marL="0" marR="0" indent="457200" fontAlgn="base">
              <a:spcBef>
                <a:spcPts val="0"/>
              </a:spcBef>
              <a:spcAft>
                <a:spcPts val="0"/>
              </a:spcAft>
            </a:pP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Undeniably, we are living in a time of what is known as sexual fluidity or non-binary expression of gender. Fluidity means that gender can or does change over time, and non-binary means that some people believe they may not fit neatly into the category or being either male or female. As these sexual trends shift globally, so too will trends shift in the church.  Thus, we are likely to see more young people—in our families, schools, and churches questioning their sexuality, their identity, and the biblical sexual ethic they’ve been taught or sadly never taught. While it is said that values are caught not taught, sexuality is a topic that requires intentional conversations, and these should begin from birth.</a:t>
            </a:r>
          </a:p>
        </p:txBody>
      </p:sp>
    </p:spTree>
    <p:extLst>
      <p:ext uri="{BB962C8B-B14F-4D97-AF65-F5344CB8AC3E}">
        <p14:creationId xmlns:p14="http://schemas.microsoft.com/office/powerpoint/2010/main" val="3024146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997527" y="1424439"/>
            <a:ext cx="7045037" cy="4524315"/>
          </a:xfrm>
          <a:prstGeom prst="rect">
            <a:avLst/>
          </a:prstGeom>
          <a:noFill/>
        </p:spPr>
        <p:txBody>
          <a:bodyPr wrap="square">
            <a:spAutoFit/>
          </a:bodyPr>
          <a:lstStyle/>
          <a:p>
            <a:pPr marL="0" marR="0" indent="457200" fontAlgn="base">
              <a:spcBef>
                <a:spcPts val="0"/>
              </a:spcBef>
              <a:spcAft>
                <a:spcPts val="0"/>
              </a:spcAft>
            </a:pP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With these veritable truisms, what remains at the heart of these trends and the LGBTQ conversation are people—real people with real feelings, attractions, and a yearning to love and be loved. Most people reading or listening to this seminar know someone who identifies as LGBTQ, a friend, neighbor, co-worker, distant relative, parent or child. So, to begin to understand LGBTQ, we must first stop saying “those people” and making a distinction between “them” and “us.” We ALL long for belonging, a yearning to be loved, and a deep desire for intimacy. ALL humankind wants to be treated with respect and dignity. If we keep this is mind, the rest of this seminar will be easier to comprehend.</a:t>
            </a:r>
          </a:p>
        </p:txBody>
      </p:sp>
    </p:spTree>
    <p:extLst>
      <p:ext uri="{BB962C8B-B14F-4D97-AF65-F5344CB8AC3E}">
        <p14:creationId xmlns:p14="http://schemas.microsoft.com/office/powerpoint/2010/main" val="1006523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853045" y="1237401"/>
            <a:ext cx="7429500" cy="4832092"/>
          </a:xfrm>
          <a:prstGeom prst="rect">
            <a:avLst/>
          </a:prstGeom>
          <a:noFill/>
        </p:spPr>
        <p:txBody>
          <a:bodyPr wrap="square">
            <a:spAutoFit/>
          </a:bodyPr>
          <a:lstStyle/>
          <a:p>
            <a:pPr marL="0" marR="0" indent="457200" fontAlgn="base">
              <a:spcBef>
                <a:spcPts val="0"/>
              </a:spcBef>
              <a:spcAft>
                <a:spcPts val="0"/>
              </a:spcAft>
            </a:pPr>
            <a:r>
              <a:rPr lang="en-US" sz="2800" kern="100" dirty="0">
                <a:effectLst/>
                <a:latin typeface="Avenir Next Condensed" panose="020B0506020202020204" pitchFamily="34" charset="0"/>
                <a:ea typeface="Times New Roman" panose="02020603050405020304" pitchFamily="18" charset="0"/>
                <a:cs typeface="Times New Roman" panose="02020603050405020304" pitchFamily="18" charset="0"/>
              </a:rPr>
              <a:t>As a community of faith and disciples of Jesus Christ, we have no choice but to love like Jesus and spread the good news of the gospel to everyone.  The same God who promised Israel freedom from bondage, despite their rebellious nature and infidelity, still intends to keep His promises of a hopeful future and restored identity to us today. </a:t>
            </a:r>
          </a:p>
          <a:p>
            <a:pPr marL="0" marR="0" indent="457200" algn="ctr" fontAlgn="base">
              <a:spcBef>
                <a:spcPts val="0"/>
              </a:spcBef>
              <a:spcAft>
                <a:spcPts val="0"/>
              </a:spcAft>
            </a:pPr>
            <a:r>
              <a:rPr lang="en-US" sz="2800" kern="100" dirty="0">
                <a:effectLst/>
                <a:latin typeface="Avenir Next Condensed" panose="020B0506020202020204" pitchFamily="34" charset="0"/>
                <a:ea typeface="Times New Roman" panose="02020603050405020304" pitchFamily="18" charset="0"/>
                <a:cs typeface="Times New Roman" panose="02020603050405020304" pitchFamily="18" charset="0"/>
              </a:rPr>
              <a:t>“But now, thus says the Lord, who created you, O Jacob, and He who formed you, O Israel: “Fear not, for I have redeemed you; I have called you by your name; </a:t>
            </a:r>
          </a:p>
          <a:p>
            <a:pPr marL="0" marR="0" indent="457200" algn="ctr" fontAlgn="base">
              <a:spcBef>
                <a:spcPts val="0"/>
              </a:spcBef>
              <a:spcAft>
                <a:spcPts val="0"/>
              </a:spcAft>
            </a:pPr>
            <a:r>
              <a:rPr lang="en-US" sz="2800" kern="100" dirty="0">
                <a:effectLst/>
                <a:latin typeface="Avenir Next Condensed" panose="020B0506020202020204" pitchFamily="34" charset="0"/>
                <a:ea typeface="Times New Roman" panose="02020603050405020304" pitchFamily="18" charset="0"/>
                <a:cs typeface="Times New Roman" panose="02020603050405020304" pitchFamily="18" charset="0"/>
              </a:rPr>
              <a:t>You are Mine.” </a:t>
            </a:r>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Isaiah 43:1</a:t>
            </a:r>
          </a:p>
        </p:txBody>
      </p:sp>
    </p:spTree>
    <p:extLst>
      <p:ext uri="{BB962C8B-B14F-4D97-AF65-F5344CB8AC3E}">
        <p14:creationId xmlns:p14="http://schemas.microsoft.com/office/powerpoint/2010/main" val="1155578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759527" y="1536174"/>
            <a:ext cx="7616535" cy="3785652"/>
          </a:xfrm>
          <a:prstGeom prst="rect">
            <a:avLst/>
          </a:prstGeom>
          <a:noFill/>
        </p:spPr>
        <p:txBody>
          <a:bodyPr wrap="square">
            <a:spAutoFit/>
          </a:bodyPr>
          <a:lstStyle/>
          <a:p>
            <a:pPr marL="0" marR="0" indent="457200" algn="ctr" fontAlgn="base">
              <a:spcBef>
                <a:spcPts val="0"/>
              </a:spcBef>
              <a:spcAft>
                <a:spcPts val="0"/>
              </a:spcAft>
            </a:pPr>
            <a:r>
              <a:rPr lang="en-US" sz="3200" kern="100" dirty="0">
                <a:effectLst/>
                <a:latin typeface="Avenir Next Condensed" panose="020B0506020202020204" pitchFamily="34" charset="0"/>
                <a:ea typeface="Times New Roman" panose="02020603050405020304" pitchFamily="18" charset="0"/>
                <a:cs typeface="Times New Roman" panose="02020603050405020304" pitchFamily="18" charset="0"/>
              </a:rPr>
              <a:t>We are the conduits through which all people may find freedom and a new identity in Christ, including those who identify as LGBTQ. All have sinned and are inadequate to receive God’s grace, but His love is steadfast, and He provides new mercies every morning. </a:t>
            </a:r>
          </a:p>
          <a:p>
            <a:pPr marL="0" marR="0" indent="457200" algn="ctr" fontAlgn="base">
              <a:spcBef>
                <a:spcPts val="0"/>
              </a:spcBef>
              <a:spcAft>
                <a:spcPts val="0"/>
              </a:spcAft>
            </a:pPr>
            <a:endPar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indent="457200" algn="ctr" fontAlgn="base">
              <a:spcBef>
                <a:spcPts val="0"/>
              </a:spcBef>
              <a:spcAft>
                <a:spcPts val="0"/>
              </a:spcAft>
            </a:pPr>
            <a:r>
              <a:rPr lang="en-US" sz="2400" i="1" kern="100" dirty="0">
                <a:effectLst/>
                <a:latin typeface="Avenir Next Condensed" panose="020B0506020202020204" pitchFamily="34" charset="0"/>
                <a:ea typeface="Times New Roman" panose="02020603050405020304" pitchFamily="18" charset="0"/>
                <a:cs typeface="Times New Roman" panose="02020603050405020304" pitchFamily="18" charset="0"/>
              </a:rPr>
              <a:t>Romans 3:23, Lamentations 3:22</a:t>
            </a:r>
            <a:endPar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7085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759527" y="1225689"/>
            <a:ext cx="7616535" cy="4524315"/>
          </a:xfrm>
          <a:prstGeom prst="rect">
            <a:avLst/>
          </a:prstGeom>
          <a:noFill/>
        </p:spPr>
        <p:txBody>
          <a:bodyPr wrap="square">
            <a:spAutoFit/>
          </a:bodyPr>
          <a:lstStyle/>
          <a:p>
            <a:pPr marL="0" marR="0" algn="ctr" fontAlgn="base">
              <a:spcBef>
                <a:spcPts val="0"/>
              </a:spcBef>
              <a:spcAft>
                <a:spcPts val="0"/>
              </a:spcAft>
            </a:pPr>
            <a:r>
              <a:rPr lang="en-US" sz="24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Dignity and Compassion for all: Understanding the </a:t>
            </a:r>
          </a:p>
          <a:p>
            <a:pPr marL="0" marR="0" algn="ctr" fontAlgn="base">
              <a:spcBef>
                <a:spcPts val="0"/>
              </a:spcBef>
              <a:spcAft>
                <a:spcPts val="0"/>
              </a:spcAft>
            </a:pPr>
            <a:r>
              <a:rPr lang="en-US" sz="24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Seventh-day Adventist Position on Homosexuality</a:t>
            </a:r>
          </a:p>
          <a:p>
            <a:pPr marL="0" marR="0" algn="ctr" fontAlgn="base">
              <a:spcBef>
                <a:spcPts val="0"/>
              </a:spcBef>
              <a:spcAft>
                <a:spcPts val="0"/>
              </a:spcAft>
            </a:pPr>
            <a:endParaRPr lang="en-US" sz="2400" b="1"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fontAlgn="base"/>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It is essential to know what the church’s statements say and how we can share our position in a positive and winsome manner. Equally as important is knowing that it is from the word of God, and the heart of it is love for God's people. SDA Statements and guidelines are developed with much prayer, thought, study of God's word, and study of various disciplines on the intended topic by the theologians from the SDA Biblical Research Institute and, depending on the topic, may include SDA physicians, sociologists, psychologists, ethicists, and other relevant professionals. </a:t>
            </a:r>
          </a:p>
        </p:txBody>
      </p:sp>
    </p:spTree>
    <p:extLst>
      <p:ext uri="{BB962C8B-B14F-4D97-AF65-F5344CB8AC3E}">
        <p14:creationId xmlns:p14="http://schemas.microsoft.com/office/powerpoint/2010/main" val="195307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HOW TO TALK TO YOUR CHILDREN (OR ANYONE) ABOUT HOMOSEXUALITY (LGBTQ+): A SEVENTH-DAY ADVENTIST PERSPECTIVE</a:t>
            </a:r>
          </a:p>
        </p:txBody>
      </p:sp>
      <p:sp>
        <p:nvSpPr>
          <p:cNvPr id="3" name="TextBox 2">
            <a:extLst>
              <a:ext uri="{FF2B5EF4-FFF2-40B4-BE49-F238E27FC236}">
                <a16:creationId xmlns:a16="http://schemas.microsoft.com/office/drawing/2014/main" id="{2AD033DF-7967-C798-0B3A-5C790AB80DCE}"/>
              </a:ext>
            </a:extLst>
          </p:cNvPr>
          <p:cNvSpPr txBox="1"/>
          <p:nvPr/>
        </p:nvSpPr>
        <p:spPr>
          <a:xfrm>
            <a:off x="759527" y="1225689"/>
            <a:ext cx="7616535" cy="4893647"/>
          </a:xfrm>
          <a:prstGeom prst="rect">
            <a:avLst/>
          </a:prstGeom>
          <a:noFill/>
        </p:spPr>
        <p:txBody>
          <a:bodyPr wrap="square">
            <a:spAutoFit/>
          </a:bodyPr>
          <a:lstStyle/>
          <a:p>
            <a:pPr marL="0" marR="0" algn="ctr" fontAlgn="base">
              <a:spcBef>
                <a:spcPts val="0"/>
              </a:spcBef>
              <a:spcAft>
                <a:spcPts val="0"/>
              </a:spcAft>
            </a:pPr>
            <a:r>
              <a:rPr lang="en-US" sz="24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Dignity and Compassion for all: Understanding the </a:t>
            </a:r>
          </a:p>
          <a:p>
            <a:pPr marL="0" marR="0" algn="ctr" fontAlgn="base">
              <a:spcBef>
                <a:spcPts val="0"/>
              </a:spcBef>
              <a:spcAft>
                <a:spcPts val="0"/>
              </a:spcAft>
            </a:pPr>
            <a:r>
              <a:rPr lang="en-US" sz="2400" b="1" kern="100" dirty="0">
                <a:effectLst/>
                <a:latin typeface="Avenir Next Condensed" panose="020B0506020202020204" pitchFamily="34" charset="0"/>
                <a:ea typeface="Times New Roman" panose="02020603050405020304" pitchFamily="18" charset="0"/>
                <a:cs typeface="Times New Roman" panose="02020603050405020304" pitchFamily="18" charset="0"/>
              </a:rPr>
              <a:t>Seventh-day Adventist Position on Homosexuality cont.</a:t>
            </a:r>
          </a:p>
          <a:p>
            <a:pPr marL="0" marR="0" algn="ctr" fontAlgn="base">
              <a:spcBef>
                <a:spcPts val="0"/>
              </a:spcBef>
              <a:spcAft>
                <a:spcPts val="0"/>
              </a:spcAft>
            </a:pPr>
            <a:endParaRPr lang="en-US" sz="2400" b="1" kern="100" dirty="0">
              <a:latin typeface="Avenir Next Condensed" panose="020B0506020202020204" pitchFamily="34" charset="0"/>
              <a:ea typeface="Times New Roman" panose="02020603050405020304" pitchFamily="18" charset="0"/>
              <a:cs typeface="Times New Roman" panose="02020603050405020304" pitchFamily="18" charset="0"/>
            </a:endParaRPr>
          </a:p>
          <a:p>
            <a:pPr fontAlgn="base"/>
            <a:r>
              <a:rPr lang="en-US" sz="2400" kern="100" dirty="0">
                <a:effectLst/>
                <a:latin typeface="Avenir Next Condensed" panose="020B0506020202020204" pitchFamily="34" charset="0"/>
                <a:ea typeface="Times New Roman" panose="02020603050405020304" pitchFamily="18" charset="0"/>
                <a:cs typeface="Times New Roman" panose="02020603050405020304" pitchFamily="18" charset="0"/>
              </a:rPr>
              <a:t>These statements and guidelines are not based solely on one person's opinions with a group of supporters who endorse that person's opinion or scholars from other denominations or the latest evidence-based findings. Personal biases are put to the side as much as is humanly possible, and there is a deep search for divine guidance from the Bible. These statements and guidelines reflect a biblical worldview and not a contemporary popular secular worldview. As people of faith, we should always seek to, first and foremost, use a biblical worldview as our framework for understanding even contemporary issues. The Bible is relevant for all ages.</a:t>
            </a:r>
          </a:p>
        </p:txBody>
      </p:sp>
    </p:spTree>
    <p:extLst>
      <p:ext uri="{BB962C8B-B14F-4D97-AF65-F5344CB8AC3E}">
        <p14:creationId xmlns:p14="http://schemas.microsoft.com/office/powerpoint/2010/main" val="37574611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2024</TotalTime>
  <Words>4329</Words>
  <Application>Microsoft Macintosh PowerPoint</Application>
  <PresentationFormat>On-screen Show (4:3)</PresentationFormat>
  <Paragraphs>212</Paragraphs>
  <Slides>31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Avenir Next Condensed</vt:lpstr>
      <vt:lpstr>Avenir Next Condensed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rosemay</dc:creator>
  <cp:lastModifiedBy>Microsoft Office User</cp:lastModifiedBy>
  <cp:revision>59</cp:revision>
  <dcterms:created xsi:type="dcterms:W3CDTF">2015-08-17T22:20:08Z</dcterms:created>
  <dcterms:modified xsi:type="dcterms:W3CDTF">2023-11-16T22:54:44Z</dcterms:modified>
</cp:coreProperties>
</file>