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44"/>
  </p:notesMasterIdLst>
  <p:sldIdLst>
    <p:sldId id="335" r:id="rId2"/>
    <p:sldId id="445" r:id="rId3"/>
    <p:sldId id="446" r:id="rId4"/>
    <p:sldId id="447" r:id="rId5"/>
    <p:sldId id="448" r:id="rId6"/>
    <p:sldId id="449" r:id="rId7"/>
    <p:sldId id="450" r:id="rId8"/>
    <p:sldId id="451" r:id="rId9"/>
    <p:sldId id="452" r:id="rId10"/>
    <p:sldId id="466" r:id="rId11"/>
    <p:sldId id="467" r:id="rId12"/>
    <p:sldId id="468" r:id="rId13"/>
    <p:sldId id="469" r:id="rId14"/>
    <p:sldId id="470" r:id="rId15"/>
    <p:sldId id="261" r:id="rId16"/>
    <p:sldId id="471" r:id="rId17"/>
    <p:sldId id="472" r:id="rId18"/>
    <p:sldId id="473" r:id="rId19"/>
    <p:sldId id="474" r:id="rId20"/>
    <p:sldId id="475" r:id="rId21"/>
    <p:sldId id="476" r:id="rId22"/>
    <p:sldId id="477" r:id="rId23"/>
    <p:sldId id="478" r:id="rId24"/>
    <p:sldId id="479" r:id="rId25"/>
    <p:sldId id="480" r:id="rId26"/>
    <p:sldId id="481" r:id="rId27"/>
    <p:sldId id="482" r:id="rId28"/>
    <p:sldId id="483" r:id="rId29"/>
    <p:sldId id="484" r:id="rId30"/>
    <p:sldId id="485" r:id="rId31"/>
    <p:sldId id="486" r:id="rId32"/>
    <p:sldId id="487" r:id="rId33"/>
    <p:sldId id="488" r:id="rId34"/>
    <p:sldId id="489" r:id="rId35"/>
    <p:sldId id="490" r:id="rId36"/>
    <p:sldId id="453" r:id="rId37"/>
    <p:sldId id="454" r:id="rId38"/>
    <p:sldId id="455" r:id="rId39"/>
    <p:sldId id="456" r:id="rId40"/>
    <p:sldId id="457" r:id="rId41"/>
    <p:sldId id="265" r:id="rId42"/>
    <p:sldId id="415" r:id="rId43"/>
  </p:sldIdLst>
  <p:sldSz cx="14630400" cy="8229600"/>
  <p:notesSz cx="6858000" cy="9144000"/>
  <p:defaultTextStyle>
    <a:defPPr>
      <a:defRPr lang="en-US"/>
    </a:defPPr>
    <a:lvl1pPr marL="0" algn="l" defTabSz="1117580" rtl="0" eaLnBrk="1" latinLnBrk="0" hangingPunct="1">
      <a:defRPr sz="2200" kern="1200">
        <a:solidFill>
          <a:schemeClr val="tx1"/>
        </a:solidFill>
        <a:latin typeface="+mn-lt"/>
        <a:ea typeface="+mn-ea"/>
        <a:cs typeface="+mn-cs"/>
      </a:defRPr>
    </a:lvl1pPr>
    <a:lvl2pPr marL="558790" algn="l" defTabSz="1117580" rtl="0" eaLnBrk="1" latinLnBrk="0" hangingPunct="1">
      <a:defRPr sz="2200" kern="1200">
        <a:solidFill>
          <a:schemeClr val="tx1"/>
        </a:solidFill>
        <a:latin typeface="+mn-lt"/>
        <a:ea typeface="+mn-ea"/>
        <a:cs typeface="+mn-cs"/>
      </a:defRPr>
    </a:lvl2pPr>
    <a:lvl3pPr marL="1117580" algn="l" defTabSz="1117580" rtl="0" eaLnBrk="1" latinLnBrk="0" hangingPunct="1">
      <a:defRPr sz="2200" kern="1200">
        <a:solidFill>
          <a:schemeClr val="tx1"/>
        </a:solidFill>
        <a:latin typeface="+mn-lt"/>
        <a:ea typeface="+mn-ea"/>
        <a:cs typeface="+mn-cs"/>
      </a:defRPr>
    </a:lvl3pPr>
    <a:lvl4pPr marL="1676370" algn="l" defTabSz="1117580" rtl="0" eaLnBrk="1" latinLnBrk="0" hangingPunct="1">
      <a:defRPr sz="2200" kern="1200">
        <a:solidFill>
          <a:schemeClr val="tx1"/>
        </a:solidFill>
        <a:latin typeface="+mn-lt"/>
        <a:ea typeface="+mn-ea"/>
        <a:cs typeface="+mn-cs"/>
      </a:defRPr>
    </a:lvl4pPr>
    <a:lvl5pPr marL="2235159" algn="l" defTabSz="1117580" rtl="0" eaLnBrk="1" latinLnBrk="0" hangingPunct="1">
      <a:defRPr sz="2200" kern="1200">
        <a:solidFill>
          <a:schemeClr val="tx1"/>
        </a:solidFill>
        <a:latin typeface="+mn-lt"/>
        <a:ea typeface="+mn-ea"/>
        <a:cs typeface="+mn-cs"/>
      </a:defRPr>
    </a:lvl5pPr>
    <a:lvl6pPr marL="2793949" algn="l" defTabSz="1117580" rtl="0" eaLnBrk="1" latinLnBrk="0" hangingPunct="1">
      <a:defRPr sz="2200" kern="1200">
        <a:solidFill>
          <a:schemeClr val="tx1"/>
        </a:solidFill>
        <a:latin typeface="+mn-lt"/>
        <a:ea typeface="+mn-ea"/>
        <a:cs typeface="+mn-cs"/>
      </a:defRPr>
    </a:lvl6pPr>
    <a:lvl7pPr marL="3352739" algn="l" defTabSz="1117580" rtl="0" eaLnBrk="1" latinLnBrk="0" hangingPunct="1">
      <a:defRPr sz="2200" kern="1200">
        <a:solidFill>
          <a:schemeClr val="tx1"/>
        </a:solidFill>
        <a:latin typeface="+mn-lt"/>
        <a:ea typeface="+mn-ea"/>
        <a:cs typeface="+mn-cs"/>
      </a:defRPr>
    </a:lvl7pPr>
    <a:lvl8pPr marL="3911529" algn="l" defTabSz="1117580" rtl="0" eaLnBrk="1" latinLnBrk="0" hangingPunct="1">
      <a:defRPr sz="2200" kern="1200">
        <a:solidFill>
          <a:schemeClr val="tx1"/>
        </a:solidFill>
        <a:latin typeface="+mn-lt"/>
        <a:ea typeface="+mn-ea"/>
        <a:cs typeface="+mn-cs"/>
      </a:defRPr>
    </a:lvl8pPr>
    <a:lvl9pPr marL="4470319" algn="l" defTabSz="111758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C7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99" autoAdjust="0"/>
    <p:restoredTop sz="86866" autoAdjust="0"/>
  </p:normalViewPr>
  <p:slideViewPr>
    <p:cSldViewPr snapToGrid="0" snapToObjects="1">
      <p:cViewPr varScale="1">
        <p:scale>
          <a:sx n="68" d="100"/>
          <a:sy n="68" d="100"/>
        </p:scale>
        <p:origin x="87" y="48"/>
      </p:cViewPr>
      <p:guideLst>
        <p:guide orient="horz" pos="2592"/>
        <p:guide pos="4608"/>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AA05C0-CB35-5A4C-B8BA-48B8C091EF95}" type="datetimeFigureOut">
              <a:rPr lang="en-US" smtClean="0"/>
              <a:t>4/27/2018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7EEB02-FF54-7049-9266-246886FA51A4}" type="slidenum">
              <a:rPr lang="en-US" smtClean="0"/>
              <a:t>‹#›</a:t>
            </a:fld>
            <a:endParaRPr lang="en-US"/>
          </a:p>
        </p:txBody>
      </p:sp>
    </p:spTree>
    <p:extLst>
      <p:ext uri="{BB962C8B-B14F-4D97-AF65-F5344CB8AC3E}">
        <p14:creationId xmlns:p14="http://schemas.microsoft.com/office/powerpoint/2010/main" val="2086535664"/>
      </p:ext>
    </p:extLst>
  </p:cSld>
  <p:clrMap bg1="lt1" tx1="dk1" bg2="lt2" tx2="dk2" accent1="accent1" accent2="accent2" accent3="accent3" accent4="accent4" accent5="accent5" accent6="accent6" hlink="hlink" folHlink="folHlink"/>
  <p:notesStyle>
    <a:lvl1pPr marL="0" algn="l" defTabSz="1117580" rtl="0" eaLnBrk="1" latinLnBrk="0" hangingPunct="1">
      <a:defRPr sz="1467" kern="1200">
        <a:solidFill>
          <a:schemeClr val="tx1"/>
        </a:solidFill>
        <a:latin typeface="+mn-lt"/>
        <a:ea typeface="+mn-ea"/>
        <a:cs typeface="+mn-cs"/>
      </a:defRPr>
    </a:lvl1pPr>
    <a:lvl2pPr marL="558790" algn="l" defTabSz="1117580" rtl="0" eaLnBrk="1" latinLnBrk="0" hangingPunct="1">
      <a:defRPr sz="1467" kern="1200">
        <a:solidFill>
          <a:schemeClr val="tx1"/>
        </a:solidFill>
        <a:latin typeface="+mn-lt"/>
        <a:ea typeface="+mn-ea"/>
        <a:cs typeface="+mn-cs"/>
      </a:defRPr>
    </a:lvl2pPr>
    <a:lvl3pPr marL="1117580" algn="l" defTabSz="1117580" rtl="0" eaLnBrk="1" latinLnBrk="0" hangingPunct="1">
      <a:defRPr sz="1467" kern="1200">
        <a:solidFill>
          <a:schemeClr val="tx1"/>
        </a:solidFill>
        <a:latin typeface="+mn-lt"/>
        <a:ea typeface="+mn-ea"/>
        <a:cs typeface="+mn-cs"/>
      </a:defRPr>
    </a:lvl3pPr>
    <a:lvl4pPr marL="1676370" algn="l" defTabSz="1117580" rtl="0" eaLnBrk="1" latinLnBrk="0" hangingPunct="1">
      <a:defRPr sz="1467" kern="1200">
        <a:solidFill>
          <a:schemeClr val="tx1"/>
        </a:solidFill>
        <a:latin typeface="+mn-lt"/>
        <a:ea typeface="+mn-ea"/>
        <a:cs typeface="+mn-cs"/>
      </a:defRPr>
    </a:lvl4pPr>
    <a:lvl5pPr marL="2235159" algn="l" defTabSz="1117580" rtl="0" eaLnBrk="1" latinLnBrk="0" hangingPunct="1">
      <a:defRPr sz="1467" kern="1200">
        <a:solidFill>
          <a:schemeClr val="tx1"/>
        </a:solidFill>
        <a:latin typeface="+mn-lt"/>
        <a:ea typeface="+mn-ea"/>
        <a:cs typeface="+mn-cs"/>
      </a:defRPr>
    </a:lvl5pPr>
    <a:lvl6pPr marL="2793949" algn="l" defTabSz="1117580" rtl="0" eaLnBrk="1" latinLnBrk="0" hangingPunct="1">
      <a:defRPr sz="1467" kern="1200">
        <a:solidFill>
          <a:schemeClr val="tx1"/>
        </a:solidFill>
        <a:latin typeface="+mn-lt"/>
        <a:ea typeface="+mn-ea"/>
        <a:cs typeface="+mn-cs"/>
      </a:defRPr>
    </a:lvl6pPr>
    <a:lvl7pPr marL="3352739" algn="l" defTabSz="1117580" rtl="0" eaLnBrk="1" latinLnBrk="0" hangingPunct="1">
      <a:defRPr sz="1467" kern="1200">
        <a:solidFill>
          <a:schemeClr val="tx1"/>
        </a:solidFill>
        <a:latin typeface="+mn-lt"/>
        <a:ea typeface="+mn-ea"/>
        <a:cs typeface="+mn-cs"/>
      </a:defRPr>
    </a:lvl7pPr>
    <a:lvl8pPr marL="3911529" algn="l" defTabSz="1117580" rtl="0" eaLnBrk="1" latinLnBrk="0" hangingPunct="1">
      <a:defRPr sz="1467" kern="1200">
        <a:solidFill>
          <a:schemeClr val="tx1"/>
        </a:solidFill>
        <a:latin typeface="+mn-lt"/>
        <a:ea typeface="+mn-ea"/>
        <a:cs typeface="+mn-cs"/>
      </a:defRPr>
    </a:lvl8pPr>
    <a:lvl9pPr marL="4470319" algn="l" defTabSz="1117580" rtl="0" eaLnBrk="1" latinLnBrk="0" hangingPunct="1">
      <a:defRPr sz="146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a:t>
            </a:fld>
            <a:endParaRPr lang="en-US"/>
          </a:p>
        </p:txBody>
      </p:sp>
    </p:spTree>
    <p:extLst>
      <p:ext uri="{BB962C8B-B14F-4D97-AF65-F5344CB8AC3E}">
        <p14:creationId xmlns:p14="http://schemas.microsoft.com/office/powerpoint/2010/main" val="2154601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12</a:t>
            </a:fld>
            <a:endParaRPr lang="en-US"/>
          </a:p>
        </p:txBody>
      </p:sp>
    </p:spTree>
    <p:extLst>
      <p:ext uri="{BB962C8B-B14F-4D97-AF65-F5344CB8AC3E}">
        <p14:creationId xmlns:p14="http://schemas.microsoft.com/office/powerpoint/2010/main" val="4072814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13</a:t>
            </a:fld>
            <a:endParaRPr lang="en-US"/>
          </a:p>
        </p:txBody>
      </p:sp>
    </p:spTree>
    <p:extLst>
      <p:ext uri="{BB962C8B-B14F-4D97-AF65-F5344CB8AC3E}">
        <p14:creationId xmlns:p14="http://schemas.microsoft.com/office/powerpoint/2010/main" val="2940569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14</a:t>
            </a:fld>
            <a:endParaRPr lang="en-US"/>
          </a:p>
        </p:txBody>
      </p:sp>
    </p:spTree>
    <p:extLst>
      <p:ext uri="{BB962C8B-B14F-4D97-AF65-F5344CB8AC3E}">
        <p14:creationId xmlns:p14="http://schemas.microsoft.com/office/powerpoint/2010/main" val="2343717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24</a:t>
            </a:fld>
            <a:endParaRPr lang="en-US"/>
          </a:p>
        </p:txBody>
      </p:sp>
    </p:spTree>
    <p:extLst>
      <p:ext uri="{BB962C8B-B14F-4D97-AF65-F5344CB8AC3E}">
        <p14:creationId xmlns:p14="http://schemas.microsoft.com/office/powerpoint/2010/main" val="734852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25</a:t>
            </a:fld>
            <a:endParaRPr lang="en-US"/>
          </a:p>
        </p:txBody>
      </p:sp>
    </p:spTree>
    <p:extLst>
      <p:ext uri="{BB962C8B-B14F-4D97-AF65-F5344CB8AC3E}">
        <p14:creationId xmlns:p14="http://schemas.microsoft.com/office/powerpoint/2010/main" val="1092065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37</a:t>
            </a:fld>
            <a:endParaRPr lang="en-US"/>
          </a:p>
        </p:txBody>
      </p:sp>
    </p:spTree>
    <p:extLst>
      <p:ext uri="{BB962C8B-B14F-4D97-AF65-F5344CB8AC3E}">
        <p14:creationId xmlns:p14="http://schemas.microsoft.com/office/powerpoint/2010/main" val="4234164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38</a:t>
            </a:fld>
            <a:endParaRPr lang="en-US"/>
          </a:p>
        </p:txBody>
      </p:sp>
    </p:spTree>
    <p:extLst>
      <p:ext uri="{BB962C8B-B14F-4D97-AF65-F5344CB8AC3E}">
        <p14:creationId xmlns:p14="http://schemas.microsoft.com/office/powerpoint/2010/main" val="3429951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39</a:t>
            </a:fld>
            <a:endParaRPr lang="en-US"/>
          </a:p>
        </p:txBody>
      </p:sp>
    </p:spTree>
    <p:extLst>
      <p:ext uri="{BB962C8B-B14F-4D97-AF65-F5344CB8AC3E}">
        <p14:creationId xmlns:p14="http://schemas.microsoft.com/office/powerpoint/2010/main" val="1100052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40</a:t>
            </a:fld>
            <a:endParaRPr lang="en-US"/>
          </a:p>
        </p:txBody>
      </p:sp>
    </p:spTree>
    <p:extLst>
      <p:ext uri="{BB962C8B-B14F-4D97-AF65-F5344CB8AC3E}">
        <p14:creationId xmlns:p14="http://schemas.microsoft.com/office/powerpoint/2010/main" val="1575587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4</a:t>
            </a:fld>
            <a:endParaRPr lang="en-US"/>
          </a:p>
        </p:txBody>
      </p:sp>
    </p:spTree>
    <p:extLst>
      <p:ext uri="{BB962C8B-B14F-4D97-AF65-F5344CB8AC3E}">
        <p14:creationId xmlns:p14="http://schemas.microsoft.com/office/powerpoint/2010/main" val="3732421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a:t>
            </a:fld>
            <a:endParaRPr lang="en-US"/>
          </a:p>
        </p:txBody>
      </p:sp>
    </p:spTree>
    <p:extLst>
      <p:ext uri="{BB962C8B-B14F-4D97-AF65-F5344CB8AC3E}">
        <p14:creationId xmlns:p14="http://schemas.microsoft.com/office/powerpoint/2010/main" val="2037392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6</a:t>
            </a:fld>
            <a:endParaRPr lang="en-US"/>
          </a:p>
        </p:txBody>
      </p:sp>
    </p:spTree>
    <p:extLst>
      <p:ext uri="{BB962C8B-B14F-4D97-AF65-F5344CB8AC3E}">
        <p14:creationId xmlns:p14="http://schemas.microsoft.com/office/powerpoint/2010/main" val="289918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7</a:t>
            </a:fld>
            <a:endParaRPr lang="en-US"/>
          </a:p>
        </p:txBody>
      </p:sp>
    </p:spTree>
    <p:extLst>
      <p:ext uri="{BB962C8B-B14F-4D97-AF65-F5344CB8AC3E}">
        <p14:creationId xmlns:p14="http://schemas.microsoft.com/office/powerpoint/2010/main" val="450673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8</a:t>
            </a:fld>
            <a:endParaRPr lang="en-US"/>
          </a:p>
        </p:txBody>
      </p:sp>
    </p:spTree>
    <p:extLst>
      <p:ext uri="{BB962C8B-B14F-4D97-AF65-F5344CB8AC3E}">
        <p14:creationId xmlns:p14="http://schemas.microsoft.com/office/powerpoint/2010/main" val="1235198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9</a:t>
            </a:fld>
            <a:endParaRPr lang="en-US"/>
          </a:p>
        </p:txBody>
      </p:sp>
    </p:spTree>
    <p:extLst>
      <p:ext uri="{BB962C8B-B14F-4D97-AF65-F5344CB8AC3E}">
        <p14:creationId xmlns:p14="http://schemas.microsoft.com/office/powerpoint/2010/main" val="2577481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10</a:t>
            </a:fld>
            <a:endParaRPr lang="en-US"/>
          </a:p>
        </p:txBody>
      </p:sp>
    </p:spTree>
    <p:extLst>
      <p:ext uri="{BB962C8B-B14F-4D97-AF65-F5344CB8AC3E}">
        <p14:creationId xmlns:p14="http://schemas.microsoft.com/office/powerpoint/2010/main" val="653314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11</a:t>
            </a:fld>
            <a:endParaRPr lang="en-US"/>
          </a:p>
        </p:txBody>
      </p:sp>
    </p:spTree>
    <p:extLst>
      <p:ext uri="{BB962C8B-B14F-4D97-AF65-F5344CB8AC3E}">
        <p14:creationId xmlns:p14="http://schemas.microsoft.com/office/powerpoint/2010/main" val="17716791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4630400" cy="8244583"/>
          </a:xfrm>
          <a:prstGeom prst="rect">
            <a:avLst/>
          </a:prstGeom>
        </p:spPr>
      </p:pic>
    </p:spTree>
    <p:extLst>
      <p:ext uri="{BB962C8B-B14F-4D97-AF65-F5344CB8AC3E}">
        <p14:creationId xmlns:p14="http://schemas.microsoft.com/office/powerpoint/2010/main" val="1979922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260703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573962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295910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en-US" dirty="0"/>
          </a:p>
        </p:txBody>
      </p:sp>
      <p:sp>
        <p:nvSpPr>
          <p:cNvPr id="3" name="Text Placeholder 2"/>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58391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2085043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75297F-4DB3-2946-B59E-8B2260E45887}" type="datetimeFigureOut">
              <a:rPr lang="en-US" smtClean="0"/>
              <a:t>4/27/2018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684910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75297F-4DB3-2946-B59E-8B2260E45887}" type="datetimeFigureOut">
              <a:rPr lang="en-US" smtClean="0"/>
              <a:t>4/27/2018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78156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297F-4DB3-2946-B59E-8B2260E45887}" type="datetimeFigureOut">
              <a:rPr lang="en-US" smtClean="0"/>
              <a:t>4/27/2018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81160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698912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203652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7075297F-4DB3-2946-B59E-8B2260E45887}" type="datetimeFigureOut">
              <a:rPr lang="en-US" smtClean="0"/>
              <a:t>4/27/2018</a:t>
            </a:fld>
            <a:endParaRPr lang="en-US"/>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53EEAAC7-9949-4D44-9B7F-7AECD8DE49A6}" type="slidenum">
              <a:rPr lang="en-US" smtClean="0"/>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4630400" cy="8244583"/>
          </a:xfrm>
          <a:prstGeom prst="rect">
            <a:avLst/>
          </a:prstGeom>
        </p:spPr>
      </p:pic>
    </p:spTree>
    <p:extLst>
      <p:ext uri="{BB962C8B-B14F-4D97-AF65-F5344CB8AC3E}">
        <p14:creationId xmlns:p14="http://schemas.microsoft.com/office/powerpoint/2010/main" val="9493446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4630400" cy="8229600"/>
          </a:xfrm>
          <a:prstGeom prst="rect">
            <a:avLst/>
          </a:prstGeom>
        </p:spPr>
      </p:pic>
      <p:sp>
        <p:nvSpPr>
          <p:cNvPr id="3" name="Content Placeholder 2"/>
          <p:cNvSpPr txBox="1">
            <a:spLocks/>
          </p:cNvSpPr>
          <p:nvPr/>
        </p:nvSpPr>
        <p:spPr>
          <a:xfrm>
            <a:off x="555955" y="458222"/>
            <a:ext cx="4500209" cy="651918"/>
          </a:xfrm>
          <a:prstGeom prst="rect">
            <a:avLst/>
          </a:prstGeom>
        </p:spPr>
        <p:txBody>
          <a:bodyPr vert="horz" lIns="109728" tIns="54864" rIns="109728" bIns="54864" rtlCol="0">
            <a:normAutofit/>
          </a:bodyPr>
          <a:lst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marL="274320" lvl="1" indent="0">
              <a:buClr>
                <a:srgbClr val="663366">
                  <a:lumMod val="60000"/>
                  <a:lumOff val="40000"/>
                </a:srgbClr>
              </a:buClr>
              <a:buNone/>
            </a:pPr>
            <a:r>
              <a:rPr lang="x-none" sz="3360" dirty="0">
                <a:solidFill>
                  <a:prstClr val="white"/>
                </a:solidFill>
                <a:effectLst>
                  <a:outerShdw blurRad="50800" dist="38100" dir="2700000" algn="tl" rotWithShape="0">
                    <a:srgbClr val="000000">
                      <a:alpha val="43000"/>
                    </a:srgbClr>
                  </a:outerShdw>
                </a:effectLst>
              </a:rPr>
              <a:t>What people see…</a:t>
            </a:r>
          </a:p>
        </p:txBody>
      </p:sp>
      <p:sp>
        <p:nvSpPr>
          <p:cNvPr id="4" name="Content Placeholder 2"/>
          <p:cNvSpPr txBox="1">
            <a:spLocks/>
          </p:cNvSpPr>
          <p:nvPr/>
        </p:nvSpPr>
        <p:spPr>
          <a:xfrm>
            <a:off x="1068019" y="6982055"/>
            <a:ext cx="4500209" cy="651918"/>
          </a:xfrm>
          <a:prstGeom prst="rect">
            <a:avLst/>
          </a:prstGeom>
        </p:spPr>
        <p:txBody>
          <a:bodyPr vert="horz" lIns="109728" tIns="54864" rIns="109728" bIns="54864" rtlCol="0">
            <a:normAutofit/>
          </a:bodyPr>
          <a:lst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marL="274320" lvl="1" indent="0">
              <a:buClr>
                <a:srgbClr val="663366">
                  <a:lumMod val="60000"/>
                  <a:lumOff val="40000"/>
                </a:srgbClr>
              </a:buClr>
              <a:buNone/>
            </a:pPr>
            <a:r>
              <a:rPr lang="x-none" sz="3360" dirty="0">
                <a:solidFill>
                  <a:prstClr val="white"/>
                </a:solidFill>
                <a:effectLst>
                  <a:outerShdw blurRad="50800" dist="38100" dir="2700000" algn="tl" rotWithShape="0">
                    <a:srgbClr val="000000">
                      <a:alpha val="43000"/>
                    </a:srgbClr>
                  </a:outerShdw>
                </a:effectLst>
              </a:rPr>
              <a:t>What is hidden…</a:t>
            </a:r>
          </a:p>
        </p:txBody>
      </p:sp>
      <p:sp>
        <p:nvSpPr>
          <p:cNvPr id="5" name="Content Placeholder 2"/>
          <p:cNvSpPr txBox="1">
            <a:spLocks/>
          </p:cNvSpPr>
          <p:nvPr/>
        </p:nvSpPr>
        <p:spPr>
          <a:xfrm>
            <a:off x="7812238" y="997244"/>
            <a:ext cx="4500209" cy="651918"/>
          </a:xfrm>
          <a:prstGeom prst="rect">
            <a:avLst/>
          </a:prstGeom>
        </p:spPr>
        <p:txBody>
          <a:bodyPr vert="horz" lIns="109728" tIns="54864" rIns="109728" bIns="54864" rtlCol="0">
            <a:normAutofit/>
          </a:bodyPr>
          <a:lst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marL="274320" lvl="1" indent="0" algn="r">
              <a:buClr>
                <a:srgbClr val="663366">
                  <a:lumMod val="60000"/>
                  <a:lumOff val="40000"/>
                </a:srgbClr>
              </a:buClr>
              <a:buNone/>
            </a:pPr>
            <a:r>
              <a:rPr lang="en-US" sz="3360" dirty="0">
                <a:solidFill>
                  <a:prstClr val="white"/>
                </a:solidFill>
                <a:effectLst>
                  <a:outerShdw blurRad="50800" dist="38100" dir="2700000" algn="tl" rotWithShape="0">
                    <a:srgbClr val="000000">
                      <a:alpha val="43000"/>
                    </a:srgbClr>
                  </a:outerShdw>
                </a:effectLst>
              </a:rPr>
              <a:t>Behavior</a:t>
            </a:r>
          </a:p>
        </p:txBody>
      </p:sp>
      <p:cxnSp>
        <p:nvCxnSpPr>
          <p:cNvPr id="7" name="Straight Arrow Connector 6"/>
          <p:cNvCxnSpPr/>
          <p:nvPr/>
        </p:nvCxnSpPr>
        <p:spPr>
          <a:xfrm flipH="1">
            <a:off x="9015443" y="1354744"/>
            <a:ext cx="1034724" cy="0"/>
          </a:xfrm>
          <a:prstGeom prst="straightConnector1">
            <a:avLst/>
          </a:prstGeom>
          <a:ln>
            <a:solidFill>
              <a:schemeClr val="bg1"/>
            </a:solidFill>
            <a:tailEnd type="arrow"/>
          </a:ln>
        </p:spPr>
        <p:style>
          <a:lnRef idx="2">
            <a:schemeClr val="accent2"/>
          </a:lnRef>
          <a:fillRef idx="0">
            <a:schemeClr val="accent2"/>
          </a:fillRef>
          <a:effectRef idx="1">
            <a:schemeClr val="accent2"/>
          </a:effectRef>
          <a:fontRef idx="minor">
            <a:schemeClr val="tx1"/>
          </a:fontRef>
        </p:style>
      </p:cxnSp>
      <p:sp>
        <p:nvSpPr>
          <p:cNvPr id="11" name="Content Placeholder 2"/>
          <p:cNvSpPr txBox="1">
            <a:spLocks/>
          </p:cNvSpPr>
          <p:nvPr/>
        </p:nvSpPr>
        <p:spPr>
          <a:xfrm>
            <a:off x="7800062" y="2835922"/>
            <a:ext cx="4500209" cy="651918"/>
          </a:xfrm>
          <a:prstGeom prst="rect">
            <a:avLst/>
          </a:prstGeom>
        </p:spPr>
        <p:txBody>
          <a:bodyPr vert="horz" lIns="109728" tIns="54864" rIns="109728" bIns="54864" rtlCol="0">
            <a:normAutofit/>
          </a:bodyPr>
          <a:lst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marL="274320" lvl="1" indent="0" algn="r">
              <a:buClr>
                <a:srgbClr val="663366">
                  <a:lumMod val="60000"/>
                  <a:lumOff val="40000"/>
                </a:srgbClr>
              </a:buClr>
              <a:buNone/>
            </a:pPr>
            <a:r>
              <a:rPr lang="x-none" sz="3360" dirty="0">
                <a:solidFill>
                  <a:prstClr val="white"/>
                </a:solidFill>
                <a:effectLst>
                  <a:outerShdw blurRad="50800" dist="38100" dir="2700000" algn="tl" rotWithShape="0">
                    <a:srgbClr val="000000">
                      <a:alpha val="43000"/>
                    </a:srgbClr>
                  </a:outerShdw>
                </a:effectLst>
              </a:rPr>
              <a:t>Values</a:t>
            </a:r>
          </a:p>
        </p:txBody>
      </p:sp>
      <p:sp>
        <p:nvSpPr>
          <p:cNvPr id="12" name="Content Placeholder 2"/>
          <p:cNvSpPr txBox="1">
            <a:spLocks/>
          </p:cNvSpPr>
          <p:nvPr/>
        </p:nvSpPr>
        <p:spPr>
          <a:xfrm>
            <a:off x="7800062" y="4731049"/>
            <a:ext cx="4500209" cy="651918"/>
          </a:xfrm>
          <a:prstGeom prst="rect">
            <a:avLst/>
          </a:prstGeom>
        </p:spPr>
        <p:txBody>
          <a:bodyPr vert="horz" lIns="109728" tIns="54864" rIns="109728" bIns="54864" rtlCol="0">
            <a:normAutofit/>
          </a:bodyPr>
          <a:lst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marL="274320" lvl="1" indent="0" algn="r">
              <a:buClr>
                <a:srgbClr val="663366">
                  <a:lumMod val="60000"/>
                  <a:lumOff val="40000"/>
                </a:srgbClr>
              </a:buClr>
              <a:buNone/>
            </a:pPr>
            <a:r>
              <a:rPr lang="x-none" sz="3360" dirty="0">
                <a:solidFill>
                  <a:prstClr val="white"/>
                </a:solidFill>
                <a:effectLst>
                  <a:outerShdw blurRad="50800" dist="38100" dir="2700000" algn="tl" rotWithShape="0">
                    <a:srgbClr val="000000">
                      <a:alpha val="43000"/>
                    </a:srgbClr>
                  </a:outerShdw>
                </a:effectLst>
              </a:rPr>
              <a:t>Beliefs</a:t>
            </a:r>
          </a:p>
        </p:txBody>
      </p:sp>
      <p:sp>
        <p:nvSpPr>
          <p:cNvPr id="13" name="Content Placeholder 2"/>
          <p:cNvSpPr txBox="1">
            <a:spLocks/>
          </p:cNvSpPr>
          <p:nvPr/>
        </p:nvSpPr>
        <p:spPr>
          <a:xfrm>
            <a:off x="7812238" y="6550911"/>
            <a:ext cx="4500209" cy="651918"/>
          </a:xfrm>
          <a:prstGeom prst="rect">
            <a:avLst/>
          </a:prstGeom>
        </p:spPr>
        <p:txBody>
          <a:bodyPr vert="horz" lIns="109728" tIns="54864" rIns="109728" bIns="54864" rtlCol="0">
            <a:normAutofit/>
          </a:bodyPr>
          <a:lst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marL="274320" lvl="1" indent="0" algn="r">
              <a:buClr>
                <a:srgbClr val="663366">
                  <a:lumMod val="60000"/>
                  <a:lumOff val="40000"/>
                </a:srgbClr>
              </a:buClr>
              <a:buNone/>
            </a:pPr>
            <a:r>
              <a:rPr lang="x-none" sz="3360" dirty="0">
                <a:solidFill>
                  <a:prstClr val="white"/>
                </a:solidFill>
                <a:effectLst>
                  <a:outerShdw blurRad="50800" dist="38100" dir="2700000" algn="tl" rotWithShape="0">
                    <a:srgbClr val="000000">
                      <a:alpha val="43000"/>
                    </a:srgbClr>
                  </a:outerShdw>
                </a:effectLst>
              </a:rPr>
              <a:t>Worldview</a:t>
            </a:r>
          </a:p>
        </p:txBody>
      </p:sp>
      <p:cxnSp>
        <p:nvCxnSpPr>
          <p:cNvPr id="14" name="Straight Arrow Connector 13"/>
          <p:cNvCxnSpPr/>
          <p:nvPr/>
        </p:nvCxnSpPr>
        <p:spPr>
          <a:xfrm flipH="1">
            <a:off x="8055971" y="3212240"/>
            <a:ext cx="2741471" cy="0"/>
          </a:xfrm>
          <a:prstGeom prst="straightConnector1">
            <a:avLst/>
          </a:prstGeom>
          <a:ln>
            <a:solidFill>
              <a:schemeClr val="bg1"/>
            </a:solidFill>
            <a:tailEnd type="arrow"/>
          </a:ln>
        </p:spPr>
        <p:style>
          <a:lnRef idx="2">
            <a:schemeClr val="accent2"/>
          </a:lnRef>
          <a:fillRef idx="0">
            <a:schemeClr val="accent2"/>
          </a:fillRef>
          <a:effectRef idx="1">
            <a:schemeClr val="accent2"/>
          </a:effectRef>
          <a:fontRef idx="minor">
            <a:schemeClr val="tx1"/>
          </a:fontRef>
        </p:style>
      </p:cxnSp>
      <p:cxnSp>
        <p:nvCxnSpPr>
          <p:cNvPr id="16" name="Straight Arrow Connector 15"/>
          <p:cNvCxnSpPr/>
          <p:nvPr/>
        </p:nvCxnSpPr>
        <p:spPr>
          <a:xfrm flipH="1">
            <a:off x="7623266" y="5107368"/>
            <a:ext cx="3131292" cy="0"/>
          </a:xfrm>
          <a:prstGeom prst="straightConnector1">
            <a:avLst/>
          </a:prstGeom>
          <a:ln>
            <a:solidFill>
              <a:schemeClr val="bg1"/>
            </a:solidFill>
            <a:tailEnd type="arrow"/>
          </a:ln>
        </p:spPr>
        <p:style>
          <a:lnRef idx="2">
            <a:schemeClr val="accent2"/>
          </a:lnRef>
          <a:fillRef idx="0">
            <a:schemeClr val="accent2"/>
          </a:fillRef>
          <a:effectRef idx="1">
            <a:schemeClr val="accent2"/>
          </a:effectRef>
          <a:fontRef idx="minor">
            <a:schemeClr val="tx1"/>
          </a:fontRef>
        </p:style>
      </p:cxnSp>
      <p:cxnSp>
        <p:nvCxnSpPr>
          <p:cNvPr id="17" name="Straight Arrow Connector 16"/>
          <p:cNvCxnSpPr/>
          <p:nvPr/>
        </p:nvCxnSpPr>
        <p:spPr>
          <a:xfrm flipH="1">
            <a:off x="7214631" y="6927230"/>
            <a:ext cx="2741471" cy="0"/>
          </a:xfrm>
          <a:prstGeom prst="straightConnector1">
            <a:avLst/>
          </a:prstGeom>
          <a:ln>
            <a:solidFill>
              <a:schemeClr val="bg1"/>
            </a:solidFill>
            <a:tailEnd type="arrow"/>
          </a:ln>
        </p:spPr>
        <p:style>
          <a:lnRef idx="2">
            <a:schemeClr val="accent2"/>
          </a:lnRef>
          <a:fillRef idx="0">
            <a:schemeClr val="accent2"/>
          </a:fillRef>
          <a:effectRef idx="1">
            <a:schemeClr val="accent2"/>
          </a:effectRef>
          <a:fontRef idx="minor">
            <a:schemeClr val="tx1"/>
          </a:fontRef>
        </p:style>
      </p:cxnSp>
      <p:cxnSp>
        <p:nvCxnSpPr>
          <p:cNvPr id="23" name="Straight Arrow Connector 22"/>
          <p:cNvCxnSpPr/>
          <p:nvPr/>
        </p:nvCxnSpPr>
        <p:spPr>
          <a:xfrm flipV="1">
            <a:off x="11423532" y="5382967"/>
            <a:ext cx="0" cy="124320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V="1">
            <a:off x="11423532" y="3469024"/>
            <a:ext cx="0" cy="124320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V="1">
            <a:off x="11418280" y="1649162"/>
            <a:ext cx="0" cy="124320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146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right)">
                                      <p:cBhvr>
                                        <p:cTn id="12" dur="500"/>
                                        <p:tgtEl>
                                          <p:spTgt spid="5">
                                            <p:txEl>
                                              <p:pRg st="0" end="0"/>
                                            </p:txEl>
                                          </p:spTgt>
                                        </p:tgtEl>
                                      </p:cBhvr>
                                    </p:animEffect>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left)">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wipe(right)">
                                      <p:cBhvr>
                                        <p:cTn id="26" dur="500"/>
                                        <p:tgtEl>
                                          <p:spTgt spid="11">
                                            <p:txEl>
                                              <p:pRg st="0" end="0"/>
                                            </p:txEl>
                                          </p:spTgt>
                                        </p:tgtEl>
                                      </p:cBhvr>
                                    </p:animEffect>
                                  </p:childTnLst>
                                </p:cTn>
                              </p:par>
                            </p:childTnLst>
                          </p:cTn>
                        </p:par>
                        <p:par>
                          <p:cTn id="27" fill="hold">
                            <p:stCondLst>
                              <p:cond delay="500"/>
                            </p:stCondLst>
                            <p:childTnLst>
                              <p:par>
                                <p:cTn id="28" presetID="22" presetClass="entr" presetSubtype="2"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righ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animEffect transition="in" filter="wipe(right)">
                                      <p:cBhvr>
                                        <p:cTn id="35" dur="500"/>
                                        <p:tgtEl>
                                          <p:spTgt spid="12">
                                            <p:txEl>
                                              <p:pRg st="0" end="0"/>
                                            </p:txEl>
                                          </p:spTgt>
                                        </p:tgtEl>
                                      </p:cBhvr>
                                    </p:animEffect>
                                  </p:childTnLst>
                                </p:cTn>
                              </p:par>
                            </p:childTnLst>
                          </p:cTn>
                        </p:par>
                        <p:par>
                          <p:cTn id="36" fill="hold">
                            <p:stCondLst>
                              <p:cond delay="500"/>
                            </p:stCondLst>
                            <p:childTnLst>
                              <p:par>
                                <p:cTn id="37" presetID="22" presetClass="entr" presetSubtype="2"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right)">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nodeType="clickEffect">
                                  <p:stCondLst>
                                    <p:cond delay="0"/>
                                  </p:stCondLst>
                                  <p:childTnLst>
                                    <p:set>
                                      <p:cBhvr>
                                        <p:cTn id="43" dur="1" fill="hold">
                                          <p:stCondLst>
                                            <p:cond delay="0"/>
                                          </p:stCondLst>
                                        </p:cTn>
                                        <p:tgtEl>
                                          <p:spTgt spid="13">
                                            <p:txEl>
                                              <p:pRg st="0" end="0"/>
                                            </p:txEl>
                                          </p:spTgt>
                                        </p:tgtEl>
                                        <p:attrNameLst>
                                          <p:attrName>style.visibility</p:attrName>
                                        </p:attrNameLst>
                                      </p:cBhvr>
                                      <p:to>
                                        <p:strVal val="visible"/>
                                      </p:to>
                                    </p:set>
                                    <p:animEffect transition="in" filter="wipe(right)">
                                      <p:cBhvr>
                                        <p:cTn id="44" dur="500"/>
                                        <p:tgtEl>
                                          <p:spTgt spid="13">
                                            <p:txEl>
                                              <p:pRg st="0" end="0"/>
                                            </p:txEl>
                                          </p:spTgt>
                                        </p:tgtEl>
                                      </p:cBhvr>
                                    </p:animEffect>
                                  </p:childTnLst>
                                </p:cTn>
                              </p:par>
                            </p:childTnLst>
                          </p:cTn>
                        </p:par>
                        <p:par>
                          <p:cTn id="45" fill="hold">
                            <p:stCondLst>
                              <p:cond delay="500"/>
                            </p:stCondLst>
                            <p:childTnLst>
                              <p:par>
                                <p:cTn id="46" presetID="22" presetClass="entr" presetSubtype="2"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right)">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down)">
                                      <p:cBhvr>
                                        <p:cTn id="53" dur="500"/>
                                        <p:tgtEl>
                                          <p:spTgt spid="23"/>
                                        </p:tgtEl>
                                      </p:cBhvr>
                                    </p:animEffect>
                                  </p:childTnLst>
                                </p:cTn>
                              </p:par>
                            </p:childTnLst>
                          </p:cTn>
                        </p:par>
                        <p:par>
                          <p:cTn id="54" fill="hold">
                            <p:stCondLst>
                              <p:cond delay="500"/>
                            </p:stCondLst>
                            <p:childTnLst>
                              <p:par>
                                <p:cTn id="55" presetID="22" presetClass="entr" presetSubtype="4" fill="hold" nodeType="after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wipe(down)">
                                      <p:cBhvr>
                                        <p:cTn id="57" dur="500"/>
                                        <p:tgtEl>
                                          <p:spTgt spid="24"/>
                                        </p:tgtEl>
                                      </p:cBhvr>
                                    </p:animEffect>
                                  </p:childTnLst>
                                </p:cTn>
                              </p:par>
                            </p:childTnLst>
                          </p:cTn>
                        </p:par>
                        <p:par>
                          <p:cTn id="58" fill="hold">
                            <p:stCondLst>
                              <p:cond delay="1000"/>
                            </p:stCondLst>
                            <p:childTnLst>
                              <p:par>
                                <p:cTn id="59" presetID="22" presetClass="entr" presetSubtype="4" fill="hold" nodeType="after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down)">
                                      <p:cBhvr>
                                        <p:cTn id="6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Steps to Christ, p. 60</a:t>
            </a:r>
          </a:p>
        </p:txBody>
      </p:sp>
      <p:sp>
        <p:nvSpPr>
          <p:cNvPr id="13" name="TextBox 12"/>
          <p:cNvSpPr txBox="1"/>
          <p:nvPr/>
        </p:nvSpPr>
        <p:spPr>
          <a:xfrm>
            <a:off x="3080762" y="3364598"/>
            <a:ext cx="8468875" cy="2928494"/>
          </a:xfrm>
          <a:prstGeom prst="rect">
            <a:avLst/>
          </a:prstGeom>
          <a:noFill/>
        </p:spPr>
        <p:txBody>
          <a:bodyPr wrap="square" lIns="0" tIns="0" rIns="98755" bIns="0" rtlCol="0">
            <a:spAutoFit/>
          </a:bodyPr>
          <a:lstStyle/>
          <a:p>
            <a:pPr algn="ctr">
              <a:lnSpc>
                <a:spcPct val="150000"/>
              </a:lnSpc>
            </a:pPr>
            <a:r>
              <a:rPr lang="en-US" sz="4400" dirty="0">
                <a:solidFill>
                  <a:schemeClr val="tx1">
                    <a:alpha val="60000"/>
                  </a:schemeClr>
                </a:solidFill>
                <a:latin typeface="Futura Book" charset="0"/>
                <a:ea typeface="Futura Book" charset="0"/>
                <a:cs typeface="Futura Book" charset="0"/>
              </a:rPr>
              <a:t>“Obedience—the service and allegiance of love—is the true sign of discipleship.” </a:t>
            </a:r>
          </a:p>
        </p:txBody>
      </p:sp>
      <p:cxnSp>
        <p:nvCxnSpPr>
          <p:cNvPr id="14" name="Straight Connector 13"/>
          <p:cNvCxnSpPr>
            <a:cxnSpLocks/>
          </p:cNvCxnSpPr>
          <p:nvPr/>
        </p:nvCxnSpPr>
        <p:spPr>
          <a:xfrm>
            <a:off x="3538513" y="2730157"/>
            <a:ext cx="5313657"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110534492"/>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discipleship: our mission</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5201424"/>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Great Commission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is found in different versions in the Gospels (Mark 16:15-16; Luke 24:44-49; John 20:19-23)</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is also found in the book of Acts (1:1-2a, 6-8).</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most known: Matthew 28:18-20</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One imperative (order)</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Three participles (actions, movements)</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41911399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discipleship: our mission</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5509200"/>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Great Commission is TO MAKE DISCIPLES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a disciple is formed?</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At the “new” birth?</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Through training?</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Both?</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a disciple is maintained?</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Alone?</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 community?</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16568458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left)">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wipe(left)">
                                      <p:cBhvr>
                                        <p:cTn id="4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discipleship: our mission</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3262432"/>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Great Commission is TO MAKE DISCIPLES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Christ has never asked us to go in to world to “make church members.”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With the Great Commission, transformation became the mission</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38271616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976187"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Testimonies, Vol 3, p. 381</a:t>
            </a:r>
          </a:p>
        </p:txBody>
      </p:sp>
      <p:sp>
        <p:nvSpPr>
          <p:cNvPr id="13" name="TextBox 12"/>
          <p:cNvSpPr txBox="1"/>
          <p:nvPr/>
        </p:nvSpPr>
        <p:spPr>
          <a:xfrm>
            <a:off x="2125362" y="3364598"/>
            <a:ext cx="10256108" cy="3585662"/>
          </a:xfrm>
          <a:prstGeom prst="rect">
            <a:avLst/>
          </a:prstGeom>
          <a:noFill/>
        </p:spPr>
        <p:txBody>
          <a:bodyPr wrap="square" lIns="0" tIns="0" rIns="98755" bIns="0" rtlCol="0">
            <a:spAutoFit/>
          </a:bodyPr>
          <a:lstStyle/>
          <a:p>
            <a:pPr algn="ctr">
              <a:lnSpc>
                <a:spcPct val="150000"/>
              </a:lnSpc>
            </a:pPr>
            <a:r>
              <a:rPr lang="en-US" sz="4000" dirty="0">
                <a:solidFill>
                  <a:schemeClr val="tx1">
                    <a:alpha val="60000"/>
                  </a:schemeClr>
                </a:solidFill>
                <a:latin typeface="Futura Book" charset="0"/>
                <a:ea typeface="Futura Book" charset="0"/>
                <a:cs typeface="Futura Book" charset="0"/>
              </a:rPr>
              <a:t>“The mission of the church of Christ is to save perishing sinners. It is to make known the love of God to men and to win them to Christ by the efficacy of that love.” </a:t>
            </a:r>
          </a:p>
        </p:txBody>
      </p:sp>
      <p:cxnSp>
        <p:nvCxnSpPr>
          <p:cNvPr id="14" name="Straight Connector 13"/>
          <p:cNvCxnSpPr>
            <a:cxnSpLocks/>
          </p:cNvCxnSpPr>
          <p:nvPr/>
        </p:nvCxnSpPr>
        <p:spPr>
          <a:xfrm flipV="1">
            <a:off x="3538513" y="2714797"/>
            <a:ext cx="5976190" cy="1536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257009085"/>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can it be achieved?</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(event)</a:t>
            </a:r>
          </a:p>
          <a:p>
            <a:pPr lvl="1">
              <a:spcBef>
                <a:spcPts val="1200"/>
              </a:spcBef>
            </a:pPr>
            <a:r>
              <a:rPr lang="en-US" sz="3200" dirty="0">
                <a:solidFill>
                  <a:schemeClr val="tx1">
                    <a:alpha val="60000"/>
                  </a:schemeClr>
                </a:solidFill>
                <a:latin typeface="Futura Book" charset="0"/>
                <a:ea typeface="Futura Book" charset="0"/>
                <a:cs typeface="Futura Book" charset="0"/>
              </a:rPr>
              <a:t>	Happens over time</a:t>
            </a:r>
          </a:p>
          <a:p>
            <a:pPr lvl="1">
              <a:spcBef>
                <a:spcPts val="1200"/>
              </a:spcBef>
            </a:pPr>
            <a:r>
              <a:rPr lang="en-US" sz="3200" dirty="0">
                <a:solidFill>
                  <a:schemeClr val="tx1">
                    <a:alpha val="60000"/>
                  </a:schemeClr>
                </a:solidFill>
                <a:latin typeface="Futura Book" charset="0"/>
                <a:ea typeface="Futura Book" charset="0"/>
                <a:cs typeface="Futura Book" charset="0"/>
              </a:rPr>
              <a:t>	Use of one’s will</a:t>
            </a:r>
          </a:p>
          <a:p>
            <a:pPr lvl="1">
              <a:spcBef>
                <a:spcPts val="1200"/>
              </a:spcBef>
            </a:pPr>
            <a:r>
              <a:rPr lang="en-US" sz="3200" dirty="0">
                <a:solidFill>
                  <a:schemeClr val="tx1">
                    <a:alpha val="60000"/>
                  </a:schemeClr>
                </a:solidFill>
                <a:latin typeface="Futura Book" charset="0"/>
                <a:ea typeface="Futura Book" charset="0"/>
                <a:cs typeface="Futura Book" charset="0"/>
              </a:rPr>
              <a:t>	Individual journey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53006874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left)">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9">
                                            <p:txEl>
                                              <p:pRg st="5" end="5"/>
                                            </p:txEl>
                                          </p:spTgt>
                                        </p:tgtEl>
                                        <p:attrNameLst>
                                          <p:attrName>style.visibility</p:attrName>
                                        </p:attrNameLst>
                                      </p:cBhvr>
                                      <p:to>
                                        <p:strVal val="visible"/>
                                      </p:to>
                                    </p:set>
                                    <p:animEffect transition="in" filter="wipe(left)">
                                      <p:cBhvr>
                                        <p:cTn id="27" dur="500"/>
                                        <p:tgtEl>
                                          <p:spTgt spid="2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9">
                                            <p:txEl>
                                              <p:pRg st="6" end="6"/>
                                            </p:txEl>
                                          </p:spTgt>
                                        </p:tgtEl>
                                        <p:attrNameLst>
                                          <p:attrName>style.visibility</p:attrName>
                                        </p:attrNameLst>
                                      </p:cBhvr>
                                      <p:to>
                                        <p:strVal val="visible"/>
                                      </p:to>
                                    </p:set>
                                    <p:animEffect transition="in" filter="wipe(left)">
                                      <p:cBhvr>
                                        <p:cTn id="32" dur="500"/>
                                        <p:tgtEl>
                                          <p:spTgt spid="2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up)">
                                      <p:cBhvr>
                                        <p:cTn id="37" dur="500"/>
                                        <p:tgtEl>
                                          <p:spTgt spid="31"/>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34">
                                            <p:txEl>
                                              <p:pRg st="0" end="0"/>
                                            </p:txEl>
                                          </p:spTgt>
                                        </p:tgtEl>
                                        <p:attrNameLst>
                                          <p:attrName>style.visibility</p:attrName>
                                        </p:attrNameLst>
                                      </p:cBhvr>
                                      <p:to>
                                        <p:strVal val="visible"/>
                                      </p:to>
                                    </p:set>
                                    <p:animEffect transition="in" filter="wipe(left)">
                                      <p:cBhvr>
                                        <p:cTn id="41"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708981"/>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understanding about transformation has some basic presuppositions: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happens in the moment of conversion (“surrender”)</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continues (“grows”) as time goes by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is achieved mainly by an act of the will</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best way is alone</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138172496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left)">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2" end="2"/>
                                            </p:txEl>
                                          </p:spTgt>
                                        </p:tgtEl>
                                        <p:attrNameLst>
                                          <p:attrName>style.visibility</p:attrName>
                                        </p:attrNameLst>
                                      </p:cBhvr>
                                      <p:to>
                                        <p:strVal val="visible"/>
                                      </p:to>
                                    </p:set>
                                    <p:animEffect transition="in" filter="wipe(left)">
                                      <p:cBhvr>
                                        <p:cTn id="17" dur="500"/>
                                        <p:tgtEl>
                                          <p:spTgt spid="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3" end="3"/>
                                            </p:txEl>
                                          </p:spTgt>
                                        </p:tgtEl>
                                        <p:attrNameLst>
                                          <p:attrName>style.visibility</p:attrName>
                                        </p:attrNameLst>
                                      </p:cBhvr>
                                      <p:to>
                                        <p:strVal val="visible"/>
                                      </p:to>
                                    </p:set>
                                    <p:animEffect transition="in" filter="wipe(left)">
                                      <p:cBhvr>
                                        <p:cTn id="22" dur="500"/>
                                        <p:tgtEl>
                                          <p:spTgt spid="2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9">
                                            <p:txEl>
                                              <p:pRg st="4" end="4"/>
                                            </p:txEl>
                                          </p:spTgt>
                                        </p:tgtEl>
                                        <p:attrNameLst>
                                          <p:attrName>style.visibility</p:attrName>
                                        </p:attrNameLst>
                                      </p:cBhvr>
                                      <p:to>
                                        <p:strVal val="visible"/>
                                      </p:to>
                                    </p:set>
                                    <p:animEffect transition="in" filter="wipe(left)">
                                      <p:cBhvr>
                                        <p:cTn id="27"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062651"/>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at conversion (event)?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There is a deep, miraculous change of habits, attitude, and so 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the Saul/Paul model. The experience of the Damascus Road.</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Change is always the immediate result of conversion</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418816405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708981"/>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Continuous transformation as time goes by?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Faith “automatically” grows with time.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greater is the “church experience” the more spiritually mature one becomes.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 this model, the main effort in making disciples is only filling up the church with people.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is what really happens with time?</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428898135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55509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is achieved only by an effort of the will?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does not happen with time, will happens when we make our best.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fruit of the Spirit always comes when we dedicate the required effort.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 this model, the only barrier to become a disciple is the effort used.</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12542297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what is intentional Christian living?</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5201424"/>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Intentional Christian living is centered on discipleship</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are we seeking?</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Baptisms?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Church-members?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Real disciples?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existence of true disciples is the greatest evidence of God’s work and the advancement of His Kingdom</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76812339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55509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is better achieved alone?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Independency, spiritual individualism</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 “personal relationship” with Jesus became synonymous of “particular relationship” with Jesus.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vast majority of books, seminars, sermons is centered on this idea: all is a matter of individual application.</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101251767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3908762"/>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If these presuppositions were valid, the results would be a exponential growth, not only in numbers, but especially in the spiritual life of every church member</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Why we do not see the transformation we dream of?</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Wouldn’t be necessary an adjustment in these views on discipleship?</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8271789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left)">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2" end="2"/>
                                            </p:txEl>
                                          </p:spTgt>
                                        </p:tgtEl>
                                        <p:attrNameLst>
                                          <p:attrName>style.visibility</p:attrName>
                                        </p:attrNameLst>
                                      </p:cBhvr>
                                      <p:to>
                                        <p:strVal val="visible"/>
                                      </p:to>
                                    </p:set>
                                    <p:animEffect transition="in" filter="wipe(left)">
                                      <p:cBhvr>
                                        <p:cTn id="17" dur="500"/>
                                        <p:tgtEl>
                                          <p:spTgt spid="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372409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begins at conversion (salvation)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the view that we accept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the beginning of the sanctification process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a journey towards complete transformation.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Paul himself experienced this reality. </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272250216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3908762"/>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takes more than just time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Being exposed to “information” is not enough.</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Have church members really understood and committed themselves to this process?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Unfortunately, church pews are full of individuals who have been there for years but never went through real transformation.</a:t>
            </a:r>
          </a:p>
        </p:txBody>
      </p:sp>
    </p:spTree>
    <p:extLst>
      <p:ext uri="{BB962C8B-B14F-4D97-AF65-F5344CB8AC3E}">
        <p14:creationId xmlns:p14="http://schemas.microsoft.com/office/powerpoint/2010/main" val="295690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246745" y="1660043"/>
            <a:ext cx="4868212" cy="492507"/>
          </a:xfrm>
          <a:prstGeom prst="rect">
            <a:avLst/>
          </a:prstGeom>
          <a:noFill/>
        </p:spPr>
        <p:txBody>
          <a:bodyPr wrap="square" lIns="0" tIns="0" rIns="0" bIns="0" rtlCol="0">
            <a:spAutoFit/>
          </a:bodyPr>
          <a:lstStyle/>
          <a:p>
            <a:pPr>
              <a:lnSpc>
                <a:spcPct val="80000"/>
              </a:lnSpc>
            </a:pPr>
            <a:r>
              <a:rPr lang="en-US" sz="4000" dirty="0">
                <a:solidFill>
                  <a:srgbClr val="8FC745"/>
                </a:solidFill>
                <a:latin typeface="Futura Medium" charset="0"/>
                <a:ea typeface="Futura Medium" charset="0"/>
                <a:cs typeface="Futura Medium" charset="0"/>
              </a:rPr>
              <a:t>Hebrews 5:12-13</a:t>
            </a:r>
          </a:p>
        </p:txBody>
      </p:sp>
      <p:sp>
        <p:nvSpPr>
          <p:cNvPr id="22" name="TextBox 21"/>
          <p:cNvSpPr txBox="1"/>
          <p:nvPr/>
        </p:nvSpPr>
        <p:spPr>
          <a:xfrm>
            <a:off x="2246744" y="2873856"/>
            <a:ext cx="5932056" cy="4924425"/>
          </a:xfrm>
          <a:prstGeom prst="rect">
            <a:avLst/>
          </a:prstGeom>
          <a:noFill/>
        </p:spPr>
        <p:txBody>
          <a:bodyPr wrap="square" lIns="0" tIns="0" rIns="98755" bIns="0" rtlCol="0">
            <a:spAutoFit/>
          </a:bodyPr>
          <a:lstStyle/>
          <a:p>
            <a:pPr>
              <a:spcBef>
                <a:spcPts val="1200"/>
              </a:spcBef>
            </a:pPr>
            <a:r>
              <a:rPr lang="en-US" sz="3200" dirty="0">
                <a:solidFill>
                  <a:schemeClr val="tx1">
                    <a:alpha val="60000"/>
                  </a:schemeClr>
                </a:solidFill>
                <a:latin typeface="Futura Book" charset="0"/>
                <a:ea typeface="Futura Book" charset="0"/>
                <a:cs typeface="Futura Book" charset="0"/>
              </a:rPr>
              <a:t>“In fact, though by this time you ought to be teachers, you need someone to teach you the elementary truths of God’s word all over again. You need milk, not solid food! Anyone who lives on milk, being still an infant, is not acquainted with the teaching about righteousness.”</a:t>
            </a:r>
          </a:p>
        </p:txBody>
      </p:sp>
      <p:cxnSp>
        <p:nvCxnSpPr>
          <p:cNvPr id="23" name="Straight Connector 22"/>
          <p:cNvCxnSpPr>
            <a:cxnSpLocks/>
          </p:cNvCxnSpPr>
          <p:nvPr/>
        </p:nvCxnSpPr>
        <p:spPr>
          <a:xfrm>
            <a:off x="2246742" y="2444864"/>
            <a:ext cx="3900058"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50686" y="1433977"/>
            <a:ext cx="906325" cy="820302"/>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9042400" y="0"/>
            <a:ext cx="5588000" cy="8229600"/>
          </a:xfrm>
          <a:prstGeom prst="rect">
            <a:avLst/>
          </a:prstGeom>
        </p:spPr>
      </p:pic>
      <p:sp>
        <p:nvSpPr>
          <p:cNvPr id="27" name="Rectangle 26"/>
          <p:cNvSpPr/>
          <p:nvPr/>
        </p:nvSpPr>
        <p:spPr>
          <a:xfrm>
            <a:off x="9042400" y="2"/>
            <a:ext cx="5588000" cy="8243169"/>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Tree>
    <p:extLst>
      <p:ext uri="{BB962C8B-B14F-4D97-AF65-F5344CB8AC3E}">
        <p14:creationId xmlns:p14="http://schemas.microsoft.com/office/powerpoint/2010/main" val="919718210"/>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246745" y="1660043"/>
            <a:ext cx="4868212" cy="492507"/>
          </a:xfrm>
          <a:prstGeom prst="rect">
            <a:avLst/>
          </a:prstGeom>
          <a:noFill/>
        </p:spPr>
        <p:txBody>
          <a:bodyPr wrap="square" lIns="0" tIns="0" rIns="0" bIns="0" rtlCol="0">
            <a:spAutoFit/>
          </a:bodyPr>
          <a:lstStyle/>
          <a:p>
            <a:pPr>
              <a:lnSpc>
                <a:spcPct val="80000"/>
              </a:lnSpc>
            </a:pPr>
            <a:r>
              <a:rPr lang="en-US" sz="4000" dirty="0">
                <a:solidFill>
                  <a:srgbClr val="8FC745"/>
                </a:solidFill>
                <a:latin typeface="Futura Medium" charset="0"/>
                <a:ea typeface="Futura Medium" charset="0"/>
                <a:cs typeface="Futura Medium" charset="0"/>
              </a:rPr>
              <a:t>Hebrews 5:12-13</a:t>
            </a:r>
          </a:p>
        </p:txBody>
      </p:sp>
      <p:sp>
        <p:nvSpPr>
          <p:cNvPr id="22" name="TextBox 21"/>
          <p:cNvSpPr txBox="1"/>
          <p:nvPr/>
        </p:nvSpPr>
        <p:spPr>
          <a:xfrm>
            <a:off x="2246744" y="2873856"/>
            <a:ext cx="5932056" cy="4924425"/>
          </a:xfrm>
          <a:prstGeom prst="rect">
            <a:avLst/>
          </a:prstGeom>
          <a:noFill/>
        </p:spPr>
        <p:txBody>
          <a:bodyPr wrap="square" lIns="0" tIns="0" rIns="98755" bIns="0" rtlCol="0">
            <a:spAutoFit/>
          </a:bodyPr>
          <a:lstStyle/>
          <a:p>
            <a:pPr>
              <a:spcBef>
                <a:spcPts val="1200"/>
              </a:spcBef>
            </a:pPr>
            <a:r>
              <a:rPr lang="en-US" sz="3200" dirty="0">
                <a:solidFill>
                  <a:schemeClr val="tx1">
                    <a:alpha val="60000"/>
                  </a:schemeClr>
                </a:solidFill>
                <a:latin typeface="Futura Book" charset="0"/>
                <a:ea typeface="Futura Book" charset="0"/>
                <a:cs typeface="Futura Book" charset="0"/>
              </a:rPr>
              <a:t>“In fact, though by this time you ought to be teachers, you need someone to teach you the elementary truths of God’s word all over again. You need milk, not solid food! </a:t>
            </a:r>
            <a:r>
              <a:rPr lang="en-US" sz="3200" u="sng" dirty="0">
                <a:solidFill>
                  <a:schemeClr val="tx1">
                    <a:alpha val="60000"/>
                  </a:schemeClr>
                </a:solidFill>
                <a:latin typeface="Futura Book" charset="0"/>
                <a:ea typeface="Futura Book" charset="0"/>
                <a:cs typeface="Futura Book" charset="0"/>
              </a:rPr>
              <a:t>Anyone who lives on milk, being still an infant, is not acquainted with the teaching about righteousness</a:t>
            </a:r>
            <a:r>
              <a:rPr lang="en-US" sz="3200" dirty="0">
                <a:solidFill>
                  <a:schemeClr val="tx1">
                    <a:alpha val="60000"/>
                  </a:schemeClr>
                </a:solidFill>
                <a:latin typeface="Futura Book" charset="0"/>
                <a:ea typeface="Futura Book" charset="0"/>
                <a:cs typeface="Futura Book" charset="0"/>
              </a:rPr>
              <a:t>.”</a:t>
            </a:r>
          </a:p>
        </p:txBody>
      </p:sp>
      <p:cxnSp>
        <p:nvCxnSpPr>
          <p:cNvPr id="23" name="Straight Connector 22"/>
          <p:cNvCxnSpPr>
            <a:cxnSpLocks/>
          </p:cNvCxnSpPr>
          <p:nvPr/>
        </p:nvCxnSpPr>
        <p:spPr>
          <a:xfrm>
            <a:off x="2246742" y="2444864"/>
            <a:ext cx="3900058"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50686" y="1433977"/>
            <a:ext cx="906325" cy="820302"/>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9042400" y="0"/>
            <a:ext cx="5588000" cy="8229600"/>
          </a:xfrm>
          <a:prstGeom prst="rect">
            <a:avLst/>
          </a:prstGeom>
        </p:spPr>
      </p:pic>
      <p:sp>
        <p:nvSpPr>
          <p:cNvPr id="27" name="Rectangle 26"/>
          <p:cNvSpPr/>
          <p:nvPr/>
        </p:nvSpPr>
        <p:spPr>
          <a:xfrm>
            <a:off x="9042400" y="2"/>
            <a:ext cx="5588000" cy="8243169"/>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Tree>
    <p:extLst>
      <p:ext uri="{BB962C8B-B14F-4D97-AF65-F5344CB8AC3E}">
        <p14:creationId xmlns:p14="http://schemas.microsoft.com/office/powerpoint/2010/main" val="4106508676"/>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55509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takes learning and not only personal desire (use of the will).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“Trying” to experience life transformation never brings the results were need.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“Train yourself to be godly.” (1 Timothy 4:7, NIV)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Be a disciple does not happen simply by “trying.” It takes dedication and training.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involves teaching/learning.</a:t>
            </a:r>
          </a:p>
        </p:txBody>
      </p:sp>
    </p:spTree>
    <p:extLst>
      <p:ext uri="{BB962C8B-B14F-4D97-AF65-F5344CB8AC3E}">
        <p14:creationId xmlns:p14="http://schemas.microsoft.com/office/powerpoint/2010/main" val="65621039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55509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takes learning and not only personal desire (use of the will).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student is not above the teacher, but everyone who is fully trained will be like their teacher.” (Luke 6:40, NIV)</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much training is necessary?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 vs. “</a:t>
            </a:r>
            <a:r>
              <a:rPr lang="en-US" sz="3200" dirty="0" err="1">
                <a:solidFill>
                  <a:schemeClr val="tx1">
                    <a:alpha val="60000"/>
                  </a:schemeClr>
                </a:solidFill>
                <a:latin typeface="Futura Book" charset="0"/>
                <a:ea typeface="Futura Book" charset="0"/>
                <a:cs typeface="Futura Book" charset="0"/>
              </a:rPr>
              <a:t>Discipler</a:t>
            </a:r>
            <a:r>
              <a:rPr lang="en-US" sz="3200" dirty="0">
                <a:solidFill>
                  <a:schemeClr val="tx1">
                    <a:alpha val="60000"/>
                  </a:schemeClr>
                </a:solidFill>
                <a:latin typeface="Futura Book" charset="0"/>
                <a:ea typeface="Futura Book" charset="0"/>
                <a:cs typeface="Futura Book" charset="0"/>
              </a:rPr>
              <a: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Training for trainers (T4T)</a:t>
            </a:r>
          </a:p>
        </p:txBody>
      </p:sp>
    </p:spTree>
    <p:extLst>
      <p:ext uri="{BB962C8B-B14F-4D97-AF65-F5344CB8AC3E}">
        <p14:creationId xmlns:p14="http://schemas.microsoft.com/office/powerpoint/2010/main" val="301854808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2" end="2"/>
                                            </p:txEl>
                                          </p:spTgt>
                                        </p:tgtEl>
                                        <p:attrNameLst>
                                          <p:attrName>style.visibility</p:attrName>
                                        </p:attrNameLst>
                                      </p:cBhvr>
                                      <p:to>
                                        <p:strVal val="visible"/>
                                      </p:to>
                                    </p:set>
                                    <p:animEffect transition="in" filter="wipe(left)">
                                      <p:cBhvr>
                                        <p:cTn id="7" dur="500"/>
                                        <p:tgtEl>
                                          <p:spTgt spid="2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3" end="3"/>
                                            </p:txEl>
                                          </p:spTgt>
                                        </p:tgtEl>
                                        <p:attrNameLst>
                                          <p:attrName>style.visibility</p:attrName>
                                        </p:attrNameLst>
                                      </p:cBhvr>
                                      <p:to>
                                        <p:strVal val="visible"/>
                                      </p:to>
                                    </p:set>
                                    <p:animEffect transition="in" filter="wipe(left)">
                                      <p:cBhvr>
                                        <p:cTn id="12" dur="500"/>
                                        <p:tgtEl>
                                          <p:spTgt spid="2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4" end="4"/>
                                            </p:txEl>
                                          </p:spTgt>
                                        </p:tgtEl>
                                        <p:attrNameLst>
                                          <p:attrName>style.visibility</p:attrName>
                                        </p:attrNameLst>
                                      </p:cBhvr>
                                      <p:to>
                                        <p:strVal val="visible"/>
                                      </p:to>
                                    </p:set>
                                    <p:animEffect transition="in" filter="wipe(left)">
                                      <p:cBhvr>
                                        <p:cTn id="17"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55509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is also a process that happens within a community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Example: AA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their secret? System of relationships and personal support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“As iron sharpens iron, so one person sharpens another.”(Proverbs 27:17, NIV)</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value of community (Hebrews 10:24-25)</a:t>
            </a:r>
          </a:p>
        </p:txBody>
      </p:sp>
    </p:spTree>
    <p:extLst>
      <p:ext uri="{BB962C8B-B14F-4D97-AF65-F5344CB8AC3E}">
        <p14:creationId xmlns:p14="http://schemas.microsoft.com/office/powerpoint/2010/main" val="211027093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708981"/>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is also a process that happens within a community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Synergy created by the group</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power of “small groups”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 community we find the best environment to a healthy development of the discipleship process.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goes beyond growth. It is growing “together”</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cannot be a lonely experience.</a:t>
            </a:r>
          </a:p>
        </p:txBody>
      </p:sp>
    </p:spTree>
    <p:extLst>
      <p:ext uri="{BB962C8B-B14F-4D97-AF65-F5344CB8AC3E}">
        <p14:creationId xmlns:p14="http://schemas.microsoft.com/office/powerpoint/2010/main" val="200703708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2" end="2"/>
                                            </p:txEl>
                                          </p:spTgt>
                                        </p:tgtEl>
                                        <p:attrNameLst>
                                          <p:attrName>style.visibility</p:attrName>
                                        </p:attrNameLst>
                                      </p:cBhvr>
                                      <p:to>
                                        <p:strVal val="visible"/>
                                      </p:to>
                                    </p:set>
                                    <p:animEffect transition="in" filter="wipe(left)">
                                      <p:cBhvr>
                                        <p:cTn id="7" dur="500"/>
                                        <p:tgtEl>
                                          <p:spTgt spid="2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3" end="3"/>
                                            </p:txEl>
                                          </p:spTgt>
                                        </p:tgtEl>
                                        <p:attrNameLst>
                                          <p:attrName>style.visibility</p:attrName>
                                        </p:attrNameLst>
                                      </p:cBhvr>
                                      <p:to>
                                        <p:strVal val="visible"/>
                                      </p:to>
                                    </p:set>
                                    <p:animEffect transition="in" filter="wipe(left)">
                                      <p:cBhvr>
                                        <p:cTn id="12" dur="500"/>
                                        <p:tgtEl>
                                          <p:spTgt spid="2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4" end="4"/>
                                            </p:txEl>
                                          </p:spTgt>
                                        </p:tgtEl>
                                        <p:attrNameLst>
                                          <p:attrName>style.visibility</p:attrName>
                                        </p:attrNameLst>
                                      </p:cBhvr>
                                      <p:to>
                                        <p:strVal val="visible"/>
                                      </p:to>
                                    </p:set>
                                    <p:animEffect transition="in" filter="wipe(left)">
                                      <p:cBhvr>
                                        <p:cTn id="17" dur="500"/>
                                        <p:tgtEl>
                                          <p:spTgt spid="2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5" end="5"/>
                                            </p:txEl>
                                          </p:spTgt>
                                        </p:tgtEl>
                                        <p:attrNameLst>
                                          <p:attrName>style.visibility</p:attrName>
                                        </p:attrNameLst>
                                      </p:cBhvr>
                                      <p:to>
                                        <p:strVal val="visible"/>
                                      </p:to>
                                    </p:set>
                                    <p:animEffect transition="in" filter="wipe(left)">
                                      <p:cBhvr>
                                        <p:cTn id="22" dur="500"/>
                                        <p:tgtEl>
                                          <p:spTgt spid="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661993"/>
          </a:xfrm>
          <a:prstGeom prst="rect">
            <a:avLst/>
          </a:prstGeom>
          <a:noFill/>
        </p:spPr>
        <p:txBody>
          <a:bodyPr wrap="square" lIns="0" tIns="0" rIns="0" bIns="0" rtlCol="0">
            <a:spAutoFit/>
          </a:bodyPr>
          <a:lstStyle/>
          <a:p>
            <a:pPr algn="ctr"/>
            <a: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discipleship: </a:t>
            </a:r>
          </a:p>
          <a:p>
            <a:pPr algn="ctr"/>
            <a: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the path to transformation</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30567398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Some changes are essential:</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(event)</a:t>
            </a:r>
          </a:p>
          <a:p>
            <a:pPr lvl="1">
              <a:spcBef>
                <a:spcPts val="1200"/>
              </a:spcBef>
            </a:pPr>
            <a:r>
              <a:rPr lang="en-US" sz="3200" dirty="0">
                <a:solidFill>
                  <a:schemeClr val="tx1">
                    <a:alpha val="60000"/>
                  </a:schemeClr>
                </a:solidFill>
                <a:latin typeface="Futura Book" charset="0"/>
                <a:ea typeface="Futura Book" charset="0"/>
                <a:cs typeface="Futura Book" charset="0"/>
              </a:rPr>
              <a:t>	Happens over time</a:t>
            </a:r>
          </a:p>
          <a:p>
            <a:pPr lvl="1">
              <a:spcBef>
                <a:spcPts val="1200"/>
              </a:spcBef>
            </a:pPr>
            <a:r>
              <a:rPr lang="en-US" sz="3200" dirty="0">
                <a:solidFill>
                  <a:schemeClr val="tx1">
                    <a:alpha val="60000"/>
                  </a:schemeClr>
                </a:solidFill>
                <a:latin typeface="Futura Book" charset="0"/>
                <a:ea typeface="Futura Book" charset="0"/>
                <a:cs typeface="Futura Book" charset="0"/>
              </a:rPr>
              <a:t>	Use of one’s will</a:t>
            </a:r>
          </a:p>
          <a:p>
            <a:pPr lvl="1">
              <a:spcBef>
                <a:spcPts val="1200"/>
              </a:spcBef>
            </a:pPr>
            <a:r>
              <a:rPr lang="en-US" sz="3200" dirty="0">
                <a:solidFill>
                  <a:schemeClr val="tx1">
                    <a:alpha val="60000"/>
                  </a:schemeClr>
                </a:solidFill>
                <a:latin typeface="Futura Book" charset="0"/>
                <a:ea typeface="Futura Book" charset="0"/>
                <a:cs typeface="Futura Book" charset="0"/>
              </a:rPr>
              <a:t>	Individual journey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349251023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left)">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9">
                                            <p:txEl>
                                              <p:pRg st="5" end="5"/>
                                            </p:txEl>
                                          </p:spTgt>
                                        </p:tgtEl>
                                        <p:attrNameLst>
                                          <p:attrName>style.visibility</p:attrName>
                                        </p:attrNameLst>
                                      </p:cBhvr>
                                      <p:to>
                                        <p:strVal val="visible"/>
                                      </p:to>
                                    </p:set>
                                    <p:animEffect transition="in" filter="wipe(left)">
                                      <p:cBhvr>
                                        <p:cTn id="27" dur="500"/>
                                        <p:tgtEl>
                                          <p:spTgt spid="2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9">
                                            <p:txEl>
                                              <p:pRg st="6" end="6"/>
                                            </p:txEl>
                                          </p:spTgt>
                                        </p:tgtEl>
                                        <p:attrNameLst>
                                          <p:attrName>style.visibility</p:attrName>
                                        </p:attrNameLst>
                                      </p:cBhvr>
                                      <p:to>
                                        <p:strVal val="visible"/>
                                      </p:to>
                                    </p:set>
                                    <p:animEffect transition="in" filter="wipe(left)">
                                      <p:cBhvr>
                                        <p:cTn id="32" dur="500"/>
                                        <p:tgtEl>
                                          <p:spTgt spid="2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up)">
                                      <p:cBhvr>
                                        <p:cTn id="37" dur="500"/>
                                        <p:tgtEl>
                                          <p:spTgt spid="31"/>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34">
                                            <p:txEl>
                                              <p:pRg st="0" end="0"/>
                                            </p:txEl>
                                          </p:spTgt>
                                        </p:tgtEl>
                                        <p:attrNameLst>
                                          <p:attrName>style.visibility</p:attrName>
                                        </p:attrNameLst>
                                      </p:cBhvr>
                                      <p:to>
                                        <p:strVal val="visible"/>
                                      </p:to>
                                    </p:set>
                                    <p:animEffect transition="in" filter="wipe(left)">
                                      <p:cBhvr>
                                        <p:cTn id="41"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build="p" bldLvl="2"/>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Some changes are essential:</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(process)</a:t>
            </a:r>
          </a:p>
          <a:p>
            <a:pPr lvl="1">
              <a:spcBef>
                <a:spcPts val="1200"/>
              </a:spcBef>
            </a:pPr>
            <a:r>
              <a:rPr lang="en-US" sz="3200" dirty="0">
                <a:solidFill>
                  <a:schemeClr val="tx1">
                    <a:alpha val="60000"/>
                  </a:schemeClr>
                </a:solidFill>
                <a:latin typeface="Futura Book" charset="0"/>
                <a:ea typeface="Futura Book" charset="0"/>
                <a:cs typeface="Futura Book" charset="0"/>
              </a:rPr>
              <a:t>	Happens over time</a:t>
            </a:r>
          </a:p>
          <a:p>
            <a:pPr lvl="1">
              <a:spcBef>
                <a:spcPts val="1200"/>
              </a:spcBef>
            </a:pPr>
            <a:r>
              <a:rPr lang="en-US" sz="3200" dirty="0">
                <a:solidFill>
                  <a:schemeClr val="tx1">
                    <a:alpha val="60000"/>
                  </a:schemeClr>
                </a:solidFill>
                <a:latin typeface="Futura Book" charset="0"/>
                <a:ea typeface="Futura Book" charset="0"/>
                <a:cs typeface="Futura Book" charset="0"/>
              </a:rPr>
              <a:t>	Use of one’s will</a:t>
            </a:r>
          </a:p>
          <a:p>
            <a:pPr lvl="1">
              <a:spcBef>
                <a:spcPts val="1200"/>
              </a:spcBef>
            </a:pPr>
            <a:r>
              <a:rPr lang="en-US" sz="3200" dirty="0">
                <a:solidFill>
                  <a:schemeClr val="tx1">
                    <a:alpha val="60000"/>
                  </a:schemeClr>
                </a:solidFill>
                <a:latin typeface="Futura Book" charset="0"/>
                <a:ea typeface="Futura Book" charset="0"/>
                <a:cs typeface="Futura Book" charset="0"/>
              </a:rPr>
              <a:t>	Individual journey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2899886176"/>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Some changes are essential:</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(process)</a:t>
            </a:r>
          </a:p>
          <a:p>
            <a:pPr lvl="1">
              <a:spcBef>
                <a:spcPts val="1200"/>
              </a:spcBef>
            </a:pPr>
            <a:r>
              <a:rPr lang="en-US" sz="3200" dirty="0">
                <a:solidFill>
                  <a:schemeClr val="tx1">
                    <a:alpha val="60000"/>
                  </a:schemeClr>
                </a:solidFill>
                <a:latin typeface="Futura Book" charset="0"/>
                <a:ea typeface="Futura Book" charset="0"/>
                <a:cs typeface="Futura Book" charset="0"/>
              </a:rPr>
              <a:t>	Intentionality</a:t>
            </a:r>
          </a:p>
          <a:p>
            <a:pPr lvl="1">
              <a:spcBef>
                <a:spcPts val="1200"/>
              </a:spcBef>
            </a:pPr>
            <a:r>
              <a:rPr lang="en-US" sz="3200" dirty="0">
                <a:solidFill>
                  <a:schemeClr val="tx1">
                    <a:alpha val="60000"/>
                  </a:schemeClr>
                </a:solidFill>
                <a:latin typeface="Futura Book" charset="0"/>
                <a:ea typeface="Futura Book" charset="0"/>
                <a:cs typeface="Futura Book" charset="0"/>
              </a:rPr>
              <a:t>	Use of one’s will</a:t>
            </a:r>
          </a:p>
          <a:p>
            <a:pPr lvl="1">
              <a:spcBef>
                <a:spcPts val="1200"/>
              </a:spcBef>
            </a:pPr>
            <a:r>
              <a:rPr lang="en-US" sz="3200" dirty="0">
                <a:solidFill>
                  <a:schemeClr val="tx1">
                    <a:alpha val="60000"/>
                  </a:schemeClr>
                </a:solidFill>
                <a:latin typeface="Futura Book" charset="0"/>
                <a:ea typeface="Futura Book" charset="0"/>
                <a:cs typeface="Futura Book" charset="0"/>
              </a:rPr>
              <a:t>	Individual journey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2563286750"/>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Some changes are essential:</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(process)</a:t>
            </a:r>
          </a:p>
          <a:p>
            <a:pPr lvl="1">
              <a:spcBef>
                <a:spcPts val="1200"/>
              </a:spcBef>
            </a:pPr>
            <a:r>
              <a:rPr lang="en-US" sz="3200" dirty="0">
                <a:solidFill>
                  <a:schemeClr val="tx1">
                    <a:alpha val="60000"/>
                  </a:schemeClr>
                </a:solidFill>
                <a:latin typeface="Futura Book" charset="0"/>
                <a:ea typeface="Futura Book" charset="0"/>
                <a:cs typeface="Futura Book" charset="0"/>
              </a:rPr>
              <a:t>	Intentionality</a:t>
            </a:r>
          </a:p>
          <a:p>
            <a:pPr lvl="1">
              <a:spcBef>
                <a:spcPts val="1200"/>
              </a:spcBef>
            </a:pPr>
            <a:r>
              <a:rPr lang="en-US" sz="3200" dirty="0">
                <a:solidFill>
                  <a:schemeClr val="tx1">
                    <a:alpha val="60000"/>
                  </a:schemeClr>
                </a:solidFill>
                <a:latin typeface="Futura Book" charset="0"/>
                <a:ea typeface="Futura Book" charset="0"/>
                <a:cs typeface="Futura Book" charset="0"/>
              </a:rPr>
              <a:t>	Capacitation</a:t>
            </a:r>
          </a:p>
          <a:p>
            <a:pPr lvl="1">
              <a:spcBef>
                <a:spcPts val="1200"/>
              </a:spcBef>
            </a:pPr>
            <a:r>
              <a:rPr lang="en-US" sz="3200" dirty="0">
                <a:solidFill>
                  <a:schemeClr val="tx1">
                    <a:alpha val="60000"/>
                  </a:schemeClr>
                </a:solidFill>
                <a:latin typeface="Futura Book" charset="0"/>
                <a:ea typeface="Futura Book" charset="0"/>
                <a:cs typeface="Futura Book" charset="0"/>
              </a:rPr>
              <a:t>	Individual journey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3135820010"/>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Some changes are essential:</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(process)</a:t>
            </a:r>
          </a:p>
          <a:p>
            <a:pPr lvl="1">
              <a:spcBef>
                <a:spcPts val="1200"/>
              </a:spcBef>
            </a:pPr>
            <a:r>
              <a:rPr lang="en-US" sz="3200" dirty="0">
                <a:solidFill>
                  <a:schemeClr val="tx1">
                    <a:alpha val="60000"/>
                  </a:schemeClr>
                </a:solidFill>
                <a:latin typeface="Futura Book" charset="0"/>
                <a:ea typeface="Futura Book" charset="0"/>
                <a:cs typeface="Futura Book" charset="0"/>
              </a:rPr>
              <a:t>	Intentionality</a:t>
            </a:r>
          </a:p>
          <a:p>
            <a:pPr lvl="1">
              <a:spcBef>
                <a:spcPts val="1200"/>
              </a:spcBef>
            </a:pPr>
            <a:r>
              <a:rPr lang="en-US" sz="3200" dirty="0">
                <a:solidFill>
                  <a:schemeClr val="tx1">
                    <a:alpha val="60000"/>
                  </a:schemeClr>
                </a:solidFill>
                <a:latin typeface="Futura Book" charset="0"/>
                <a:ea typeface="Futura Book" charset="0"/>
                <a:cs typeface="Futura Book" charset="0"/>
              </a:rPr>
              <a:t>	Capacitation</a:t>
            </a:r>
          </a:p>
          <a:p>
            <a:pPr lvl="1">
              <a:spcBef>
                <a:spcPts val="1200"/>
              </a:spcBef>
            </a:pPr>
            <a:r>
              <a:rPr lang="en-US" sz="3200" dirty="0">
                <a:solidFill>
                  <a:schemeClr val="tx1">
                    <a:alpha val="60000"/>
                  </a:schemeClr>
                </a:solidFill>
                <a:latin typeface="Futura Book" charset="0"/>
                <a:ea typeface="Futura Book" charset="0"/>
                <a:cs typeface="Futura Book" charset="0"/>
              </a:rPr>
              <a:t>	Community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3499468912"/>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implications</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862870"/>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Fundamental steps in a meaningful discipleship process: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Need of continuous capacitation/training</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Spiritual disciplines</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Christian service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Creation of opportunities for meaningful relationships </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Intentionality</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Group life</a:t>
            </a:r>
          </a:p>
        </p:txBody>
      </p:sp>
    </p:spTree>
    <p:extLst>
      <p:ext uri="{BB962C8B-B14F-4D97-AF65-F5344CB8AC3E}">
        <p14:creationId xmlns:p14="http://schemas.microsoft.com/office/powerpoint/2010/main" val="332830134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left)">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2" end="2"/>
                                            </p:txEl>
                                          </p:spTgt>
                                        </p:tgtEl>
                                        <p:attrNameLst>
                                          <p:attrName>style.visibility</p:attrName>
                                        </p:attrNameLst>
                                      </p:cBhvr>
                                      <p:to>
                                        <p:strVal val="visible"/>
                                      </p:to>
                                    </p:set>
                                    <p:animEffect transition="in" filter="wipe(left)">
                                      <p:cBhvr>
                                        <p:cTn id="17" dur="500"/>
                                        <p:tgtEl>
                                          <p:spTgt spid="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3" end="3"/>
                                            </p:txEl>
                                          </p:spTgt>
                                        </p:tgtEl>
                                        <p:attrNameLst>
                                          <p:attrName>style.visibility</p:attrName>
                                        </p:attrNameLst>
                                      </p:cBhvr>
                                      <p:to>
                                        <p:strVal val="visible"/>
                                      </p:to>
                                    </p:set>
                                    <p:animEffect transition="in" filter="wipe(left)">
                                      <p:cBhvr>
                                        <p:cTn id="22" dur="500"/>
                                        <p:tgtEl>
                                          <p:spTgt spid="2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9">
                                            <p:txEl>
                                              <p:pRg st="4" end="4"/>
                                            </p:txEl>
                                          </p:spTgt>
                                        </p:tgtEl>
                                        <p:attrNameLst>
                                          <p:attrName>style.visibility</p:attrName>
                                        </p:attrNameLst>
                                      </p:cBhvr>
                                      <p:to>
                                        <p:strVal val="visible"/>
                                      </p:to>
                                    </p:set>
                                    <p:animEffect transition="in" filter="wipe(left)">
                                      <p:cBhvr>
                                        <p:cTn id="27" dur="500"/>
                                        <p:tgtEl>
                                          <p:spTgt spid="2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9">
                                            <p:txEl>
                                              <p:pRg st="5" end="5"/>
                                            </p:txEl>
                                          </p:spTgt>
                                        </p:tgtEl>
                                        <p:attrNameLst>
                                          <p:attrName>style.visibility</p:attrName>
                                        </p:attrNameLst>
                                      </p:cBhvr>
                                      <p:to>
                                        <p:strVal val="visible"/>
                                      </p:to>
                                    </p:set>
                                    <p:animEffect transition="in" filter="wipe(left)">
                                      <p:cBhvr>
                                        <p:cTn id="32" dur="500"/>
                                        <p:tgtEl>
                                          <p:spTgt spid="2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9">
                                            <p:txEl>
                                              <p:pRg st="6" end="6"/>
                                            </p:txEl>
                                          </p:spTgt>
                                        </p:tgtEl>
                                        <p:attrNameLst>
                                          <p:attrName>style.visibility</p:attrName>
                                        </p:attrNameLst>
                                      </p:cBhvr>
                                      <p:to>
                                        <p:strVal val="visible"/>
                                      </p:to>
                                    </p:set>
                                    <p:animEffect transition="in" filter="wipe(left)">
                                      <p:cBhvr>
                                        <p:cTn id="37" dur="500"/>
                                        <p:tgtEl>
                                          <p:spTgt spid="2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661993"/>
          </a:xfrm>
          <a:prstGeom prst="rect">
            <a:avLst/>
          </a:prstGeom>
          <a:noFill/>
        </p:spPr>
        <p:txBody>
          <a:bodyPr wrap="square" lIns="0" tIns="0" rIns="0" bIns="0" rtlCol="0">
            <a:spAutoFit/>
          </a:bodyPr>
          <a:lstStyle/>
          <a:p>
            <a:pPr algn="ctr"/>
            <a: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sharing Christ </a:t>
            </a:r>
          </a:p>
          <a:p>
            <a:pPr algn="ctr"/>
            <a: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with unbelievers</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31163354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how to share my faith?</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455509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Keep a humble, prayerful attitude, speaking the truth in love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We cannot change their worldview</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We can only present Christ to them</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We have been called to share the reasons of our faith (1 Peter 3:15)</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Speak the truth in love (Ephesians 4:15)</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07254161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how to share my faith?</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4247317"/>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Pay attention to the reasons of their unbelief</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Many of them decide to reject religion because of bad past experiences (church, family, friends)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Never underestimate the need to understand what they think and value and how they feel in responding to their questioning</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2977432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how to share my faith?</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9120456" cy="553997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Use Christian apologetics with wisdom and tact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art of persuasion (knowledge, reason) is an important role Christian apologetics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Apology – “give a defense”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“But do this with gentleness and respect.” (1 Peter 3:15b)</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the point in winning an argumentation and losing a “possible friend”? </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07648836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the importance of discipleship</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357020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Greatest problem: Christianity/Adventism without discipleship</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Main difficulties related with discipleship:</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Nature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Scope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Development</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2746028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how to share my faith?</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504753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If possible, invite them to your home first, then to your church.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Sceptics are normal people with normal feelings and struggles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Problem? Treat them as trophies to be conquered rather than people to be appreciated and loved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Trust-building is crucial</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Share your personal life-story</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63084668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083189" y="822644"/>
            <a:ext cx="10239440" cy="6491836"/>
            <a:chOff x="2502630" y="1219200"/>
            <a:chExt cx="9400558" cy="5959982"/>
          </a:xfrm>
        </p:grpSpPr>
        <p:pic>
          <p:nvPicPr>
            <p:cNvPr id="11" name="Picture Placeholder 5"/>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2510957" y="1219200"/>
              <a:ext cx="4646147" cy="2938078"/>
            </a:xfrm>
            <a:prstGeom prst="rect">
              <a:avLst/>
            </a:prstGeom>
          </p:spPr>
        </p:pic>
        <p:pic>
          <p:nvPicPr>
            <p:cNvPr id="12" name="Picture Placeholder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flipH="1">
              <a:off x="2510957" y="4232857"/>
              <a:ext cx="4646147" cy="2938078"/>
            </a:xfrm>
            <a:prstGeom prst="rect">
              <a:avLst/>
            </a:prstGeom>
          </p:spPr>
        </p:pic>
        <p:pic>
          <p:nvPicPr>
            <p:cNvPr id="13" name="Picture Placeholder 7"/>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7257041" y="1219200"/>
              <a:ext cx="4646147" cy="2938078"/>
            </a:xfrm>
            <a:prstGeom prst="rect">
              <a:avLst/>
            </a:prstGeom>
          </p:spPr>
        </p:pic>
        <p:pic>
          <p:nvPicPr>
            <p:cNvPr id="14" name="Picture Placeholder 8"/>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7257041" y="4241104"/>
              <a:ext cx="4646147" cy="2938078"/>
            </a:xfrm>
            <a:prstGeom prst="rect">
              <a:avLst/>
            </a:prstGeom>
          </p:spPr>
        </p:pic>
        <p:sp>
          <p:nvSpPr>
            <p:cNvPr id="20" name="Rectangle 19"/>
            <p:cNvSpPr/>
            <p:nvPr/>
          </p:nvSpPr>
          <p:spPr>
            <a:xfrm>
              <a:off x="2502630" y="1219200"/>
              <a:ext cx="4662801"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1" name="Rectangle 20"/>
            <p:cNvSpPr/>
            <p:nvPr/>
          </p:nvSpPr>
          <p:spPr>
            <a:xfrm>
              <a:off x="7261875" y="1219200"/>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2" name="Rectangle 21"/>
            <p:cNvSpPr/>
            <p:nvPr/>
          </p:nvSpPr>
          <p:spPr>
            <a:xfrm>
              <a:off x="2515791" y="4232857"/>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3" name="Rectangle 22"/>
            <p:cNvSpPr/>
            <p:nvPr/>
          </p:nvSpPr>
          <p:spPr>
            <a:xfrm>
              <a:off x="7261875" y="4241104"/>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grpSp>
      <p:grpSp>
        <p:nvGrpSpPr>
          <p:cNvPr id="25" name="Group 24"/>
          <p:cNvGrpSpPr/>
          <p:nvPr/>
        </p:nvGrpSpPr>
        <p:grpSpPr>
          <a:xfrm>
            <a:off x="4242944" y="2453480"/>
            <a:ext cx="5888309" cy="3236033"/>
            <a:chOff x="2418745" y="2539389"/>
            <a:chExt cx="4159622" cy="2286000"/>
          </a:xfrm>
        </p:grpSpPr>
        <p:sp>
          <p:nvSpPr>
            <p:cNvPr id="7" name="Rectangle 6"/>
            <p:cNvSpPr/>
            <p:nvPr/>
          </p:nvSpPr>
          <p:spPr>
            <a:xfrm>
              <a:off x="2418745" y="2539389"/>
              <a:ext cx="4159622" cy="22860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842140" y="3530659"/>
              <a:ext cx="3277496" cy="234813"/>
            </a:xfrm>
            <a:prstGeom prst="rect">
              <a:avLst/>
            </a:prstGeom>
            <a:noFill/>
          </p:spPr>
          <p:txBody>
            <a:bodyPr wrap="square" lIns="0" tIns="0" rIns="0" bIns="0" rtlCol="0">
              <a:spAutoFit/>
            </a:bodyPr>
            <a:lstStyle/>
            <a:p>
              <a:pPr algn="ctr">
                <a:lnSpc>
                  <a:spcPct val="80000"/>
                </a:lnSpc>
              </a:pPr>
              <a:r>
                <a:rPr lang="en-US" sz="2592" spc="216" dirty="0">
                  <a:solidFill>
                    <a:srgbClr val="8FC745"/>
                  </a:solidFill>
                  <a:latin typeface="Futura Medium" charset="0"/>
                  <a:ea typeface="Futura Medium" charset="0"/>
                  <a:cs typeface="Futura Medium" charset="0"/>
                </a:rPr>
                <a:t>THANK YOU!</a:t>
              </a:r>
              <a:endParaRPr lang="en-US" sz="2592" spc="216" dirty="0">
                <a:solidFill>
                  <a:schemeClr val="tx1">
                    <a:lumMod val="50000"/>
                    <a:lumOff val="50000"/>
                  </a:schemeClr>
                </a:solidFill>
                <a:latin typeface="Futura Medium" charset="0"/>
                <a:ea typeface="Futura Medium" charset="0"/>
                <a:cs typeface="Futura Medium" charset="0"/>
              </a:endParaRPr>
            </a:p>
          </p:txBody>
        </p:sp>
      </p:grpSp>
    </p:spTree>
    <p:extLst>
      <p:ext uri="{BB962C8B-B14F-4D97-AF65-F5344CB8AC3E}">
        <p14:creationId xmlns:p14="http://schemas.microsoft.com/office/powerpoint/2010/main" val="4062443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questions?</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20564359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the meaning of discipleship</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357020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today is a concept much broader than what it was in the past.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Result of the integration of three movements: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Classical discipleship</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Biblical spirituality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Relational discipleship</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59403568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following the Master</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4401205"/>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Christ taught us that having faith means to follow.</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the first test of faith.</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the basic presupposition of discipleship.</a:t>
            </a:r>
          </a:p>
          <a:p>
            <a:pPr lvl="1">
              <a:spcBef>
                <a:spcPts val="1200"/>
              </a:spcBef>
            </a:pPr>
            <a:r>
              <a:rPr lang="en-US" sz="3200" dirty="0">
                <a:solidFill>
                  <a:schemeClr val="tx1">
                    <a:alpha val="60000"/>
                  </a:schemeClr>
                </a:solidFill>
                <a:latin typeface="Futura Book" charset="0"/>
                <a:ea typeface="Futura Book" charset="0"/>
                <a:cs typeface="Futura Book" charset="0"/>
              </a:rPr>
              <a:t>“If anyone desires to come after Me, let him deny himself, and take up his cross daily, and follow Me.” (Luke 9:23)</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60281489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the nature of discipleship</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3908762"/>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 simple terms, discipleship means to follow and learn from a master</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One of the greatest problems is the lack of comprehension of discipleship as a process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is vital to the healthy development of any local church</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is the “soul” of intentional living</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92010028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the nature of discipleship</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2769989"/>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cannot be seen as a program.</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cannot be seen as a department or a ministry of the church.</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needs to permeate the “whole” of any local church.</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52439115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616302" cy="535125"/>
          </a:xfrm>
        </p:spPr>
        <p:txBody>
          <a:bodyPr>
            <a:noAutofit/>
          </a:bodyPr>
          <a:lstStyle/>
          <a:p>
            <a:r>
              <a:rPr lang="en-US" sz="4400" dirty="0">
                <a:solidFill>
                  <a:srgbClr val="8FC745"/>
                </a:solidFill>
                <a:latin typeface="Futura Medium" charset="0"/>
                <a:ea typeface="Futura Medium" charset="0"/>
                <a:cs typeface="Futura Medium" charset="0"/>
              </a:rPr>
              <a:t>main barriers… lack of:</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Submission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Vulnerability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Change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Confession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Effort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Commitment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Discipline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Obedience</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79013796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left)">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wipe(left)">
                                      <p:cBhvr>
                                        <p:cTn id="4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2978</TotalTime>
  <Words>1886</Words>
  <Application>Microsoft Office PowerPoint</Application>
  <PresentationFormat>Custom</PresentationFormat>
  <Paragraphs>265</Paragraphs>
  <Slides>42</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Arial</vt:lpstr>
      <vt:lpstr>Calibri</vt:lpstr>
      <vt:lpstr>Calibri Light</vt:lpstr>
      <vt:lpstr>Futura Book</vt:lpstr>
      <vt:lpstr>Futura Medium</vt:lpstr>
      <vt:lpstr>Wingdings</vt:lpstr>
      <vt:lpstr>Wingdings 2</vt:lpstr>
      <vt:lpstr>Office Theme</vt:lpstr>
      <vt:lpstr>PowerPoint Presentation</vt:lpstr>
      <vt:lpstr>what is intentional Christian living?</vt:lpstr>
      <vt:lpstr>PowerPoint Presentation</vt:lpstr>
      <vt:lpstr>the importance of discipleship</vt:lpstr>
      <vt:lpstr>the meaning of discipleship</vt:lpstr>
      <vt:lpstr>following the Master</vt:lpstr>
      <vt:lpstr>the nature of discipleship</vt:lpstr>
      <vt:lpstr>the nature of discipleship</vt:lpstr>
      <vt:lpstr>main barriers… lack of:</vt:lpstr>
      <vt:lpstr>PowerPoint Presentation</vt:lpstr>
      <vt:lpstr>discipleship: our mission</vt:lpstr>
      <vt:lpstr>discipleship: our mission</vt:lpstr>
      <vt:lpstr>discipleship: our 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share my faith?</vt:lpstr>
      <vt:lpstr>how to share my faith?</vt:lpstr>
      <vt:lpstr>how to share my faith?</vt:lpstr>
      <vt:lpstr>how to share my faith?</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Victor Kulakov</cp:lastModifiedBy>
  <cp:revision>111</cp:revision>
  <dcterms:created xsi:type="dcterms:W3CDTF">2018-04-05T21:09:55Z</dcterms:created>
  <dcterms:modified xsi:type="dcterms:W3CDTF">2018-04-27T10:52:29Z</dcterms:modified>
</cp:coreProperties>
</file>