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  <p:sldMasterId id="2147483691" r:id="rId4"/>
  </p:sldMasterIdLst>
  <p:notesMasterIdLst>
    <p:notesMasterId r:id="rId16"/>
  </p:notesMasterIdLst>
  <p:sldIdLst>
    <p:sldId id="261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1C1D81-D3E3-4CB6-8744-D776C7604FCE}" type="datetimeFigureOut">
              <a:rPr lang="en-NZ" smtClean="0"/>
              <a:t>30/04/2018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BDE805-C12B-42CC-AC9C-9E7C35D3E72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37342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DF9C81-3EDB-4D79-8C36-15FA46FD71CA}" type="slidenum">
              <a:rPr lang="en-NZ" smtClean="0">
                <a:solidFill>
                  <a:prstClr val="black"/>
                </a:solidFill>
              </a:rPr>
              <a:pPr/>
              <a:t>8</a:t>
            </a:fld>
            <a:endParaRPr lang="en-N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284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DF9C81-3EDB-4D79-8C36-15FA46FD71CA}" type="slidenum">
              <a:rPr lang="en-NZ" smtClean="0">
                <a:solidFill>
                  <a:prstClr val="black"/>
                </a:solidFill>
              </a:rPr>
              <a:pPr/>
              <a:t>9</a:t>
            </a:fld>
            <a:endParaRPr lang="en-N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195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DF9C81-3EDB-4D79-8C36-15FA46FD71CA}" type="slidenum">
              <a:rPr lang="en-NZ" smtClean="0">
                <a:solidFill>
                  <a:prstClr val="black"/>
                </a:solidFill>
              </a:rPr>
              <a:pPr/>
              <a:t>10</a:t>
            </a:fld>
            <a:endParaRPr lang="en-N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826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30/04/2018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86298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30/04/2018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54498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30/04/2018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78301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4/30/2018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9207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4/30/2018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8546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4/30/2018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672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4/30/2018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1555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4/30/2018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552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4/30/2018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857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4/30/2018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1728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4/30/2018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723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30/04/2018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97333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4/30/2018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2195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4/30/2018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9222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4/30/2018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4722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4/30/2018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defTabSz="457200"/>
            <a:r>
              <a:rPr lang="en-US" dirty="0">
                <a:solidFill>
                  <a:srgbClr val="DDDDDD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defTabSz="457200"/>
            <a:r>
              <a:rPr lang="en-US" dirty="0">
                <a:solidFill>
                  <a:srgbClr val="DDDDDD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13453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4/30/2018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2501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4/30/2018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1365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4/30/2018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89559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4/30/2018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9859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4/30/2018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4146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30/04/2018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111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30/04/2018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343085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30/04/2018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42627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30/04/2018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722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30/04/2018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8012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30/04/2018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8047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30/04/2018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8043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30/04/2018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53209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30/04/2018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6532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30/04/2018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5176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30/04/2018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82630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30/04/2018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526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30/04/2018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3243345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670A2-1FBB-45D5-9315-A286DA83A6F2}" type="datetimeFigureOut">
              <a:rPr lang="en-NZ" smtClean="0">
                <a:solidFill>
                  <a:prstClr val="white">
                    <a:tint val="75000"/>
                    <a:alpha val="60000"/>
                  </a:prstClr>
                </a:solidFill>
              </a:rPr>
              <a:pPr/>
              <a:t>30/04/2018</a:t>
            </a:fld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15A319-FCA6-435B-8977-8B05DBA606BF}" type="slidenum">
              <a:rPr lang="en-NZ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54507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FE22-9980-624B-B79D-67F7C35E6C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02389-4796-A943-B5E2-FA0E28C096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9103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FE22-9980-624B-B79D-67F7C35E6C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02389-4796-A943-B5E2-FA0E28C096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7610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FE22-9980-624B-B79D-67F7C35E6C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02389-4796-A943-B5E2-FA0E28C096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3468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FE22-9980-624B-B79D-67F7C35E6C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02389-4796-A943-B5E2-FA0E28C096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6917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FE22-9980-624B-B79D-67F7C35E6C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02389-4796-A943-B5E2-FA0E28C096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1478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FE22-9980-624B-B79D-67F7C35E6C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02389-4796-A943-B5E2-FA0E28C096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24449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FE22-9980-624B-B79D-67F7C35E6C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02389-4796-A943-B5E2-FA0E28C096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2084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FE22-9980-624B-B79D-67F7C35E6C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02389-4796-A943-B5E2-FA0E28C096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95800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FE22-9980-624B-B79D-67F7C35E6C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02389-4796-A943-B5E2-FA0E28C096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716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30/04/2018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136773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FE22-9980-624B-B79D-67F7C35E6C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02389-4796-A943-B5E2-FA0E28C096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89466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9AFE22-9980-624B-B79D-67F7C35E6C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02389-4796-A943-B5E2-FA0E28C096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304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30/04/2018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12247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30/04/2018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804268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30/04/2018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871740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CC2BA-E362-47E0-913E-195BB4992BF2}" type="datetimeFigureOut">
              <a:rPr lang="en-NZ" smtClean="0"/>
              <a:t>30/04/2018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51789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CC2BA-E362-47E0-913E-195BB4992BF2}" type="datetimeFigureOut">
              <a:rPr lang="en-NZ" smtClean="0"/>
              <a:t>30/04/2018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7C3E0-0E12-4AEA-B460-055D3B9061DC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46424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defTabSz="457200"/>
            <a:fld id="{4AAD347D-5ACD-4C99-B74B-A9C85AD731AF}" type="datetimeFigureOut">
              <a:rPr lang="en-US" smtClean="0">
                <a:solidFill>
                  <a:prstClr val="white">
                    <a:tint val="75000"/>
                    <a:alpha val="60000"/>
                  </a:prstClr>
                </a:solidFill>
              </a:rPr>
              <a:pPr defTabSz="457200"/>
              <a:t>4/30/2018</a:t>
            </a:fld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white">
                  <a:tint val="75000"/>
                  <a:alpha val="6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D57F1E4F-1CFF-5643-939E-02111984F565}" type="slidenum">
              <a:rPr lang="en-US" smtClean="0">
                <a:solidFill>
                  <a:prstClr val="white">
                    <a:tint val="7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white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0176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21578-08E2-4E36-AFE6-88A2B8A64AAA}" type="datetimeFigureOut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30/04/2018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7D30B-A609-4ACF-BAE0-3EC5CC02DB84}" type="slidenum">
              <a:rPr lang="en-N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N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107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239AFE22-9980-624B-B79D-67F7C35E6C9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585"/>
              <a:t>4/30/2018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585"/>
            <a:fld id="{8B202389-4796-A943-B5E2-FA0E28C096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585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674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exagon 2"/>
          <p:cNvSpPr/>
          <p:nvPr/>
        </p:nvSpPr>
        <p:spPr>
          <a:xfrm>
            <a:off x="4062714" y="1377388"/>
            <a:ext cx="4352081" cy="3796496"/>
          </a:xfrm>
          <a:prstGeom prst="hexagon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discipleship </a:t>
            </a:r>
            <a:r>
              <a:rPr lang="en-NZ" sz="40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movement</a:t>
            </a:r>
            <a:endParaRPr lang="en-NZ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NZ" sz="4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nzpuc</a:t>
            </a:r>
            <a:endParaRPr lang="en-NZ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4363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NZ" sz="5400" b="1" dirty="0" smtClean="0">
                <a:solidFill>
                  <a:schemeClr val="tx2"/>
                </a:solidFill>
              </a:rPr>
              <a:t>What would our ministry look like if we shifted from organisation to movement?</a:t>
            </a:r>
            <a:endParaRPr lang="en-NZ" sz="5400" b="1" dirty="0">
              <a:solidFill>
                <a:schemeClr val="tx2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NZ" sz="4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NZ" sz="4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Discussion   </a:t>
            </a:r>
            <a:endParaRPr lang="en-NZ" sz="4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en-NZ" sz="4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05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479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2248" y="2751621"/>
            <a:ext cx="1008529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600" b="1" dirty="0">
                <a:ln w="0"/>
                <a:solidFill>
                  <a:srgbClr val="5F5F5F"/>
                </a:solidFill>
              </a:rPr>
              <a:t>Insanity is doing the same thing over and over again and expecting different results.</a:t>
            </a:r>
          </a:p>
          <a:p>
            <a:pPr algn="ctr"/>
            <a:endParaRPr lang="en-NZ" sz="3600" b="1" dirty="0">
              <a:ln w="0"/>
              <a:solidFill>
                <a:srgbClr val="5F5F5F"/>
              </a:solidFill>
            </a:endParaRPr>
          </a:p>
          <a:p>
            <a:pPr algn="ctr"/>
            <a:r>
              <a:rPr lang="en-NZ" sz="2400" b="1" dirty="0">
                <a:ln w="0"/>
                <a:solidFill>
                  <a:srgbClr val="5F5F5F"/>
                </a:solidFill>
              </a:rPr>
              <a:t>Albert Einstein</a:t>
            </a:r>
          </a:p>
        </p:txBody>
      </p:sp>
    </p:spTree>
    <p:extLst>
      <p:ext uri="{BB962C8B-B14F-4D97-AF65-F5344CB8AC3E}">
        <p14:creationId xmlns:p14="http://schemas.microsoft.com/office/powerpoint/2010/main" val="888379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b="1" dirty="0" smtClean="0">
                <a:solidFill>
                  <a:schemeClr val="accent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usual way</a:t>
            </a:r>
            <a:endParaRPr lang="en-NZ" b="1" dirty="0">
              <a:solidFill>
                <a:schemeClr val="accent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97279" y="1845734"/>
            <a:ext cx="10162391" cy="4023360"/>
          </a:xfrm>
        </p:spPr>
        <p:txBody>
          <a:bodyPr>
            <a:normAutofit fontScale="62500" lnSpcReduction="20000"/>
          </a:bodyPr>
          <a:lstStyle/>
          <a:p>
            <a:r>
              <a:rPr lang="en-NZ" sz="4500" dirty="0" smtClean="0">
                <a:solidFill>
                  <a:schemeClr val="accent6"/>
                </a:solidFill>
              </a:rPr>
              <a:t>1. Committee decides on a new direction</a:t>
            </a:r>
          </a:p>
          <a:p>
            <a:r>
              <a:rPr lang="en-NZ" sz="4500" dirty="0" smtClean="0">
                <a:solidFill>
                  <a:schemeClr val="accent6"/>
                </a:solidFill>
              </a:rPr>
              <a:t>2. They define a process</a:t>
            </a:r>
          </a:p>
          <a:p>
            <a:r>
              <a:rPr lang="en-NZ" sz="4500" dirty="0" smtClean="0">
                <a:solidFill>
                  <a:schemeClr val="accent6"/>
                </a:solidFill>
              </a:rPr>
              <a:t>3. Develop new resources (might ask around)</a:t>
            </a:r>
          </a:p>
          <a:p>
            <a:r>
              <a:rPr lang="en-NZ" sz="4500" dirty="0" smtClean="0">
                <a:solidFill>
                  <a:schemeClr val="accent6"/>
                </a:solidFill>
              </a:rPr>
              <a:t>4. Run around selling it to all pastors and churches</a:t>
            </a:r>
          </a:p>
          <a:p>
            <a:endParaRPr lang="en-NZ" sz="3400" dirty="0">
              <a:solidFill>
                <a:schemeClr val="accent6"/>
              </a:solidFill>
            </a:endParaRPr>
          </a:p>
          <a:p>
            <a:pPr algn="ctr"/>
            <a:r>
              <a:rPr lang="en-NZ" sz="4000" dirty="0" smtClean="0">
                <a:solidFill>
                  <a:schemeClr val="accent6"/>
                </a:solidFill>
              </a:rPr>
              <a:t>Until next time…!!!???</a:t>
            </a:r>
          </a:p>
          <a:p>
            <a:pPr algn="ctr"/>
            <a:r>
              <a:rPr lang="en-NZ" sz="4000" dirty="0" smtClean="0">
                <a:solidFill>
                  <a:schemeClr val="accent6"/>
                </a:solidFill>
              </a:rPr>
              <a:t>Good report sent to the upper level</a:t>
            </a:r>
          </a:p>
          <a:p>
            <a:pPr algn="ctr"/>
            <a:endParaRPr lang="en-NZ" sz="2600" dirty="0" smtClean="0">
              <a:solidFill>
                <a:schemeClr val="accent6"/>
              </a:solidFill>
            </a:endParaRPr>
          </a:p>
          <a:p>
            <a:pPr algn="ctr"/>
            <a:r>
              <a:rPr lang="en-NZ" sz="4800" dirty="0" smtClean="0">
                <a:solidFill>
                  <a:schemeClr val="accent6"/>
                </a:solidFill>
              </a:rPr>
              <a:t>-- No long term (deep) change takes place --</a:t>
            </a:r>
          </a:p>
        </p:txBody>
      </p:sp>
    </p:spTree>
    <p:extLst>
      <p:ext uri="{BB962C8B-B14F-4D97-AF65-F5344CB8AC3E}">
        <p14:creationId xmlns:p14="http://schemas.microsoft.com/office/powerpoint/2010/main" val="263431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2817" y="2278392"/>
            <a:ext cx="10484783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600" b="1" dirty="0">
                <a:ln w="0"/>
                <a:solidFill>
                  <a:srgbClr val="5F5F5F"/>
                </a:solidFill>
              </a:rPr>
              <a:t>"And no one puts new wine into old </a:t>
            </a:r>
            <a:r>
              <a:rPr lang="en-NZ" sz="3600" b="1" dirty="0" smtClean="0">
                <a:ln w="0"/>
                <a:solidFill>
                  <a:srgbClr val="5F5F5F"/>
                </a:solidFill>
              </a:rPr>
              <a:t>wineskins. For </a:t>
            </a:r>
            <a:r>
              <a:rPr lang="en-NZ" sz="3600" b="1" dirty="0">
                <a:ln w="0"/>
                <a:solidFill>
                  <a:srgbClr val="5F5F5F"/>
                </a:solidFill>
              </a:rPr>
              <a:t>the wine would burst the wineskins, and the wine and the skins would both be </a:t>
            </a:r>
            <a:r>
              <a:rPr lang="en-NZ" sz="3600" b="1" dirty="0" smtClean="0">
                <a:ln w="0"/>
                <a:solidFill>
                  <a:srgbClr val="5F5F5F"/>
                </a:solidFill>
              </a:rPr>
              <a:t>lost. New </a:t>
            </a:r>
            <a:r>
              <a:rPr lang="en-NZ" sz="3600" b="1" dirty="0">
                <a:ln w="0"/>
                <a:solidFill>
                  <a:srgbClr val="5F5F5F"/>
                </a:solidFill>
              </a:rPr>
              <a:t>wine calls for new wineskins.”</a:t>
            </a:r>
          </a:p>
          <a:p>
            <a:pPr algn="ctr"/>
            <a:endParaRPr lang="en-NZ" sz="3600" b="1" dirty="0">
              <a:ln w="0"/>
              <a:solidFill>
                <a:srgbClr val="5F5F5F"/>
              </a:solidFill>
            </a:endParaRPr>
          </a:p>
          <a:p>
            <a:pPr algn="ctr"/>
            <a:r>
              <a:rPr lang="en-NZ" sz="2400" b="1" dirty="0">
                <a:ln w="0"/>
                <a:solidFill>
                  <a:srgbClr val="5F5F5F"/>
                </a:solidFill>
              </a:rPr>
              <a:t>Mark 2:22</a:t>
            </a:r>
          </a:p>
        </p:txBody>
      </p:sp>
    </p:spTree>
    <p:extLst>
      <p:ext uri="{BB962C8B-B14F-4D97-AF65-F5344CB8AC3E}">
        <p14:creationId xmlns:p14="http://schemas.microsoft.com/office/powerpoint/2010/main" val="129741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20154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NZ" sz="7200" b="1" dirty="0" smtClean="0">
                <a:solidFill>
                  <a:schemeClr val="accent1">
                    <a:lumMod val="75000"/>
                  </a:schemeClr>
                </a:solidFill>
              </a:rPr>
              <a:t>A need in </a:t>
            </a:r>
            <a:r>
              <a:rPr lang="en-NZ" sz="7200" b="1" dirty="0" err="1" smtClean="0">
                <a:solidFill>
                  <a:schemeClr val="accent1">
                    <a:lumMod val="75000"/>
                  </a:schemeClr>
                </a:solidFill>
              </a:rPr>
              <a:t>Discipleshift</a:t>
            </a:r>
            <a:endParaRPr lang="en-NZ" sz="72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26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2658" y="2483224"/>
            <a:ext cx="100852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3600" b="1" dirty="0">
                <a:ln w="0"/>
                <a:solidFill>
                  <a:srgbClr val="5F5F5F"/>
                </a:solidFill>
              </a:rPr>
              <a:t>In what way, what we are going to do in discipleship area, is it going to be different from what we have always done?</a:t>
            </a:r>
          </a:p>
        </p:txBody>
      </p:sp>
    </p:spTree>
    <p:extLst>
      <p:ext uri="{BB962C8B-B14F-4D97-AF65-F5344CB8AC3E}">
        <p14:creationId xmlns:p14="http://schemas.microsoft.com/office/powerpoint/2010/main" val="81115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" y="696541"/>
            <a:ext cx="11085721" cy="792471"/>
          </a:xfrm>
        </p:spPr>
        <p:txBody>
          <a:bodyPr/>
          <a:lstStyle/>
          <a:p>
            <a:pPr algn="l"/>
            <a:r>
              <a:rPr lang="en-US" sz="3200" dirty="0">
                <a:solidFill>
                  <a:srgbClr val="F16C1A"/>
                </a:solidFill>
                <a:latin typeface="Proxima Nova Light"/>
                <a:cs typeface="Proxima Nova Light"/>
              </a:rPr>
              <a:t>Key success </a:t>
            </a:r>
            <a:r>
              <a:rPr lang="en-US" dirty="0" smtClean="0">
                <a:solidFill>
                  <a:srgbClr val="F16C1A"/>
                </a:solidFill>
                <a:latin typeface="Proxima Nova bold"/>
                <a:cs typeface="Proxima Nova bold"/>
              </a:rPr>
              <a:t>beliefs/values/factors</a:t>
            </a:r>
            <a:endParaRPr lang="en-US" dirty="0">
              <a:solidFill>
                <a:srgbClr val="F16C1A"/>
              </a:solidFill>
              <a:latin typeface="Proxima Nova bold"/>
              <a:cs typeface="Proxima Nova bold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247908" y="2268951"/>
            <a:ext cx="9837813" cy="3954012"/>
          </a:xfrm>
          <a:prstGeom prst="rect">
            <a:avLst/>
          </a:prstGeom>
        </p:spPr>
        <p:txBody>
          <a:bodyPr vert="horz" lIns="121920" tIns="60960" rIns="121920" bIns="60960" rtlCol="0">
            <a:normAutofit/>
          </a:bodyPr>
          <a:lstStyle/>
          <a:p>
            <a:pPr defTabSz="609585">
              <a:spcBef>
                <a:spcPct val="20000"/>
              </a:spcBef>
              <a:spcAft>
                <a:spcPts val="800"/>
              </a:spcAft>
              <a:defRPr/>
            </a:pPr>
            <a:r>
              <a:rPr lang="en-AU" sz="3200" dirty="0">
                <a:solidFill>
                  <a:prstClr val="black"/>
                </a:solidFill>
                <a:latin typeface="Proxima Nova Light"/>
                <a:cs typeface="Proxima Nova Light"/>
              </a:rPr>
              <a:t>Movement Approach </a:t>
            </a:r>
            <a:r>
              <a:rPr lang="en-AU" sz="2133" dirty="0" err="1">
                <a:solidFill>
                  <a:prstClr val="black"/>
                </a:solidFill>
                <a:latin typeface="Proxima Nova Light"/>
                <a:cs typeface="Proxima Nova Light"/>
              </a:rPr>
              <a:t>vs</a:t>
            </a:r>
            <a:r>
              <a:rPr lang="en-AU" sz="2133" dirty="0">
                <a:solidFill>
                  <a:prstClr val="black"/>
                </a:solidFill>
                <a:latin typeface="Proxima Nova Light"/>
                <a:cs typeface="Proxima Nova Light"/>
              </a:rPr>
              <a:t> organisation approach</a:t>
            </a:r>
          </a:p>
          <a:p>
            <a:pPr defTabSz="609585">
              <a:spcBef>
                <a:spcPct val="20000"/>
              </a:spcBef>
              <a:spcAft>
                <a:spcPts val="800"/>
              </a:spcAft>
              <a:defRPr/>
            </a:pPr>
            <a:r>
              <a:rPr lang="en-AU" sz="3200" dirty="0">
                <a:solidFill>
                  <a:prstClr val="black"/>
                </a:solidFill>
                <a:latin typeface="Proxima Nova Light"/>
                <a:cs typeface="Proxima Nova Light"/>
              </a:rPr>
              <a:t>Paradigm </a:t>
            </a:r>
            <a:r>
              <a:rPr lang="en-AU" sz="3200" dirty="0" smtClean="0">
                <a:solidFill>
                  <a:prstClr val="black"/>
                </a:solidFill>
                <a:latin typeface="Proxima Nova Light"/>
                <a:cs typeface="Proxima Nova Light"/>
              </a:rPr>
              <a:t>shift </a:t>
            </a:r>
            <a:r>
              <a:rPr lang="en-AU" sz="1600" dirty="0" smtClean="0">
                <a:solidFill>
                  <a:prstClr val="black"/>
                </a:solidFill>
                <a:latin typeface="Proxima Nova Light"/>
                <a:cs typeface="Proxima Nova Light"/>
              </a:rPr>
              <a:t>(from department to ministry – from director or coordinator to leader)</a:t>
            </a:r>
          </a:p>
          <a:p>
            <a:pPr defTabSz="609585">
              <a:spcBef>
                <a:spcPct val="20000"/>
              </a:spcBef>
              <a:spcAft>
                <a:spcPts val="800"/>
              </a:spcAft>
              <a:defRPr/>
            </a:pPr>
            <a:r>
              <a:rPr lang="en-AU" sz="3200" dirty="0" smtClean="0">
                <a:solidFill>
                  <a:prstClr val="black"/>
                </a:solidFill>
                <a:latin typeface="Proxima Nova Light"/>
                <a:cs typeface="Proxima Nova Light"/>
              </a:rPr>
              <a:t>Culture </a:t>
            </a:r>
            <a:r>
              <a:rPr lang="en-AU" sz="3200" dirty="0">
                <a:solidFill>
                  <a:prstClr val="black"/>
                </a:solidFill>
                <a:latin typeface="Proxima Nova Light"/>
                <a:cs typeface="Proxima Nova Light"/>
              </a:rPr>
              <a:t>&amp; Climate Change</a:t>
            </a:r>
          </a:p>
          <a:p>
            <a:pPr defTabSz="609585">
              <a:spcBef>
                <a:spcPct val="20000"/>
              </a:spcBef>
              <a:spcAft>
                <a:spcPts val="800"/>
              </a:spcAft>
              <a:defRPr/>
            </a:pPr>
            <a:r>
              <a:rPr lang="en-AU" sz="3200" dirty="0">
                <a:solidFill>
                  <a:prstClr val="black"/>
                </a:solidFill>
                <a:latin typeface="Proxima Nova Light"/>
                <a:cs typeface="Proxima Nova Light"/>
              </a:rPr>
              <a:t>Change of </a:t>
            </a:r>
            <a:r>
              <a:rPr lang="en-AU" sz="3200" dirty="0" err="1">
                <a:solidFill>
                  <a:prstClr val="black"/>
                </a:solidFill>
                <a:latin typeface="Proxima Nova Light"/>
                <a:cs typeface="Proxima Nova Light"/>
              </a:rPr>
              <a:t>KPIs</a:t>
            </a:r>
            <a:r>
              <a:rPr lang="en-AU" sz="3200" dirty="0">
                <a:solidFill>
                  <a:prstClr val="black"/>
                </a:solidFill>
                <a:latin typeface="Proxima Nova Light"/>
                <a:cs typeface="Proxima Nova Light"/>
              </a:rPr>
              <a:t> </a:t>
            </a:r>
            <a:r>
              <a:rPr lang="en-AU" sz="2133" dirty="0">
                <a:solidFill>
                  <a:prstClr val="black"/>
                </a:solidFill>
                <a:latin typeface="Proxima Nova Light"/>
                <a:cs typeface="Proxima Nova Light"/>
              </a:rPr>
              <a:t>measure the culture and movement process </a:t>
            </a:r>
          </a:p>
          <a:p>
            <a:pPr defTabSz="609585">
              <a:spcBef>
                <a:spcPct val="20000"/>
              </a:spcBef>
              <a:spcAft>
                <a:spcPts val="800"/>
              </a:spcAft>
              <a:defRPr/>
            </a:pPr>
            <a:r>
              <a:rPr lang="en-AU" sz="2133" dirty="0">
                <a:solidFill>
                  <a:prstClr val="black"/>
                </a:solidFill>
                <a:latin typeface="Proxima Nova Light"/>
                <a:cs typeface="Proxima Nova Light"/>
              </a:rPr>
              <a:t>	</a:t>
            </a:r>
            <a:r>
              <a:rPr lang="en-AU" sz="2133" strike="sngStrike" dirty="0">
                <a:solidFill>
                  <a:prstClr val="black"/>
                </a:solidFill>
                <a:latin typeface="Proxima Nova Light"/>
                <a:cs typeface="Proxima Nova Light"/>
              </a:rPr>
              <a:t>To have 100 in attendance</a:t>
            </a:r>
            <a:r>
              <a:rPr lang="en-AU" sz="2133" dirty="0">
                <a:solidFill>
                  <a:prstClr val="black"/>
                </a:solidFill>
                <a:latin typeface="Proxima Nova Light"/>
                <a:cs typeface="Proxima Nova Light"/>
              </a:rPr>
              <a:t> </a:t>
            </a:r>
            <a:r>
              <a:rPr lang="en-AU" sz="2133" dirty="0" err="1">
                <a:solidFill>
                  <a:prstClr val="black"/>
                </a:solidFill>
                <a:latin typeface="Proxima Nova Light"/>
                <a:cs typeface="Proxima Nova Light"/>
              </a:rPr>
              <a:t>vs</a:t>
            </a:r>
            <a:r>
              <a:rPr lang="en-AU" sz="2133" dirty="0">
                <a:solidFill>
                  <a:prstClr val="black"/>
                </a:solidFill>
                <a:latin typeface="Proxima Nova Light"/>
                <a:cs typeface="Proxima Nova Light"/>
              </a:rPr>
              <a:t> to see members developing contagious relationships as measured by…</a:t>
            </a:r>
            <a:endParaRPr lang="en-AU" sz="2133" dirty="0">
              <a:solidFill>
                <a:prstClr val="black"/>
              </a:solidFill>
              <a:latin typeface="Proxima Nova bold"/>
              <a:cs typeface="Proxima Nova bold"/>
            </a:endParaRPr>
          </a:p>
        </p:txBody>
      </p:sp>
      <p:pic>
        <p:nvPicPr>
          <p:cNvPr id="6" name="Picture 5" descr="Icon-Paradigm-Shift-Gre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908" y="3007241"/>
            <a:ext cx="480000" cy="480000"/>
          </a:xfrm>
          <a:prstGeom prst="rect">
            <a:avLst/>
          </a:prstGeom>
        </p:spPr>
      </p:pic>
      <p:pic>
        <p:nvPicPr>
          <p:cNvPr id="7" name="Picture 6" descr="Icon-Paradigm-Shift-Gre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908" y="2323575"/>
            <a:ext cx="480000" cy="480000"/>
          </a:xfrm>
          <a:prstGeom prst="rect">
            <a:avLst/>
          </a:prstGeom>
        </p:spPr>
      </p:pic>
      <p:pic>
        <p:nvPicPr>
          <p:cNvPr id="8" name="Picture 7" descr="Icon-Paradigm-Shift-Grey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7908" y="3690908"/>
            <a:ext cx="480000" cy="480000"/>
          </a:xfrm>
          <a:prstGeom prst="rect">
            <a:avLst/>
          </a:prstGeom>
        </p:spPr>
      </p:pic>
      <p:pic>
        <p:nvPicPr>
          <p:cNvPr id="9" name="Picture 8" descr="Icon-Paradigm-Shift-Grey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908" y="4374575"/>
            <a:ext cx="480000" cy="4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45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346962"/>
            <a:ext cx="4396338" cy="576262"/>
          </a:xfrm>
        </p:spPr>
        <p:txBody>
          <a:bodyPr/>
          <a:lstStyle/>
          <a:p>
            <a:r>
              <a:rPr lang="en-NZ" b="1" dirty="0" smtClean="0">
                <a:solidFill>
                  <a:schemeClr val="accent5">
                    <a:lumMod val="75000"/>
                  </a:schemeClr>
                </a:solidFill>
              </a:rPr>
              <a:t>Movement</a:t>
            </a:r>
            <a:endParaRPr lang="en-NZ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1926548"/>
            <a:ext cx="4396339" cy="3741738"/>
          </a:xfrm>
        </p:spPr>
        <p:txBody>
          <a:bodyPr>
            <a:noAutofit/>
          </a:bodyPr>
          <a:lstStyle/>
          <a:p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the </a:t>
            </a:r>
            <a:r>
              <a:rPr lang="en-NZ" dirty="0">
                <a:solidFill>
                  <a:schemeClr val="accent6">
                    <a:lumMod val="75000"/>
                  </a:schemeClr>
                </a:solidFill>
              </a:rPr>
              <a:t>mission defines the ultimate goal the group intends to achieve</a:t>
            </a:r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movements </a:t>
            </a:r>
            <a:r>
              <a:rPr lang="en-NZ" dirty="0">
                <a:solidFill>
                  <a:schemeClr val="accent6">
                    <a:lumMod val="75000"/>
                  </a:schemeClr>
                </a:solidFill>
              </a:rPr>
              <a:t>seek sweeping </a:t>
            </a:r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change.</a:t>
            </a:r>
          </a:p>
          <a:p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accountability </a:t>
            </a:r>
            <a:r>
              <a:rPr lang="en-NZ" dirty="0">
                <a:solidFill>
                  <a:schemeClr val="accent6">
                    <a:lumMod val="75000"/>
                  </a:schemeClr>
                </a:solidFill>
              </a:rPr>
              <a:t>is to a cause greater than any one individual</a:t>
            </a:r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“movement</a:t>
            </a:r>
            <a:r>
              <a:rPr lang="en-NZ" dirty="0">
                <a:solidFill>
                  <a:schemeClr val="accent6">
                    <a:lumMod val="75000"/>
                  </a:schemeClr>
                </a:solidFill>
              </a:rPr>
              <a:t>” means “to create action,” to go from one place to another</a:t>
            </a:r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endParaRPr lang="en-NZ" sz="1000" dirty="0" smtClean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NZ" b="1" dirty="0" smtClean="0">
                <a:solidFill>
                  <a:schemeClr val="accent6">
                    <a:lumMod val="75000"/>
                  </a:schemeClr>
                </a:solidFill>
              </a:rPr>
              <a:t>Sustaining </a:t>
            </a:r>
            <a:r>
              <a:rPr lang="en-NZ" b="1" dirty="0">
                <a:solidFill>
                  <a:schemeClr val="accent6">
                    <a:lumMod val="75000"/>
                  </a:schemeClr>
                </a:solidFill>
              </a:rPr>
              <a:t>a movement is about sustaining action</a:t>
            </a:r>
            <a:r>
              <a:rPr lang="en-NZ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lvl="1"/>
            <a:r>
              <a:rPr lang="en-NZ" b="1" dirty="0" smtClean="0">
                <a:solidFill>
                  <a:schemeClr val="accent6">
                    <a:lumMod val="75000"/>
                  </a:schemeClr>
                </a:solidFill>
              </a:rPr>
              <a:t>(doing right things)</a:t>
            </a:r>
            <a:endParaRPr lang="en-NZ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NZ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en-NZ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7992" y="1346962"/>
            <a:ext cx="4396339" cy="576262"/>
          </a:xfrm>
        </p:spPr>
        <p:txBody>
          <a:bodyPr/>
          <a:lstStyle/>
          <a:p>
            <a:r>
              <a:rPr lang="en-NZ" b="1" dirty="0" smtClean="0">
                <a:solidFill>
                  <a:schemeClr val="accent5">
                    <a:lumMod val="75000"/>
                  </a:schemeClr>
                </a:solidFill>
              </a:rPr>
              <a:t>Organisation   </a:t>
            </a:r>
            <a:endParaRPr lang="en-NZ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7992" y="1926548"/>
            <a:ext cx="4937760" cy="3378200"/>
          </a:xfrm>
        </p:spPr>
        <p:txBody>
          <a:bodyPr>
            <a:noAutofit/>
          </a:bodyPr>
          <a:lstStyle/>
          <a:p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the </a:t>
            </a:r>
            <a:r>
              <a:rPr lang="en-NZ" dirty="0">
                <a:solidFill>
                  <a:schemeClr val="accent6">
                    <a:lumMod val="75000"/>
                  </a:schemeClr>
                </a:solidFill>
              </a:rPr>
              <a:t>mission defines “what we do</a:t>
            </a:r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.”</a:t>
            </a:r>
          </a:p>
          <a:p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organizations </a:t>
            </a:r>
            <a:r>
              <a:rPr lang="en-NZ" dirty="0">
                <a:solidFill>
                  <a:schemeClr val="accent6">
                    <a:lumMod val="75000"/>
                  </a:schemeClr>
                </a:solidFill>
              </a:rPr>
              <a:t>are often satisfied with </a:t>
            </a:r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incremental improvement.</a:t>
            </a:r>
          </a:p>
          <a:p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accountability </a:t>
            </a:r>
            <a:r>
              <a:rPr lang="en-NZ" dirty="0">
                <a:solidFill>
                  <a:schemeClr val="accent6">
                    <a:lumMod val="75000"/>
                  </a:schemeClr>
                </a:solidFill>
              </a:rPr>
              <a:t>is first to the </a:t>
            </a:r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organization.</a:t>
            </a:r>
          </a:p>
          <a:p>
            <a:r>
              <a:rPr lang="en-NZ" dirty="0">
                <a:solidFill>
                  <a:schemeClr val="accent6">
                    <a:lumMod val="75000"/>
                  </a:schemeClr>
                </a:solidFill>
              </a:rPr>
              <a:t>“organization” means “the act or process of putting the different parts of something in a certain </a:t>
            </a:r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order.”</a:t>
            </a:r>
          </a:p>
          <a:p>
            <a:endParaRPr lang="en-NZ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NZ" b="1" dirty="0">
                <a:solidFill>
                  <a:schemeClr val="accent6">
                    <a:lumMod val="75000"/>
                  </a:schemeClr>
                </a:solidFill>
              </a:rPr>
              <a:t>Sustaining an organization is about sustaining order</a:t>
            </a:r>
            <a:r>
              <a:rPr lang="en-NZ" b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  <a:p>
            <a:pPr lvl="1"/>
            <a:r>
              <a:rPr lang="en-NZ" b="1" dirty="0" smtClean="0">
                <a:solidFill>
                  <a:schemeClr val="accent6">
                    <a:lumMod val="75000"/>
                  </a:schemeClr>
                </a:solidFill>
              </a:rPr>
              <a:t>(doing things right)</a:t>
            </a:r>
            <a:endParaRPr lang="en-NZ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NZ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63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346962"/>
            <a:ext cx="4396338" cy="576262"/>
          </a:xfrm>
        </p:spPr>
        <p:txBody>
          <a:bodyPr/>
          <a:lstStyle/>
          <a:p>
            <a:r>
              <a:rPr lang="en-NZ" b="1" dirty="0" smtClean="0">
                <a:solidFill>
                  <a:schemeClr val="accent5">
                    <a:lumMod val="75000"/>
                  </a:schemeClr>
                </a:solidFill>
              </a:rPr>
              <a:t>Movement</a:t>
            </a:r>
            <a:endParaRPr lang="en-NZ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1926548"/>
            <a:ext cx="4396339" cy="3741738"/>
          </a:xfrm>
        </p:spPr>
        <p:txBody>
          <a:bodyPr>
            <a:noAutofit/>
          </a:bodyPr>
          <a:lstStyle/>
          <a:p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Ministry</a:t>
            </a:r>
          </a:p>
          <a:p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Leader</a:t>
            </a:r>
          </a:p>
          <a:p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Team</a:t>
            </a:r>
          </a:p>
          <a:p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Spirit driven</a:t>
            </a:r>
          </a:p>
          <a:p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Process</a:t>
            </a:r>
          </a:p>
          <a:p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???</a:t>
            </a:r>
            <a:endParaRPr lang="en-NZ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7992" y="1346962"/>
            <a:ext cx="4396339" cy="576262"/>
          </a:xfrm>
        </p:spPr>
        <p:txBody>
          <a:bodyPr/>
          <a:lstStyle/>
          <a:p>
            <a:r>
              <a:rPr lang="en-NZ" b="1" dirty="0" smtClean="0">
                <a:solidFill>
                  <a:schemeClr val="accent5">
                    <a:lumMod val="75000"/>
                  </a:schemeClr>
                </a:solidFill>
              </a:rPr>
              <a:t>Organisation   </a:t>
            </a:r>
            <a:endParaRPr lang="en-NZ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7992" y="1926548"/>
            <a:ext cx="4937760" cy="3378200"/>
          </a:xfrm>
        </p:spPr>
        <p:txBody>
          <a:bodyPr>
            <a:noAutofit/>
          </a:bodyPr>
          <a:lstStyle/>
          <a:p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Department</a:t>
            </a:r>
          </a:p>
          <a:p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Coordinator</a:t>
            </a:r>
          </a:p>
          <a:p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Committee</a:t>
            </a:r>
          </a:p>
          <a:p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Calendar driven</a:t>
            </a:r>
          </a:p>
          <a:p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Events</a:t>
            </a:r>
          </a:p>
          <a:p>
            <a:r>
              <a:rPr lang="en-NZ" dirty="0" smtClean="0">
                <a:solidFill>
                  <a:schemeClr val="accent6">
                    <a:lumMod val="75000"/>
                  </a:schemeClr>
                </a:solidFill>
              </a:rPr>
              <a:t>???</a:t>
            </a:r>
            <a:endParaRPr lang="en-NZ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en-NZ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641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on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4029</TotalTime>
  <Words>337</Words>
  <Application>Microsoft Office PowerPoint</Application>
  <PresentationFormat>Widescreen</PresentationFormat>
  <Paragraphs>62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Arial</vt:lpstr>
      <vt:lpstr>Calibri</vt:lpstr>
      <vt:lpstr>Calibri Light</vt:lpstr>
      <vt:lpstr>Century Gothic</vt:lpstr>
      <vt:lpstr>Proxima Nova bold</vt:lpstr>
      <vt:lpstr>Proxima Nova Light</vt:lpstr>
      <vt:lpstr>Wingdings 3</vt:lpstr>
      <vt:lpstr>Office Theme</vt:lpstr>
      <vt:lpstr>Ion</vt:lpstr>
      <vt:lpstr>6_Office Theme</vt:lpstr>
      <vt:lpstr>7_Office Theme</vt:lpstr>
      <vt:lpstr>PowerPoint Presentation</vt:lpstr>
      <vt:lpstr>PowerPoint Presentation</vt:lpstr>
      <vt:lpstr>The usual way</vt:lpstr>
      <vt:lpstr>PowerPoint Presentation</vt:lpstr>
      <vt:lpstr>A need in Discipleshift</vt:lpstr>
      <vt:lpstr>PowerPoint Presentation</vt:lpstr>
      <vt:lpstr>PowerPoint Presentation</vt:lpstr>
      <vt:lpstr>PowerPoint Presentation</vt:lpstr>
      <vt:lpstr>PowerPoint Presentation</vt:lpstr>
      <vt:lpstr>What would our ministry look like if we shifted from organisation to movement?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 Kulakov</dc:creator>
  <cp:lastModifiedBy>Victor Kulakov</cp:lastModifiedBy>
  <cp:revision>34</cp:revision>
  <dcterms:created xsi:type="dcterms:W3CDTF">2017-12-12T02:30:31Z</dcterms:created>
  <dcterms:modified xsi:type="dcterms:W3CDTF">2018-04-30T01:59:13Z</dcterms:modified>
</cp:coreProperties>
</file>