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embeddedFontLst>
    <p:embeddedFont>
      <p:font typeface="Roboto" panose="020B0604020202020204" charset="0"/>
      <p:regular r:id="rId21"/>
      <p:bold r:id="rId22"/>
      <p:italic r:id="rId23"/>
      <p:boldItalic r:id="rId24"/>
    </p:embeddedFont>
    <p:embeddedFont>
      <p:font typeface="Calibri" panose="020F0502020204030204" pitchFamily="34"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9" roundtripDataSignature="AMtx7mgr7V3OP+iHG9nFVaV5RrDJAVXGk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0" d="100"/>
          <a:sy n="120" d="100"/>
        </p:scale>
        <p:origin x="19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
        <p:cNvGrpSpPr/>
        <p:nvPr/>
      </p:nvGrpSpPr>
      <p:grpSpPr>
        <a:xfrm>
          <a:off x="0" y="0"/>
          <a:ext cx="0" cy="0"/>
          <a:chOff x="0" y="0"/>
          <a:chExt cx="0" cy="0"/>
        </a:xfrm>
      </p:grpSpPr>
      <p:sp>
        <p:nvSpPr>
          <p:cNvPr id="17" name="Google Shape;17;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8" name="Google Shape;18;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4400"/>
              <a:buFont typeface="Arial"/>
              <a:buNone/>
            </a:pPr>
            <a:r>
              <a:rPr lang="en-AU" sz="1400" b="1">
                <a:solidFill>
                  <a:schemeClr val="dk1"/>
                </a:solidFill>
                <a:latin typeface="Roboto"/>
                <a:ea typeface="Roboto"/>
                <a:cs typeface="Roboto"/>
                <a:sym typeface="Roboto"/>
              </a:rPr>
              <a:t>Welcome to the Empowered Life series devotional. Today we will be discussing the understanding of having emotional intelligence</a:t>
            </a:r>
            <a:endParaRPr>
              <a:solidFill>
                <a:schemeClr val="dk1"/>
              </a:solidFill>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
        <p:cNvGrpSpPr/>
        <p:nvPr/>
      </p:nvGrpSpPr>
      <p:grpSpPr>
        <a:xfrm>
          <a:off x="0" y="0"/>
          <a:ext cx="0" cy="0"/>
          <a:chOff x="0" y="0"/>
          <a:chExt cx="0" cy="0"/>
        </a:xfrm>
      </p:grpSpPr>
      <p:sp>
        <p:nvSpPr>
          <p:cNvPr id="53" name="Google Shape;53;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4" name="Google Shape;54;p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AU" sz="1400" b="1" i="0" u="none" strike="noStrike" cap="none">
                <a:solidFill>
                  <a:srgbClr val="000000"/>
                </a:solidFill>
                <a:latin typeface="Calibri"/>
                <a:ea typeface="Calibri"/>
                <a:cs typeface="Calibri"/>
                <a:sym typeface="Calibri"/>
              </a:rPr>
              <a:t>(not required for them to separate into groups. 1-2 responses are sufficient)</a:t>
            </a:r>
            <a:endParaRPr sz="1400" b="0" i="0" u="none" strike="noStrike">
              <a:solidFill>
                <a:srgbClr val="000000"/>
              </a:solidFill>
            </a:endParaRPr>
          </a:p>
          <a:p>
            <a:pPr marL="0" lvl="0" indent="0" algn="l" rtl="0">
              <a:spcBef>
                <a:spcPts val="0"/>
              </a:spcBef>
              <a:spcAft>
                <a:spcPts val="0"/>
              </a:spcAft>
              <a:buSzPts val="1400"/>
              <a:buNone/>
            </a:pPr>
            <a:r>
              <a:rPr lang="en-AU" sz="1400">
                <a:solidFill>
                  <a:schemeClr val="dk1"/>
                </a:solidFill>
              </a:rPr>
              <a:t>What does this image reflect about the emotions the person is experiencing? What could an appropriate response be?</a:t>
            </a:r>
            <a:endParaRPr sz="14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8" name="Google Shape;58;p1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AU" sz="1400" b="1" i="0" u="none" strike="noStrike" cap="none">
                <a:solidFill>
                  <a:srgbClr val="000000"/>
                </a:solidFill>
                <a:latin typeface="Calibri"/>
                <a:ea typeface="Calibri"/>
                <a:cs typeface="Calibri"/>
                <a:sym typeface="Calibri"/>
              </a:rPr>
              <a:t>(not required for them to separate into groups. 1-2 responses are sufficient)</a:t>
            </a:r>
            <a:endParaRPr sz="1400" b="0" i="0" u="none" strike="noStrike">
              <a:solidFill>
                <a:srgbClr val="000000"/>
              </a:solidFill>
            </a:endParaRPr>
          </a:p>
          <a:p>
            <a:pPr marL="0" lvl="0" indent="0" algn="l" rtl="0">
              <a:spcBef>
                <a:spcPts val="0"/>
              </a:spcBef>
              <a:spcAft>
                <a:spcPts val="0"/>
              </a:spcAft>
              <a:buSzPts val="1400"/>
              <a:buNone/>
            </a:pPr>
            <a:r>
              <a:rPr lang="en-AU" sz="1400">
                <a:solidFill>
                  <a:schemeClr val="dk1"/>
                </a:solidFill>
              </a:rPr>
              <a:t>What does this image reflect about the emotions the person is experiencing? What could an appropriate response be?</a:t>
            </a:r>
            <a:r>
              <a:rPr lang="en-AU" sz="1400"/>
              <a:t/>
            </a:r>
            <a:br>
              <a:rPr lang="en-AU" sz="1400"/>
            </a:br>
            <a:r>
              <a:rPr lang="en-AU" sz="1400"/>
              <a:t/>
            </a:r>
            <a:br>
              <a:rPr lang="en-AU" sz="1400"/>
            </a:br>
            <a:endParaRPr sz="14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2" name="Google Shape;62;p1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AU" sz="1400" b="1" i="0" u="none" strike="noStrike" cap="none">
                <a:solidFill>
                  <a:srgbClr val="000000"/>
                </a:solidFill>
                <a:latin typeface="Calibri"/>
                <a:ea typeface="Calibri"/>
                <a:cs typeface="Calibri"/>
                <a:sym typeface="Calibri"/>
              </a:rPr>
              <a:t>(not required for them to separate into groups. 1-2 responses are sufficient)</a:t>
            </a:r>
            <a:endParaRPr sz="1400" b="0" i="0" u="none" strike="noStrike">
              <a:solidFill>
                <a:srgbClr val="000000"/>
              </a:solidFill>
            </a:endParaRPr>
          </a:p>
          <a:p>
            <a:pPr marL="0" lvl="0" indent="0" algn="l" rtl="0">
              <a:spcBef>
                <a:spcPts val="0"/>
              </a:spcBef>
              <a:spcAft>
                <a:spcPts val="0"/>
              </a:spcAft>
              <a:buSzPts val="1400"/>
              <a:buNone/>
            </a:pPr>
            <a:r>
              <a:rPr lang="en-AU" sz="1400">
                <a:solidFill>
                  <a:schemeClr val="dk1"/>
                </a:solidFill>
              </a:rPr>
              <a:t>What does this image reflect about the emotions the person is experiencing? What could an appropriate response be?</a:t>
            </a:r>
            <a:endParaRPr sz="14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6" name="Google Shape;66;p1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AU" sz="1400"/>
              <a:t>Impulse control relates to the immediate autonomic response we all have when something evokes in us very strong emotions. Having the ability to delay a response, is a good tool to have in our emotional intelligence kit. This is especially important when confronted with powerful emotions such as hurt and anger that can lead to aggression, hostility, or irresponsible responses. Being able to delay your response will allow you to look at a situation objectively, then respond in a less confrontational manner and allow you to view the facts objectively and calmly.  Practicing impulse control is important, it takes a lot of effort to master but if done well can avoid unnecessary argument and assist in unwanted conflict resolution. </a:t>
            </a:r>
            <a:endParaRPr sz="140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0" name="Google Shape;70;p1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AU" sz="1400"/>
              <a:t>Read the story of Jacob and Esau in Genesis 25:24-34. </a:t>
            </a:r>
            <a:endParaRPr sz="1400"/>
          </a:p>
          <a:p>
            <a:pPr marL="0" lvl="0" indent="0" algn="l" rtl="0">
              <a:lnSpc>
                <a:spcPct val="100000"/>
              </a:lnSpc>
              <a:spcBef>
                <a:spcPts val="0"/>
              </a:spcBef>
              <a:spcAft>
                <a:spcPts val="0"/>
              </a:spcAft>
              <a:buSzPts val="1400"/>
              <a:buNone/>
            </a:pPr>
            <a:endParaRPr sz="1400"/>
          </a:p>
          <a:p>
            <a:pPr marL="0" lvl="0" indent="0" algn="l" rtl="0">
              <a:lnSpc>
                <a:spcPct val="100000"/>
              </a:lnSpc>
              <a:spcBef>
                <a:spcPts val="0"/>
              </a:spcBef>
              <a:spcAft>
                <a:spcPts val="0"/>
              </a:spcAft>
              <a:buClr>
                <a:schemeClr val="dk1"/>
              </a:buClr>
              <a:buSzPts val="1200"/>
              <a:buFont typeface="Arial"/>
              <a:buNone/>
            </a:pPr>
            <a:r>
              <a:rPr lang="en-AU" sz="1400" b="1" i="1">
                <a:solidFill>
                  <a:schemeClr val="dk1"/>
                </a:solidFill>
              </a:rPr>
              <a:t>[*with time limit, ask the main group for quick responses. With more time, split people into the same group and ask a few to share].</a:t>
            </a:r>
            <a:endParaRPr sz="140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4" name="Google Shape;74;p1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AU" sz="1400"/>
              <a:t>A highly motivated person, usually has a high level of emotional intelligence. Intrinsic motivation (motivation that comes from within) is seen when we have set ourselves, and are able to achieve personal goals and needs. This motivation goes deep into our values and what we see as our purpose in life, coming from within. People with high emotional intelligence find motivation from within, are not motivated by external rewards, and are competent, passionate, and action oriented in achieving what they set out to do. </a:t>
            </a:r>
            <a:endParaRPr sz="1400"/>
          </a:p>
          <a:p>
            <a:pPr marL="0" lvl="0" indent="0" algn="l" rtl="0">
              <a:lnSpc>
                <a:spcPct val="100000"/>
              </a:lnSpc>
              <a:spcBef>
                <a:spcPts val="0"/>
              </a:spcBef>
              <a:spcAft>
                <a:spcPts val="0"/>
              </a:spcAft>
              <a:buSzPts val="1200"/>
              <a:buNone/>
            </a:pPr>
            <a:endParaRPr sz="1400">
              <a:solidFill>
                <a:schemeClr val="dk1"/>
              </a:solidFill>
            </a:endParaRPr>
          </a:p>
          <a:p>
            <a:pPr marL="0" lvl="0" indent="0" algn="l" rtl="0">
              <a:lnSpc>
                <a:spcPct val="100000"/>
              </a:lnSpc>
              <a:spcBef>
                <a:spcPts val="0"/>
              </a:spcBef>
              <a:spcAft>
                <a:spcPts val="0"/>
              </a:spcAft>
              <a:buClr>
                <a:schemeClr val="dk1"/>
              </a:buClr>
              <a:buSzPts val="1200"/>
              <a:buFont typeface="Arial"/>
              <a:buNone/>
            </a:pPr>
            <a:r>
              <a:rPr lang="en-AU" sz="1400" b="1" i="1">
                <a:solidFill>
                  <a:schemeClr val="dk1"/>
                </a:solidFill>
              </a:rPr>
              <a:t>[*with time limit, ask the main group for quick responses. With more time, split people into the same group and ask a few to share].</a:t>
            </a:r>
            <a:endParaRPr sz="1400" b="1" i="1">
              <a:solidFill>
                <a:schemeClr val="dk1"/>
              </a:solidFill>
            </a:endParaRPr>
          </a:p>
          <a:p>
            <a:pPr marL="0" lvl="0" indent="0" algn="l" rtl="0">
              <a:lnSpc>
                <a:spcPct val="100000"/>
              </a:lnSpc>
              <a:spcBef>
                <a:spcPts val="0"/>
              </a:spcBef>
              <a:spcAft>
                <a:spcPts val="0"/>
              </a:spcAft>
              <a:buSzPts val="1400"/>
              <a:buNone/>
            </a:pPr>
            <a:r>
              <a:rPr lang="en-AU" sz="1400" b="1" i="1"/>
              <a:t>Discussion Q:</a:t>
            </a:r>
            <a:endParaRPr sz="1400" b="1" i="1"/>
          </a:p>
          <a:p>
            <a:pPr marL="0" lvl="0" indent="0" algn="l" rtl="0">
              <a:lnSpc>
                <a:spcPct val="100000"/>
              </a:lnSpc>
              <a:spcBef>
                <a:spcPts val="0"/>
              </a:spcBef>
              <a:spcAft>
                <a:spcPts val="0"/>
              </a:spcAft>
              <a:buSzPts val="1400"/>
              <a:buNone/>
            </a:pPr>
            <a:r>
              <a:rPr lang="en-AU" sz="1400"/>
              <a:t>How does being intrinsically motivated helps with becoming a successful person? What are the things that motivate you from within? </a:t>
            </a:r>
            <a:endParaRPr sz="1400"/>
          </a:p>
          <a:p>
            <a:pPr marL="0" lvl="0" indent="0" algn="l" rtl="0">
              <a:lnSpc>
                <a:spcPct val="100000"/>
              </a:lnSpc>
              <a:spcBef>
                <a:spcPts val="0"/>
              </a:spcBef>
              <a:spcAft>
                <a:spcPts val="0"/>
              </a:spcAft>
              <a:buSzPts val="1400"/>
              <a:buNone/>
            </a:pPr>
            <a:endParaRPr sz="1400"/>
          </a:p>
          <a:p>
            <a:pPr marL="0" lvl="0" indent="0" algn="l" rtl="0">
              <a:lnSpc>
                <a:spcPct val="100000"/>
              </a:lnSpc>
              <a:spcBef>
                <a:spcPts val="0"/>
              </a:spcBef>
              <a:spcAft>
                <a:spcPts val="0"/>
              </a:spcAft>
              <a:buSzPts val="1400"/>
              <a:buNone/>
            </a:pPr>
            <a:endParaRPr sz="1400"/>
          </a:p>
          <a:p>
            <a:pPr marL="0" lvl="0" indent="0" algn="l" rtl="0">
              <a:lnSpc>
                <a:spcPct val="100000"/>
              </a:lnSpc>
              <a:spcBef>
                <a:spcPts val="0"/>
              </a:spcBef>
              <a:spcAft>
                <a:spcPts val="0"/>
              </a:spcAft>
              <a:buSzPts val="1400"/>
              <a:buNone/>
            </a:pPr>
            <a:endParaRPr sz="140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8" name="Google Shape;78;p1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AU" sz="1400" b="1" i="1"/>
              <a:t>[*You can finish with the following questions or just choose one if running out of time]</a:t>
            </a:r>
            <a:endParaRPr sz="1400" b="1" i="1"/>
          </a:p>
          <a:p>
            <a:pPr marL="0" lvl="0" indent="0" algn="l" rtl="0">
              <a:lnSpc>
                <a:spcPct val="100000"/>
              </a:lnSpc>
              <a:spcBef>
                <a:spcPts val="0"/>
              </a:spcBef>
              <a:spcAft>
                <a:spcPts val="0"/>
              </a:spcAft>
              <a:buSzPts val="1400"/>
              <a:buNone/>
            </a:pPr>
            <a:endParaRPr sz="1400"/>
          </a:p>
          <a:p>
            <a:pPr marL="0" lvl="0" indent="0" algn="l" rtl="0">
              <a:lnSpc>
                <a:spcPct val="100000"/>
              </a:lnSpc>
              <a:spcBef>
                <a:spcPts val="0"/>
              </a:spcBef>
              <a:spcAft>
                <a:spcPts val="0"/>
              </a:spcAft>
              <a:buSzPts val="1400"/>
              <a:buNone/>
            </a:pPr>
            <a:r>
              <a:rPr lang="en-AU" sz="1400"/>
              <a:t>How important is it that we are emotionally intelligent as a disciple of Christ? </a:t>
            </a:r>
            <a:endParaRPr sz="1400"/>
          </a:p>
          <a:p>
            <a:pPr marL="0" lvl="0" indent="0" algn="l" rtl="0">
              <a:lnSpc>
                <a:spcPct val="100000"/>
              </a:lnSpc>
              <a:spcBef>
                <a:spcPts val="0"/>
              </a:spcBef>
              <a:spcAft>
                <a:spcPts val="0"/>
              </a:spcAft>
              <a:buSzPts val="1400"/>
              <a:buNone/>
            </a:pPr>
            <a:r>
              <a:rPr lang="en-AU" sz="1400"/>
              <a:t>What are some examples where Christ showed emotional intelligence. What can we learn from this way of interacting with others? </a:t>
            </a:r>
            <a:endParaRPr sz="1400"/>
          </a:p>
          <a:p>
            <a:pPr marL="0" lvl="0" indent="0" algn="l" rtl="0">
              <a:lnSpc>
                <a:spcPct val="100000"/>
              </a:lnSpc>
              <a:spcBef>
                <a:spcPts val="0"/>
              </a:spcBef>
              <a:spcAft>
                <a:spcPts val="0"/>
              </a:spcAft>
              <a:buSzPts val="1400"/>
              <a:buNone/>
            </a:pPr>
            <a:r>
              <a:rPr lang="en-AU" sz="1400"/>
              <a:t>Thinking of what we have discussed and when we think of our walk with God how important is it to be emotionally intelligent when interacting with those who do not know Him or believe in Him? </a:t>
            </a:r>
            <a:endParaRPr sz="140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2" name="Google Shape;82;p1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AU" sz="1400" b="1">
                <a:solidFill>
                  <a:schemeClr val="dk1"/>
                </a:solidFill>
              </a:rPr>
              <a:t>In conclusion: </a:t>
            </a:r>
            <a:endParaRPr sz="1400" b="1">
              <a:solidFill>
                <a:schemeClr val="dk1"/>
              </a:solidFill>
            </a:endParaRPr>
          </a:p>
          <a:p>
            <a:pPr marL="0" lvl="0" indent="0" algn="l" rtl="0">
              <a:lnSpc>
                <a:spcPct val="100000"/>
              </a:lnSpc>
              <a:spcBef>
                <a:spcPts val="0"/>
              </a:spcBef>
              <a:spcAft>
                <a:spcPts val="0"/>
              </a:spcAft>
              <a:buSzPts val="1400"/>
              <a:buNone/>
            </a:pPr>
            <a:endParaRPr sz="1400">
              <a:solidFill>
                <a:schemeClr val="dk1"/>
              </a:solidFill>
            </a:endParaRPr>
          </a:p>
          <a:p>
            <a:pPr marL="0" lvl="0" indent="0" algn="l" rtl="0">
              <a:lnSpc>
                <a:spcPct val="100000"/>
              </a:lnSpc>
              <a:spcBef>
                <a:spcPts val="0"/>
              </a:spcBef>
              <a:spcAft>
                <a:spcPts val="0"/>
              </a:spcAft>
              <a:buClr>
                <a:schemeClr val="lt1"/>
              </a:buClr>
              <a:buSzPts val="2100"/>
              <a:buFont typeface="Calibri"/>
              <a:buNone/>
            </a:pPr>
            <a:r>
              <a:rPr lang="en-AU" sz="1400">
                <a:solidFill>
                  <a:schemeClr val="dk1"/>
                </a:solidFill>
              </a:rPr>
              <a:t>Being emotionally intelligent has a number of facets: </a:t>
            </a:r>
            <a:endParaRPr sz="1400">
              <a:solidFill>
                <a:schemeClr val="dk1"/>
              </a:solidFill>
            </a:endParaRPr>
          </a:p>
          <a:p>
            <a:pPr marL="457200" lvl="0" indent="-317500" algn="l" rtl="0">
              <a:lnSpc>
                <a:spcPct val="100000"/>
              </a:lnSpc>
              <a:spcBef>
                <a:spcPts val="0"/>
              </a:spcBef>
              <a:spcAft>
                <a:spcPts val="0"/>
              </a:spcAft>
              <a:buClr>
                <a:schemeClr val="dk1"/>
              </a:buClr>
              <a:buSzPts val="1400"/>
              <a:buFont typeface="Calibri"/>
              <a:buChar char="●"/>
            </a:pPr>
            <a:r>
              <a:rPr lang="en-AU" sz="1400">
                <a:solidFill>
                  <a:schemeClr val="dk1"/>
                </a:solidFill>
              </a:rPr>
              <a:t>Being aware of the current emotions (self-awareness) </a:t>
            </a:r>
            <a:endParaRPr sz="1400">
              <a:solidFill>
                <a:schemeClr val="dk1"/>
              </a:solidFill>
            </a:endParaRPr>
          </a:p>
          <a:p>
            <a:pPr marL="457200" lvl="0" indent="-317500" algn="l" rtl="0">
              <a:lnSpc>
                <a:spcPct val="100000"/>
              </a:lnSpc>
              <a:spcBef>
                <a:spcPts val="0"/>
              </a:spcBef>
              <a:spcAft>
                <a:spcPts val="0"/>
              </a:spcAft>
              <a:buClr>
                <a:schemeClr val="dk1"/>
              </a:buClr>
              <a:buSzPts val="1400"/>
              <a:buFont typeface="Calibri"/>
              <a:buChar char="●"/>
            </a:pPr>
            <a:r>
              <a:rPr lang="en-AU" sz="1400">
                <a:solidFill>
                  <a:schemeClr val="dk1"/>
                </a:solidFill>
              </a:rPr>
              <a:t>Managing those feelings effectively (Self-regulation), </a:t>
            </a:r>
            <a:endParaRPr sz="1400">
              <a:solidFill>
                <a:schemeClr val="dk1"/>
              </a:solidFill>
            </a:endParaRPr>
          </a:p>
          <a:p>
            <a:pPr marL="457200" lvl="0" indent="-317500" algn="l" rtl="0">
              <a:lnSpc>
                <a:spcPct val="100000"/>
              </a:lnSpc>
              <a:spcBef>
                <a:spcPts val="0"/>
              </a:spcBef>
              <a:spcAft>
                <a:spcPts val="0"/>
              </a:spcAft>
              <a:buClr>
                <a:schemeClr val="dk1"/>
              </a:buClr>
              <a:buSzPts val="1400"/>
              <a:buFont typeface="Calibri"/>
              <a:buChar char="●"/>
            </a:pPr>
            <a:r>
              <a:rPr lang="en-AU" sz="1400">
                <a:solidFill>
                  <a:schemeClr val="dk1"/>
                </a:solidFill>
              </a:rPr>
              <a:t>Responding appropriately to others (Social skills), </a:t>
            </a:r>
            <a:endParaRPr sz="1400">
              <a:solidFill>
                <a:schemeClr val="dk1"/>
              </a:solidFill>
            </a:endParaRPr>
          </a:p>
          <a:p>
            <a:pPr marL="457200" lvl="0" indent="-317500" algn="l" rtl="0">
              <a:lnSpc>
                <a:spcPct val="100000"/>
              </a:lnSpc>
              <a:spcBef>
                <a:spcPts val="0"/>
              </a:spcBef>
              <a:spcAft>
                <a:spcPts val="0"/>
              </a:spcAft>
              <a:buClr>
                <a:schemeClr val="dk1"/>
              </a:buClr>
              <a:buSzPts val="1400"/>
              <a:buFont typeface="Calibri"/>
              <a:buChar char="●"/>
            </a:pPr>
            <a:r>
              <a:rPr lang="en-AU" sz="1400">
                <a:solidFill>
                  <a:schemeClr val="dk1"/>
                </a:solidFill>
              </a:rPr>
              <a:t>Having impulse control </a:t>
            </a:r>
            <a:endParaRPr sz="1400">
              <a:solidFill>
                <a:schemeClr val="dk1"/>
              </a:solidFill>
            </a:endParaRPr>
          </a:p>
          <a:p>
            <a:pPr marL="457200" lvl="0" indent="-317500" algn="l" rtl="0">
              <a:lnSpc>
                <a:spcPct val="100000"/>
              </a:lnSpc>
              <a:spcBef>
                <a:spcPts val="0"/>
              </a:spcBef>
              <a:spcAft>
                <a:spcPts val="0"/>
              </a:spcAft>
              <a:buClr>
                <a:schemeClr val="dk1"/>
              </a:buClr>
              <a:buSzPts val="1400"/>
              <a:buFont typeface="Calibri"/>
              <a:buChar char="●"/>
            </a:pPr>
            <a:r>
              <a:rPr lang="en-AU" sz="1400">
                <a:solidFill>
                  <a:schemeClr val="dk1"/>
                </a:solidFill>
              </a:rPr>
              <a:t>Motivating yourself </a:t>
            </a:r>
            <a:endParaRPr sz="1400">
              <a:solidFill>
                <a:schemeClr val="dk1"/>
              </a:solidFill>
              <a:latin typeface="Arial"/>
              <a:ea typeface="Arial"/>
              <a:cs typeface="Arial"/>
              <a:sym typeface="Arial"/>
            </a:endParaRPr>
          </a:p>
          <a:p>
            <a:pPr marL="0" lvl="0" indent="0" algn="l" rtl="0">
              <a:lnSpc>
                <a:spcPct val="100000"/>
              </a:lnSpc>
              <a:spcBef>
                <a:spcPts val="0"/>
              </a:spcBef>
              <a:spcAft>
                <a:spcPts val="0"/>
              </a:spcAft>
              <a:buClr>
                <a:schemeClr val="lt1"/>
              </a:buClr>
              <a:buSzPts val="2100"/>
              <a:buFont typeface="Calibri"/>
              <a:buNone/>
            </a:pPr>
            <a:endParaRPr sz="1400">
              <a:solidFill>
                <a:schemeClr val="dk1"/>
              </a:solidFill>
            </a:endParaRPr>
          </a:p>
          <a:p>
            <a:pPr marL="0" lvl="0" indent="0" algn="l" rtl="0">
              <a:lnSpc>
                <a:spcPct val="100000"/>
              </a:lnSpc>
              <a:spcBef>
                <a:spcPts val="0"/>
              </a:spcBef>
              <a:spcAft>
                <a:spcPts val="0"/>
              </a:spcAft>
              <a:buClr>
                <a:schemeClr val="lt1"/>
              </a:buClr>
              <a:buSzPts val="2100"/>
              <a:buFont typeface="Calibri"/>
              <a:buNone/>
            </a:pPr>
            <a:r>
              <a:rPr lang="en-AU" sz="1400">
                <a:solidFill>
                  <a:schemeClr val="dk1"/>
                </a:solidFill>
              </a:rPr>
              <a:t>As Jesus has the perfect emotional intelligence, we can have the same emotional intelligence as we spend more time with Him and follow His principles from Scripture</a:t>
            </a:r>
            <a:endParaRPr sz="1400">
              <a:solidFill>
                <a:schemeClr val="dk1"/>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125a219699d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6" name="Google Shape;86;g125a219699d_0_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AU"/>
              <a:t>[*You can finish with the following questions or just choose one if running out of time]</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AU"/>
              <a:t>How important is it that we are emotionally intelligent as a disciple of Christ? </a:t>
            </a:r>
            <a:endParaRPr/>
          </a:p>
          <a:p>
            <a:pPr marL="0" lvl="0" indent="0" algn="l" rtl="0">
              <a:lnSpc>
                <a:spcPct val="100000"/>
              </a:lnSpc>
              <a:spcBef>
                <a:spcPts val="0"/>
              </a:spcBef>
              <a:spcAft>
                <a:spcPts val="0"/>
              </a:spcAft>
              <a:buSzPts val="1400"/>
              <a:buNone/>
            </a:pPr>
            <a:r>
              <a:rPr lang="en-AU"/>
              <a:t>What are some examples where Christ showed emotional intelligence. What can we learn from this way of interacting with others? </a:t>
            </a:r>
            <a:endParaRPr/>
          </a:p>
          <a:p>
            <a:pPr marL="0" lvl="0" indent="0" algn="l" rtl="0">
              <a:lnSpc>
                <a:spcPct val="100000"/>
              </a:lnSpc>
              <a:spcBef>
                <a:spcPts val="0"/>
              </a:spcBef>
              <a:spcAft>
                <a:spcPts val="0"/>
              </a:spcAft>
              <a:buSzPts val="1400"/>
              <a:buNone/>
            </a:pPr>
            <a:r>
              <a:rPr lang="en-AU"/>
              <a:t>Thinking of what we have discussed and when we think of our walk with God how important is it to be emotionally intelligent when interacting with those who do not know Him or believe in Him?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
        <p:cNvGrpSpPr/>
        <p:nvPr/>
      </p:nvGrpSpPr>
      <p:grpSpPr>
        <a:xfrm>
          <a:off x="0" y="0"/>
          <a:ext cx="0" cy="0"/>
          <a:chOff x="0" y="0"/>
          <a:chExt cx="0" cy="0"/>
        </a:xfrm>
      </p:grpSpPr>
      <p:sp>
        <p:nvSpPr>
          <p:cNvPr id="21" name="Google Shape;2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2" name="Google Shape;22;p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AU" sz="1400">
                <a:solidFill>
                  <a:schemeClr val="dk1"/>
                </a:solidFill>
              </a:rPr>
              <a:t>Here’s an interesting quote by Fyodor Dostoyevsky (a Russian Novelist and philosopher), </a:t>
            </a:r>
            <a:r>
              <a:rPr lang="en-AU" sz="1400" i="1">
                <a:solidFill>
                  <a:schemeClr val="dk1"/>
                </a:solidFill>
              </a:rPr>
              <a:t>“It takes more than intelligence to act intelligently”</a:t>
            </a:r>
            <a:endParaRPr sz="1400">
              <a:solidFill>
                <a:schemeClr val="dk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
        <p:cNvGrpSpPr/>
        <p:nvPr/>
      </p:nvGrpSpPr>
      <p:grpSpPr>
        <a:xfrm>
          <a:off x="0" y="0"/>
          <a:ext cx="0" cy="0"/>
          <a:chOff x="0" y="0"/>
          <a:chExt cx="0" cy="0"/>
        </a:xfrm>
      </p:grpSpPr>
      <p:sp>
        <p:nvSpPr>
          <p:cNvPr id="25" name="Google Shape;2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6" name="Google Shape;26;p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AU" sz="1400" b="1"/>
              <a:t>Emotional Intelligence or EI results from the interaction of intelligence and emotion. </a:t>
            </a:r>
            <a:r>
              <a:rPr lang="en-AU" sz="1400"/>
              <a:t>EI refers to an individual’s capacity to understand, manage and express emotions.</a:t>
            </a:r>
            <a:endParaRPr sz="1400"/>
          </a:p>
          <a:p>
            <a:pPr marL="0" lvl="0" indent="0" algn="l" rtl="0">
              <a:lnSpc>
                <a:spcPct val="100000"/>
              </a:lnSpc>
              <a:spcBef>
                <a:spcPts val="0"/>
              </a:spcBef>
              <a:spcAft>
                <a:spcPts val="0"/>
              </a:spcAft>
              <a:buSzPts val="1400"/>
              <a:buNone/>
            </a:pPr>
            <a:r>
              <a:rPr lang="en-AU" sz="1400"/>
              <a:t>What is Emotional Intelligence? Being emotionally intelligent means having the ability to: </a:t>
            </a:r>
            <a:endParaRPr sz="1400"/>
          </a:p>
          <a:p>
            <a:pPr marL="0" lvl="0" indent="0" algn="l" rtl="0">
              <a:lnSpc>
                <a:spcPct val="100000"/>
              </a:lnSpc>
              <a:spcBef>
                <a:spcPts val="0"/>
              </a:spcBef>
              <a:spcAft>
                <a:spcPts val="0"/>
              </a:spcAft>
              <a:buSzPts val="1400"/>
              <a:buNone/>
            </a:pPr>
            <a:r>
              <a:rPr lang="en-AU" sz="1400"/>
              <a:t>Recognize your emotions when you are having them for example, you can feel yourself becoming agitated which may lead to anger, or you are overcome with finding something amusing – even if the situation isn’t very funny. Being able to recognize your feelings takes practice. </a:t>
            </a:r>
            <a:endParaRPr sz="1400"/>
          </a:p>
          <a:p>
            <a:pPr marL="0" lvl="0" indent="0" algn="l" rtl="0">
              <a:lnSpc>
                <a:spcPct val="100000"/>
              </a:lnSpc>
              <a:spcBef>
                <a:spcPts val="0"/>
              </a:spcBef>
              <a:spcAft>
                <a:spcPts val="0"/>
              </a:spcAft>
              <a:buSzPts val="1400"/>
              <a:buNone/>
            </a:pPr>
            <a:r>
              <a:rPr lang="en-AU" sz="1400"/>
              <a:t>Managing feelings effectively when they happen can mean, for example, being able to recognize when you become agitated and putting something in place so that your agitation doesn’t become full blown anger. You can recognize that certain emotions can lead to other “bigger emotions” or responses.</a:t>
            </a:r>
            <a:endParaRPr sz="1400"/>
          </a:p>
          <a:p>
            <a:pPr marL="0" lvl="0" indent="0" algn="l" rtl="0">
              <a:lnSpc>
                <a:spcPct val="100000"/>
              </a:lnSpc>
              <a:spcBef>
                <a:spcPts val="0"/>
              </a:spcBef>
              <a:spcAft>
                <a:spcPts val="0"/>
              </a:spcAft>
              <a:buSzPts val="1400"/>
              <a:buNone/>
            </a:pPr>
            <a:r>
              <a:rPr lang="en-AU" sz="1400"/>
              <a:t>Responding appropriately to others means offering a response to someone that fits the situation they are in, for example, someone who has just lost a loved one will elicit a different response to someone who has lost their wallet. Being emotionally intelligent in this situation is helped when you can recognize the emotion and empathize with the person you are interacting with. </a:t>
            </a:r>
            <a:endParaRPr sz="1400"/>
          </a:p>
          <a:p>
            <a:pPr marL="0" lvl="0" indent="0" algn="l" rtl="0">
              <a:lnSpc>
                <a:spcPct val="100000"/>
              </a:lnSpc>
              <a:spcBef>
                <a:spcPts val="0"/>
              </a:spcBef>
              <a:spcAft>
                <a:spcPts val="0"/>
              </a:spcAft>
              <a:buSzPts val="1400"/>
              <a:buNone/>
            </a:pPr>
            <a:r>
              <a:rPr lang="en-AU" sz="1400"/>
              <a:t>Impulse control is when you are able to “circuit break” a hasty reaction, which invariably may stop an inappropriate response like losing your temper or answering without using tact. Impulse control is difficult to master as it is linked to an automatic response of emotion we have when something new or unexpected happens. </a:t>
            </a:r>
            <a:endParaRPr sz="1400"/>
          </a:p>
          <a:p>
            <a:pPr marL="0" lvl="0" indent="0" algn="l" rtl="0">
              <a:lnSpc>
                <a:spcPct val="100000"/>
              </a:lnSpc>
              <a:spcBef>
                <a:spcPts val="0"/>
              </a:spcBef>
              <a:spcAft>
                <a:spcPts val="0"/>
              </a:spcAft>
              <a:buSzPts val="1400"/>
              <a:buNone/>
            </a:pPr>
            <a:r>
              <a:rPr lang="en-AU" sz="1400"/>
              <a:t>Motivating yourself means having a deep understanding of what is it that stimulates you to do something? When we are intrinsically motivated, i.e.. Motivation from within, based on our values. We are able to achieve almost anything we set our mind on. </a:t>
            </a:r>
            <a:endParaRPr sz="1400"/>
          </a:p>
          <a:p>
            <a:pPr marL="0" lvl="0" indent="0" algn="l" rtl="0">
              <a:lnSpc>
                <a:spcPct val="100000"/>
              </a:lnSpc>
              <a:spcBef>
                <a:spcPts val="0"/>
              </a:spcBef>
              <a:spcAft>
                <a:spcPts val="0"/>
              </a:spcAft>
              <a:buSzPts val="1400"/>
              <a:buNone/>
            </a:pPr>
            <a:r>
              <a:rPr lang="en-AU" sz="1400"/>
              <a:t>Imbedded within the points are the 5 components of Emotional Intelligence – Self-awareness, Self-regulation, Social Skills, Empathy, Motivation.</a:t>
            </a:r>
            <a:endParaRPr sz="1400"/>
          </a:p>
          <a:p>
            <a:pPr marL="0" lvl="0" indent="0" algn="l" rtl="0">
              <a:lnSpc>
                <a:spcPct val="100000"/>
              </a:lnSpc>
              <a:spcBef>
                <a:spcPts val="0"/>
              </a:spcBef>
              <a:spcAft>
                <a:spcPts val="0"/>
              </a:spcAft>
              <a:buSzPts val="1400"/>
              <a:buNone/>
            </a:pPr>
            <a:r>
              <a:rPr lang="en-AU" sz="1400" b="1" i="1"/>
              <a:t>[*continue}</a:t>
            </a:r>
            <a:endParaRPr sz="1400" b="1" i="1"/>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
        <p:cNvGrpSpPr/>
        <p:nvPr/>
      </p:nvGrpSpPr>
      <p:grpSpPr>
        <a:xfrm>
          <a:off x="0" y="0"/>
          <a:ext cx="0" cy="0"/>
          <a:chOff x="0" y="0"/>
          <a:chExt cx="0" cy="0"/>
        </a:xfrm>
      </p:grpSpPr>
      <p:sp>
        <p:nvSpPr>
          <p:cNvPr id="29" name="Google Shape;29;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0" name="Google Shape;30;p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AU" sz="1400" b="1"/>
              <a:t>Having self-awareness is an indication of having emotional intelligence. </a:t>
            </a:r>
            <a:endParaRPr sz="1400" b="1"/>
          </a:p>
          <a:p>
            <a:pPr marL="0" lvl="0" indent="0" algn="l" rtl="0">
              <a:lnSpc>
                <a:spcPct val="100000"/>
              </a:lnSpc>
              <a:spcBef>
                <a:spcPts val="0"/>
              </a:spcBef>
              <a:spcAft>
                <a:spcPts val="0"/>
              </a:spcAft>
              <a:buSzPts val="1400"/>
              <a:buNone/>
            </a:pPr>
            <a:r>
              <a:rPr lang="en-AU" sz="1400"/>
              <a:t>When we are aware of our feelings and recognize them as they are happening to us, we have the choice on how to respond to what feel. </a:t>
            </a:r>
            <a:endParaRPr sz="1400"/>
          </a:p>
          <a:p>
            <a:pPr marL="0" lvl="0" indent="0" algn="l" rtl="0">
              <a:lnSpc>
                <a:spcPct val="100000"/>
              </a:lnSpc>
              <a:spcBef>
                <a:spcPts val="0"/>
              </a:spcBef>
              <a:spcAft>
                <a:spcPts val="0"/>
              </a:spcAft>
              <a:buSzPts val="1400"/>
              <a:buNone/>
            </a:pPr>
            <a:r>
              <a:rPr lang="en-AU" sz="1400"/>
              <a:t>Recognizing a feeling as it happens is the first step in being emotionally intelligent or emotionally agile – at this point we need to understand that </a:t>
            </a:r>
            <a:r>
              <a:rPr lang="en-AU" sz="1400" b="1"/>
              <a:t>how we feel </a:t>
            </a:r>
            <a:r>
              <a:rPr lang="en-AU" sz="1400"/>
              <a:t>and </a:t>
            </a:r>
            <a:r>
              <a:rPr lang="en-AU" sz="1400" b="1"/>
              <a:t>how we respond </a:t>
            </a:r>
            <a:r>
              <a:rPr lang="en-AU" sz="1400"/>
              <a:t>are related. Think about this: </a:t>
            </a:r>
            <a:endParaRPr sz="1400"/>
          </a:p>
          <a:p>
            <a:pPr marL="0" lvl="0" indent="0" algn="l" rtl="0">
              <a:lnSpc>
                <a:spcPct val="100000"/>
              </a:lnSpc>
              <a:spcBef>
                <a:spcPts val="0"/>
              </a:spcBef>
              <a:spcAft>
                <a:spcPts val="0"/>
              </a:spcAft>
              <a:buSzPts val="1400"/>
              <a:buNone/>
            </a:pPr>
            <a:r>
              <a:rPr lang="en-AU" sz="1400"/>
              <a:t>What am I feeling at this very moment? </a:t>
            </a:r>
            <a:endParaRPr sz="1400"/>
          </a:p>
          <a:p>
            <a:pPr marL="0" lvl="0" indent="0" algn="l" rtl="0">
              <a:lnSpc>
                <a:spcPct val="100000"/>
              </a:lnSpc>
              <a:spcBef>
                <a:spcPts val="0"/>
              </a:spcBef>
              <a:spcAft>
                <a:spcPts val="0"/>
              </a:spcAft>
              <a:buSzPts val="1400"/>
              <a:buNone/>
            </a:pPr>
            <a:r>
              <a:rPr lang="en-AU" sz="1400"/>
              <a:t>What were the feelings I experienced during the day?</a:t>
            </a:r>
            <a:endParaRPr sz="1400"/>
          </a:p>
          <a:p>
            <a:pPr marL="0" lvl="0" indent="0" algn="l" rtl="0">
              <a:lnSpc>
                <a:spcPct val="100000"/>
              </a:lnSpc>
              <a:spcBef>
                <a:spcPts val="0"/>
              </a:spcBef>
              <a:spcAft>
                <a:spcPts val="0"/>
              </a:spcAft>
              <a:buSzPts val="1400"/>
              <a:buNone/>
            </a:pPr>
            <a:r>
              <a:rPr lang="en-AU" sz="1400"/>
              <a:t>How did certain situations make me feel? </a:t>
            </a:r>
            <a:endParaRPr sz="1400"/>
          </a:p>
          <a:p>
            <a:pPr marL="0" lvl="0" indent="0" algn="l" rtl="0">
              <a:lnSpc>
                <a:spcPct val="100000"/>
              </a:lnSpc>
              <a:spcBef>
                <a:spcPts val="0"/>
              </a:spcBef>
              <a:spcAft>
                <a:spcPts val="0"/>
              </a:spcAft>
              <a:buSzPts val="1400"/>
              <a:buNone/>
            </a:pPr>
            <a:r>
              <a:rPr lang="en-AU" sz="1400" b="1" i="1"/>
              <a:t>[* take a few seconds for them to think about these questions]</a:t>
            </a:r>
            <a:endParaRPr sz="1400" b="1" i="1"/>
          </a:p>
          <a:p>
            <a:pPr marL="0" lvl="0" indent="0" algn="l" rtl="0">
              <a:lnSpc>
                <a:spcPct val="100000"/>
              </a:lnSpc>
              <a:spcBef>
                <a:spcPts val="0"/>
              </a:spcBef>
              <a:spcAft>
                <a:spcPts val="0"/>
              </a:spcAft>
              <a:buClr>
                <a:schemeClr val="dk1"/>
              </a:buClr>
              <a:buSzPts val="1200"/>
              <a:buFont typeface="Arial"/>
              <a:buNone/>
            </a:pPr>
            <a:r>
              <a:rPr lang="en-AU" sz="1400" b="1" i="1">
                <a:solidFill>
                  <a:schemeClr val="dk1"/>
                </a:solidFill>
              </a:rPr>
              <a:t>[*with time limit, ask the main group for quick responses. With more time, get people to split into small groups/partner and ask a few to share].</a:t>
            </a:r>
            <a:endParaRPr sz="1400" b="1" i="1"/>
          </a:p>
          <a:p>
            <a:pPr marL="0" lvl="0" indent="0" algn="l" rtl="0">
              <a:lnSpc>
                <a:spcPct val="100000"/>
              </a:lnSpc>
              <a:spcBef>
                <a:spcPts val="0"/>
              </a:spcBef>
              <a:spcAft>
                <a:spcPts val="0"/>
              </a:spcAft>
              <a:buSzPts val="1400"/>
              <a:buNone/>
            </a:pPr>
            <a:r>
              <a:rPr lang="en-AU" sz="1400"/>
              <a:t>You can share your answers with the people around you, how well were you able to recall your feelings? </a:t>
            </a:r>
            <a:endParaRPr sz="1400"/>
          </a:p>
          <a:p>
            <a:pPr marL="0" lvl="0" indent="0" algn="l" rtl="0">
              <a:lnSpc>
                <a:spcPct val="100000"/>
              </a:lnSpc>
              <a:spcBef>
                <a:spcPts val="0"/>
              </a:spcBef>
              <a:spcAft>
                <a:spcPts val="0"/>
              </a:spcAft>
              <a:buSzPts val="1400"/>
              <a:buNone/>
            </a:pPr>
            <a:r>
              <a:rPr lang="en-AU" sz="1400"/>
              <a:t>The point of this exercise is to encourage us to be more mindful or our emotions as they happen. This is the first step to becoming more emotionally intelligent. </a:t>
            </a:r>
            <a:endParaRPr sz="1400"/>
          </a:p>
          <a:p>
            <a:pPr marL="0" lvl="0" indent="0" algn="l" rtl="0">
              <a:lnSpc>
                <a:spcPct val="100000"/>
              </a:lnSpc>
              <a:spcBef>
                <a:spcPts val="0"/>
              </a:spcBef>
              <a:spcAft>
                <a:spcPts val="0"/>
              </a:spcAft>
              <a:buSzPts val="1400"/>
              <a:buNone/>
            </a:pPr>
            <a:endParaRPr sz="1400"/>
          </a:p>
          <a:p>
            <a:pPr marL="0" lvl="0" indent="0" algn="l" rtl="0">
              <a:lnSpc>
                <a:spcPct val="100000"/>
              </a:lnSpc>
              <a:spcBef>
                <a:spcPts val="0"/>
              </a:spcBef>
              <a:spcAft>
                <a:spcPts val="0"/>
              </a:spcAft>
              <a:buSzPts val="1200"/>
              <a:buNone/>
            </a:pPr>
            <a:endParaRPr sz="14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
        <p:cNvGrpSpPr/>
        <p:nvPr/>
      </p:nvGrpSpPr>
      <p:grpSpPr>
        <a:xfrm>
          <a:off x="0" y="0"/>
          <a:ext cx="0" cy="0"/>
          <a:chOff x="0" y="0"/>
          <a:chExt cx="0" cy="0"/>
        </a:xfrm>
      </p:grpSpPr>
      <p:sp>
        <p:nvSpPr>
          <p:cNvPr id="33" name="Google Shape;33;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4" name="Google Shape;34;p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AU" sz="1400"/>
              <a:t>Self-regulation is the ability to express your emotions appropriately. </a:t>
            </a:r>
            <a:endParaRPr sz="1400"/>
          </a:p>
          <a:p>
            <a:pPr marL="0" lvl="0" indent="0" algn="l" rtl="0">
              <a:lnSpc>
                <a:spcPct val="100000"/>
              </a:lnSpc>
              <a:spcBef>
                <a:spcPts val="0"/>
              </a:spcBef>
              <a:spcAft>
                <a:spcPts val="0"/>
              </a:spcAft>
              <a:buSzPts val="1400"/>
              <a:buNone/>
            </a:pPr>
            <a:endParaRPr sz="1400"/>
          </a:p>
          <a:p>
            <a:pPr marL="0" lvl="0" indent="0" algn="l" rtl="0">
              <a:lnSpc>
                <a:spcPct val="100000"/>
              </a:lnSpc>
              <a:spcBef>
                <a:spcPts val="0"/>
              </a:spcBef>
              <a:spcAft>
                <a:spcPts val="0"/>
              </a:spcAft>
              <a:buSzPts val="1400"/>
              <a:buNone/>
            </a:pPr>
            <a:r>
              <a:rPr lang="en-AU" sz="1400"/>
              <a:t>In certain situations, we may be overcome with emotion. This is not uncommon especially in situations that arouse deep emotional responses. In some circumstances responding with a lot of emotion can be a joyful expression, like when our favorite team wins. Yet, in other circumstances a response of explosive anger may not be the best choice and may cause more harm to yourself and those around you. Being able to self regulate your emotions in these circumstances is an important aspect of being emotionally intelligent. </a:t>
            </a:r>
            <a:endParaRPr sz="1400"/>
          </a:p>
          <a:p>
            <a:pPr marL="0" lvl="0" indent="0" algn="l" rtl="0">
              <a:lnSpc>
                <a:spcPct val="100000"/>
              </a:lnSpc>
              <a:spcBef>
                <a:spcPts val="0"/>
              </a:spcBef>
              <a:spcAft>
                <a:spcPts val="0"/>
              </a:spcAft>
              <a:buSzPts val="1400"/>
              <a:buNone/>
            </a:pPr>
            <a:r>
              <a:rPr lang="en-AU" sz="1400"/>
              <a:t>Take this time to think and answer the following questions:</a:t>
            </a:r>
            <a:endParaRPr sz="1400"/>
          </a:p>
          <a:p>
            <a:pPr marL="171450" lvl="0" indent="-184150" algn="l" rtl="0">
              <a:lnSpc>
                <a:spcPct val="100000"/>
              </a:lnSpc>
              <a:spcBef>
                <a:spcPts val="0"/>
              </a:spcBef>
              <a:spcAft>
                <a:spcPts val="0"/>
              </a:spcAft>
              <a:buSzPts val="1400"/>
              <a:buFont typeface="Arial"/>
              <a:buChar char="•"/>
            </a:pPr>
            <a:r>
              <a:rPr lang="en-AU" sz="1400"/>
              <a:t>How to you respond when overcome with joy or frustration? </a:t>
            </a:r>
            <a:endParaRPr sz="1400"/>
          </a:p>
          <a:p>
            <a:pPr marL="171450" lvl="0" indent="-184150" algn="l" rtl="0">
              <a:lnSpc>
                <a:spcPct val="100000"/>
              </a:lnSpc>
              <a:spcBef>
                <a:spcPts val="0"/>
              </a:spcBef>
              <a:spcAft>
                <a:spcPts val="0"/>
              </a:spcAft>
              <a:buSzPts val="1400"/>
              <a:buFont typeface="Arial"/>
              <a:buChar char="•"/>
            </a:pPr>
            <a:r>
              <a:rPr lang="en-AU" sz="1400"/>
              <a:t>How do you know what response is effective or acceptable given different circumstances? What are the signs you look for when responding to someone?</a:t>
            </a:r>
            <a:endParaRPr sz="1400"/>
          </a:p>
          <a:p>
            <a:pPr marL="171450" lvl="0" indent="-184150" algn="l" rtl="0">
              <a:lnSpc>
                <a:spcPct val="100000"/>
              </a:lnSpc>
              <a:spcBef>
                <a:spcPts val="0"/>
              </a:spcBef>
              <a:spcAft>
                <a:spcPts val="0"/>
              </a:spcAft>
              <a:buSzPts val="1400"/>
              <a:buFont typeface="Arial"/>
              <a:buChar char="•"/>
            </a:pPr>
            <a:r>
              <a:rPr lang="en-AU" sz="1400"/>
              <a:t>When in different situations, how do you manage your behavior especially when you feel much joy or much frustration, two examples could be, when your favorite sports team wins a game/tournament and your friends are going for the opposite team, or when someone cuts you off on the road but there are young children in the car with you. </a:t>
            </a:r>
            <a:endParaRPr sz="1400"/>
          </a:p>
          <a:p>
            <a:pPr marL="0" lvl="0" indent="0" algn="l" rtl="0">
              <a:lnSpc>
                <a:spcPct val="100000"/>
              </a:lnSpc>
              <a:spcBef>
                <a:spcPts val="0"/>
              </a:spcBef>
              <a:spcAft>
                <a:spcPts val="0"/>
              </a:spcAft>
              <a:buSzPts val="1200"/>
              <a:buFont typeface="Arial"/>
              <a:buNone/>
            </a:pPr>
            <a:r>
              <a:rPr lang="en-AU" sz="1400" b="1" i="1"/>
              <a:t>[*with time limit, ask the main group for quick responses. With more time, split people into the same group and ask a few to share].</a:t>
            </a:r>
            <a:endParaRPr sz="1400" b="1" i="1"/>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
        <p:cNvGrpSpPr/>
        <p:nvPr/>
      </p:nvGrpSpPr>
      <p:grpSpPr>
        <a:xfrm>
          <a:off x="0" y="0"/>
          <a:ext cx="0" cy="0"/>
          <a:chOff x="0" y="0"/>
          <a:chExt cx="0" cy="0"/>
        </a:xfrm>
      </p:grpSpPr>
      <p:sp>
        <p:nvSpPr>
          <p:cNvPr id="37" name="Google Shape;37;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8" name="Google Shape;38;p1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AU" sz="1400"/>
              <a:t>Consider this quote by Dr Daniel Goleman. Our emotions are naturally more reactive than our logical processing. Having emotional intelligence is being able to pause before we react to certain situations. Thinking before speaking or acting. </a:t>
            </a:r>
            <a:endParaRPr sz="14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2" name="Google Shape;42;p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AU" sz="1400" b="1"/>
              <a:t>Being emotionally intelligent means being able to, not only, recognize your emotions but also others' emotions as they are happening. </a:t>
            </a:r>
            <a:r>
              <a:rPr lang="en-AU" sz="1400"/>
              <a:t>This is especially helpful when interacting with others, at home, at work, or just in the community in general. Our ability to recognize emotions aids us in developing good social skills. When we recognise someone going through emotional turmoil or joy we can practice different social skills, according to their need. Sometimes people just need us to listen to what they are going through or experience, active listening, which in turn helps us to verbally respond appropriately to what they are saying (when needed). We can also learn communication through non-verbal interaction – this takes practice but shows great emotional intelligence when mastered well. </a:t>
            </a:r>
            <a:endParaRPr sz="1400"/>
          </a:p>
          <a:p>
            <a:pPr marL="0" lvl="0" indent="0" algn="l" rtl="0">
              <a:lnSpc>
                <a:spcPct val="100000"/>
              </a:lnSpc>
              <a:spcBef>
                <a:spcPts val="0"/>
              </a:spcBef>
              <a:spcAft>
                <a:spcPts val="0"/>
              </a:spcAft>
              <a:buSzPts val="1400"/>
              <a:buNone/>
            </a:pPr>
            <a:r>
              <a:rPr lang="en-AU" sz="1400"/>
              <a:t>Showing empathy means being able to recognize how others are feeling and responding in a way that let’s the other person know you understand what they are going through. </a:t>
            </a:r>
            <a:endParaRPr sz="1400"/>
          </a:p>
          <a:p>
            <a:pPr marL="0" lvl="0" indent="0" algn="l" rtl="0">
              <a:lnSpc>
                <a:spcPct val="100000"/>
              </a:lnSpc>
              <a:spcBef>
                <a:spcPts val="0"/>
              </a:spcBef>
              <a:spcAft>
                <a:spcPts val="0"/>
              </a:spcAft>
              <a:buSzPts val="1400"/>
              <a:buNone/>
            </a:pPr>
            <a:r>
              <a:rPr lang="en-AU" sz="1400"/>
              <a:t>Let’s practice with the following images </a:t>
            </a:r>
            <a:r>
              <a:rPr lang="en-AU" sz="1400" b="1"/>
              <a:t>(not required for them to separate into groups)</a:t>
            </a:r>
            <a:endParaRPr sz="1400" b="1"/>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
        <p:cNvGrpSpPr/>
        <p:nvPr/>
      </p:nvGrpSpPr>
      <p:grpSpPr>
        <a:xfrm>
          <a:off x="0" y="0"/>
          <a:ext cx="0" cy="0"/>
          <a:chOff x="0" y="0"/>
          <a:chExt cx="0" cy="0"/>
        </a:xfrm>
      </p:grpSpPr>
      <p:sp>
        <p:nvSpPr>
          <p:cNvPr id="45" name="Google Shape;45;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6" name="Google Shape;46;p7: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AU" sz="1400" b="1" i="0" u="none" strike="noStrike" cap="none">
                <a:solidFill>
                  <a:srgbClr val="000000"/>
                </a:solidFill>
                <a:latin typeface="Calibri"/>
                <a:ea typeface="Calibri"/>
                <a:cs typeface="Calibri"/>
                <a:sym typeface="Calibri"/>
              </a:rPr>
              <a:t>(not required for them to separate into groups. 1-2 responses are sufficient)</a:t>
            </a:r>
            <a:endParaRPr sz="1400" b="0" i="0" u="none" strike="noStrike">
              <a:solidFill>
                <a:srgbClr val="000000"/>
              </a:solidFill>
            </a:endParaRPr>
          </a:p>
          <a:p>
            <a:pPr marL="0" lvl="0" indent="0" algn="l" rtl="0">
              <a:lnSpc>
                <a:spcPct val="100000"/>
              </a:lnSpc>
              <a:spcBef>
                <a:spcPts val="0"/>
              </a:spcBef>
              <a:spcAft>
                <a:spcPts val="0"/>
              </a:spcAft>
              <a:buSzPts val="1400"/>
              <a:buNone/>
            </a:pPr>
            <a:r>
              <a:rPr lang="en-AU" sz="1400" b="0" i="0" u="none" strike="noStrike" cap="none">
                <a:solidFill>
                  <a:srgbClr val="000000"/>
                </a:solidFill>
                <a:latin typeface="Calibri"/>
                <a:ea typeface="Calibri"/>
                <a:cs typeface="Calibri"/>
                <a:sym typeface="Calibri"/>
              </a:rPr>
              <a:t>What </a:t>
            </a:r>
            <a:r>
              <a:rPr lang="en-AU" sz="1400"/>
              <a:t>does</a:t>
            </a:r>
            <a:r>
              <a:rPr lang="en-AU" sz="1400" b="0" i="0" u="none" strike="noStrike" cap="none">
                <a:solidFill>
                  <a:srgbClr val="000000"/>
                </a:solidFill>
                <a:latin typeface="Calibri"/>
                <a:ea typeface="Calibri"/>
                <a:cs typeface="Calibri"/>
                <a:sym typeface="Calibri"/>
              </a:rPr>
              <a:t> th</a:t>
            </a:r>
            <a:r>
              <a:rPr lang="en-AU" sz="1400"/>
              <a:t>is</a:t>
            </a:r>
            <a:r>
              <a:rPr lang="en-AU" sz="1400" b="0" i="0" u="none" strike="noStrike" cap="none">
                <a:solidFill>
                  <a:srgbClr val="000000"/>
                </a:solidFill>
                <a:latin typeface="Calibri"/>
                <a:ea typeface="Calibri"/>
                <a:cs typeface="Calibri"/>
                <a:sym typeface="Calibri"/>
              </a:rPr>
              <a:t> image reflect about the emotions the person is experiencing? What could an appropriate response be?</a:t>
            </a:r>
            <a:endParaRPr sz="14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Google Shape;4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0" name="Google Shape;50;p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AU" sz="1400" b="1" i="0" u="none" strike="noStrike" cap="none">
                <a:solidFill>
                  <a:srgbClr val="000000"/>
                </a:solidFill>
                <a:latin typeface="Calibri"/>
                <a:ea typeface="Calibri"/>
                <a:cs typeface="Calibri"/>
                <a:sym typeface="Calibri"/>
              </a:rPr>
              <a:t>(not required for them to separate into groups. 1-2 responses are sufficient)</a:t>
            </a:r>
            <a:endParaRPr sz="1400" b="0" i="0" u="none" strike="noStrike">
              <a:solidFill>
                <a:srgbClr val="000000"/>
              </a:solidFill>
            </a:endParaRPr>
          </a:p>
          <a:p>
            <a:pPr marL="0" lvl="0" indent="0" algn="l" rtl="0">
              <a:lnSpc>
                <a:spcPct val="100000"/>
              </a:lnSpc>
              <a:spcBef>
                <a:spcPts val="0"/>
              </a:spcBef>
              <a:spcAft>
                <a:spcPts val="0"/>
              </a:spcAft>
              <a:buSzPts val="1400"/>
              <a:buNone/>
            </a:pPr>
            <a:r>
              <a:rPr lang="en-AU" sz="1400" b="0" i="0" u="none" strike="noStrike" cap="none">
                <a:solidFill>
                  <a:srgbClr val="000000"/>
                </a:solidFill>
                <a:latin typeface="Calibri"/>
                <a:ea typeface="Calibri"/>
                <a:cs typeface="Calibri"/>
                <a:sym typeface="Calibri"/>
              </a:rPr>
              <a:t>What </a:t>
            </a:r>
            <a:r>
              <a:rPr lang="en-AU" sz="1400"/>
              <a:t>does</a:t>
            </a:r>
            <a:r>
              <a:rPr lang="en-AU" sz="1400" b="0" i="0" u="none" strike="noStrike" cap="none">
                <a:solidFill>
                  <a:srgbClr val="000000"/>
                </a:solidFill>
                <a:latin typeface="Calibri"/>
                <a:ea typeface="Calibri"/>
                <a:cs typeface="Calibri"/>
                <a:sym typeface="Calibri"/>
              </a:rPr>
              <a:t> th</a:t>
            </a:r>
            <a:r>
              <a:rPr lang="en-AU" sz="1400"/>
              <a:t>i</a:t>
            </a:r>
            <a:r>
              <a:rPr lang="en-AU" sz="1400" b="0" i="0" u="none" strike="noStrike" cap="none">
                <a:solidFill>
                  <a:srgbClr val="000000"/>
                </a:solidFill>
                <a:latin typeface="Calibri"/>
                <a:ea typeface="Calibri"/>
                <a:cs typeface="Calibri"/>
                <a:sym typeface="Calibri"/>
              </a:rPr>
              <a:t>s image reflect about the emotions the person is experiencing? What could an appropriate response be?</a:t>
            </a:r>
            <a:endParaRPr sz="14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12"/>
        <p:cNvGrpSpPr/>
        <p:nvPr/>
      </p:nvGrpSpPr>
      <p:grpSpPr>
        <a:xfrm>
          <a:off x="0" y="0"/>
          <a:ext cx="0" cy="0"/>
          <a:chOff x="0" y="0"/>
          <a:chExt cx="0" cy="0"/>
        </a:xfrm>
      </p:grpSpPr>
      <p:sp>
        <p:nvSpPr>
          <p:cNvPr id="13" name="Google Shape;13;p18"/>
          <p:cNvSpPr txBox="1">
            <a:spLocks noGrp="1"/>
          </p:cNvSpPr>
          <p:nvPr>
            <p:ph type="title"/>
          </p:nvPr>
        </p:nvSpPr>
        <p:spPr>
          <a:xfrm>
            <a:off x="1524000" y="1122362"/>
            <a:ext cx="9144000" cy="2387601"/>
          </a:xfrm>
          <a:prstGeom prst="rect">
            <a:avLst/>
          </a:prstGeom>
          <a:noFill/>
          <a:ln>
            <a:noFill/>
          </a:ln>
        </p:spPr>
        <p:txBody>
          <a:bodyPr spcFirstLastPara="1" wrap="square" lIns="45700" tIns="45700" rIns="45700" bIns="45700" anchor="b" anchorCtr="0">
            <a:normAutofit/>
          </a:bodyPr>
          <a:lstStyle>
            <a:lvl1pPr lvl="0" algn="ctr">
              <a:lnSpc>
                <a:spcPct val="90000"/>
              </a:lnSpc>
              <a:spcBef>
                <a:spcPts val="0"/>
              </a:spcBef>
              <a:spcAft>
                <a:spcPts val="0"/>
              </a:spcAft>
              <a:buClr>
                <a:srgbClr val="000000"/>
              </a:buClr>
              <a:buSzPts val="6000"/>
              <a:buFont typeface="Calibri"/>
              <a:buNone/>
              <a:defRPr sz="6000"/>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14" name="Google Shape;14;p18"/>
          <p:cNvSpPr txBox="1">
            <a:spLocks noGrp="1"/>
          </p:cNvSpPr>
          <p:nvPr>
            <p:ph type="body" idx="1"/>
          </p:nvPr>
        </p:nvSpPr>
        <p:spPr>
          <a:xfrm>
            <a:off x="1524000" y="3602037"/>
            <a:ext cx="9144000" cy="1655763"/>
          </a:xfrm>
          <a:prstGeom prst="rect">
            <a:avLst/>
          </a:prstGeom>
          <a:noFill/>
          <a:ln>
            <a:noFill/>
          </a:ln>
        </p:spPr>
        <p:txBody>
          <a:bodyPr spcFirstLastPara="1" wrap="square" lIns="45700" tIns="45700" rIns="45700" bIns="45700" anchor="t" anchorCtr="0">
            <a:normAutofit/>
          </a:bodyPr>
          <a:lstStyle>
            <a:lvl1pPr marL="457200" lvl="0" indent="-228600" algn="ctr">
              <a:lnSpc>
                <a:spcPct val="90000"/>
              </a:lnSpc>
              <a:spcBef>
                <a:spcPts val="1000"/>
              </a:spcBef>
              <a:spcAft>
                <a:spcPts val="0"/>
              </a:spcAft>
              <a:buClr>
                <a:srgbClr val="000000"/>
              </a:buClr>
              <a:buSzPts val="2400"/>
              <a:buFont typeface="Calibri"/>
              <a:buNone/>
              <a:defRPr sz="2400"/>
            </a:lvl1pPr>
            <a:lvl2pPr marL="914400" lvl="1" indent="-228600" algn="ctr">
              <a:lnSpc>
                <a:spcPct val="90000"/>
              </a:lnSpc>
              <a:spcBef>
                <a:spcPts val="1000"/>
              </a:spcBef>
              <a:spcAft>
                <a:spcPts val="0"/>
              </a:spcAft>
              <a:buClr>
                <a:srgbClr val="000000"/>
              </a:buClr>
              <a:buSzPts val="2400"/>
              <a:buFont typeface="Calibri"/>
              <a:buNone/>
              <a:defRPr sz="2400"/>
            </a:lvl2pPr>
            <a:lvl3pPr marL="1371600" lvl="2" indent="-228600" algn="ctr">
              <a:lnSpc>
                <a:spcPct val="90000"/>
              </a:lnSpc>
              <a:spcBef>
                <a:spcPts val="1000"/>
              </a:spcBef>
              <a:spcAft>
                <a:spcPts val="0"/>
              </a:spcAft>
              <a:buClr>
                <a:srgbClr val="000000"/>
              </a:buClr>
              <a:buSzPts val="2400"/>
              <a:buFont typeface="Calibri"/>
              <a:buNone/>
              <a:defRPr sz="2400"/>
            </a:lvl3pPr>
            <a:lvl4pPr marL="1828800" lvl="3" indent="-228600" algn="ctr">
              <a:lnSpc>
                <a:spcPct val="90000"/>
              </a:lnSpc>
              <a:spcBef>
                <a:spcPts val="1000"/>
              </a:spcBef>
              <a:spcAft>
                <a:spcPts val="0"/>
              </a:spcAft>
              <a:buClr>
                <a:srgbClr val="000000"/>
              </a:buClr>
              <a:buSzPts val="2400"/>
              <a:buFont typeface="Calibri"/>
              <a:buNone/>
              <a:defRPr sz="2400"/>
            </a:lvl4pPr>
            <a:lvl5pPr marL="2286000" lvl="4" indent="-228600" algn="ctr">
              <a:lnSpc>
                <a:spcPct val="90000"/>
              </a:lnSpc>
              <a:spcBef>
                <a:spcPts val="1000"/>
              </a:spcBef>
              <a:spcAft>
                <a:spcPts val="0"/>
              </a:spcAft>
              <a:buClr>
                <a:srgbClr val="000000"/>
              </a:buClr>
              <a:buSzPts val="2400"/>
              <a:buFont typeface="Calibri"/>
              <a:buNone/>
              <a:defRPr sz="2400"/>
            </a:lvl5pPr>
            <a:lvl6pPr marL="2743200" lvl="5" indent="-342900" algn="l">
              <a:lnSpc>
                <a:spcPct val="90000"/>
              </a:lnSpc>
              <a:spcBef>
                <a:spcPts val="1000"/>
              </a:spcBef>
              <a:spcAft>
                <a:spcPts val="0"/>
              </a:spcAft>
              <a:buClr>
                <a:srgbClr val="000000"/>
              </a:buClr>
              <a:buSzPts val="1800"/>
              <a:buChar char="•"/>
              <a:defRPr/>
            </a:lvl6pPr>
            <a:lvl7pPr marL="3200400" lvl="6" indent="-342900" algn="l">
              <a:lnSpc>
                <a:spcPct val="90000"/>
              </a:lnSpc>
              <a:spcBef>
                <a:spcPts val="1000"/>
              </a:spcBef>
              <a:spcAft>
                <a:spcPts val="0"/>
              </a:spcAft>
              <a:buClr>
                <a:srgbClr val="000000"/>
              </a:buClr>
              <a:buSzPts val="1800"/>
              <a:buChar char="•"/>
              <a:defRPr/>
            </a:lvl7pPr>
            <a:lvl8pPr marL="3657600" lvl="7" indent="-342900" algn="l">
              <a:lnSpc>
                <a:spcPct val="90000"/>
              </a:lnSpc>
              <a:spcBef>
                <a:spcPts val="1000"/>
              </a:spcBef>
              <a:spcAft>
                <a:spcPts val="0"/>
              </a:spcAft>
              <a:buClr>
                <a:srgbClr val="000000"/>
              </a:buClr>
              <a:buSzPts val="1800"/>
              <a:buChar char="•"/>
              <a:defRPr/>
            </a:lvl8pPr>
            <a:lvl9pPr marL="4114800" lvl="8" indent="-342900" algn="l">
              <a:lnSpc>
                <a:spcPct val="90000"/>
              </a:lnSpc>
              <a:spcBef>
                <a:spcPts val="1000"/>
              </a:spcBef>
              <a:spcAft>
                <a:spcPts val="0"/>
              </a:spcAft>
              <a:buClr>
                <a:srgbClr val="000000"/>
              </a:buClr>
              <a:buSzPts val="1800"/>
              <a:buChar char="•"/>
              <a:defRPr/>
            </a:lvl9pPr>
          </a:lstStyle>
          <a:p>
            <a:endParaRPr/>
          </a:p>
        </p:txBody>
      </p:sp>
      <p:sp>
        <p:nvSpPr>
          <p:cNvPr id="15" name="Google Shape;15;p18"/>
          <p:cNvSpPr txBox="1">
            <a:spLocks noGrp="1"/>
          </p:cNvSpPr>
          <p:nvPr>
            <p:ph type="sldNum" idx="12"/>
          </p:nvPr>
        </p:nvSpPr>
        <p:spPr>
          <a:xfrm>
            <a:off x="11095176" y="6404292"/>
            <a:ext cx="258624" cy="26924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17"/>
          <p:cNvSpPr/>
          <p:nvPr/>
        </p:nvSpPr>
        <p:spPr>
          <a:xfrm>
            <a:off x="-107950" y="-38100"/>
            <a:ext cx="10497220" cy="6934200"/>
          </a:xfrm>
          <a:prstGeom prst="rect">
            <a:avLst/>
          </a:prstGeom>
          <a:solidFill>
            <a:srgbClr val="33BCBD"/>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pic>
        <p:nvPicPr>
          <p:cNvPr id="7" name="Google Shape;7;p17" descr="SDA Logo 10K.ai"/>
          <p:cNvPicPr preferRelativeResize="0"/>
          <p:nvPr/>
        </p:nvPicPr>
        <p:blipFill rotWithShape="1">
          <a:blip r:embed="rId3">
            <a:alphaModFix/>
          </a:blip>
          <a:srcRect/>
          <a:stretch/>
        </p:blipFill>
        <p:spPr>
          <a:xfrm>
            <a:off x="10742129" y="5487792"/>
            <a:ext cx="1095846" cy="1006717"/>
          </a:xfrm>
          <a:prstGeom prst="rect">
            <a:avLst/>
          </a:prstGeom>
          <a:noFill/>
          <a:ln>
            <a:noFill/>
          </a:ln>
        </p:spPr>
      </p:pic>
      <p:pic>
        <p:nvPicPr>
          <p:cNvPr id="8" name="Google Shape;8;p17" descr="10K White Foot.psd"/>
          <p:cNvPicPr preferRelativeResize="0"/>
          <p:nvPr/>
        </p:nvPicPr>
        <p:blipFill rotWithShape="1">
          <a:blip r:embed="rId4">
            <a:alphaModFix/>
          </a:blip>
          <a:srcRect/>
          <a:stretch/>
        </p:blipFill>
        <p:spPr>
          <a:xfrm rot="-7090833">
            <a:off x="80597" y="-984352"/>
            <a:ext cx="2058397" cy="1809015"/>
          </a:xfrm>
          <a:prstGeom prst="rect">
            <a:avLst/>
          </a:prstGeom>
          <a:noFill/>
          <a:ln>
            <a:noFill/>
          </a:ln>
        </p:spPr>
      </p:pic>
      <p:sp>
        <p:nvSpPr>
          <p:cNvPr id="9" name="Google Shape;9;p17"/>
          <p:cNvSpPr txBox="1">
            <a:spLocks noGrp="1"/>
          </p:cNvSpPr>
          <p:nvPr>
            <p:ph type="title"/>
          </p:nvPr>
        </p:nvSpPr>
        <p:spPr>
          <a:xfrm>
            <a:off x="609600" y="92074"/>
            <a:ext cx="10972800" cy="1508126"/>
          </a:xfrm>
          <a:prstGeom prst="rect">
            <a:avLst/>
          </a:prstGeom>
          <a:noFill/>
          <a:ln>
            <a:noFill/>
          </a:ln>
        </p:spPr>
        <p:txBody>
          <a:bodyPr spcFirstLastPara="1" wrap="square" lIns="45700" tIns="45700" rIns="45700" bIns="45700" anchor="ctr" anchorCtr="0">
            <a:normAutofit/>
          </a:bodyPr>
          <a:lstStyle>
            <a:lvl1pPr marR="0" lvl="0"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marR="0" lvl="1"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2pPr>
            <a:lvl3pPr marR="0" lvl="2"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3pPr>
            <a:lvl4pPr marR="0" lvl="3"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4pPr>
            <a:lvl5pPr marR="0" lvl="4"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5pPr>
            <a:lvl6pPr marR="0" lvl="5"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6pPr>
            <a:lvl7pPr marR="0" lvl="6"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7pPr>
            <a:lvl8pPr marR="0" lvl="7"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8pPr>
            <a:lvl9pPr marR="0" lvl="8"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9pPr>
          </a:lstStyle>
          <a:p>
            <a:endParaRPr/>
          </a:p>
        </p:txBody>
      </p:sp>
      <p:sp>
        <p:nvSpPr>
          <p:cNvPr id="10" name="Google Shape;10;p17"/>
          <p:cNvSpPr txBox="1">
            <a:spLocks noGrp="1"/>
          </p:cNvSpPr>
          <p:nvPr>
            <p:ph type="body" idx="1"/>
          </p:nvPr>
        </p:nvSpPr>
        <p:spPr>
          <a:xfrm>
            <a:off x="609600" y="1600200"/>
            <a:ext cx="10972800" cy="5257800"/>
          </a:xfrm>
          <a:prstGeom prst="rect">
            <a:avLst/>
          </a:prstGeom>
          <a:noFill/>
          <a:ln>
            <a:noFill/>
          </a:ln>
        </p:spPr>
        <p:txBody>
          <a:bodyPr spcFirstLastPara="1" wrap="square" lIns="45700" tIns="45700" rIns="45700" bIns="45700" anchor="t" anchorCtr="0">
            <a:norm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2pPr>
            <a:lvl3pPr marL="1371600" marR="0" lvl="2"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3pPr>
            <a:lvl4pPr marL="1828800" marR="0" lvl="3"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4pPr>
            <a:lvl5pPr marL="2286000" marR="0" lvl="4"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5pPr>
            <a:lvl6pPr marL="2743200" marR="0" lvl="5"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6pPr>
            <a:lvl7pPr marL="3200400" marR="0" lvl="6"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7pPr>
            <a:lvl8pPr marL="3657600" marR="0" lvl="7"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8pPr>
            <a:lvl9pPr marL="4114800" marR="0" lvl="8"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9pPr>
          </a:lstStyle>
          <a:p>
            <a:endParaRPr/>
          </a:p>
        </p:txBody>
      </p:sp>
      <p:sp>
        <p:nvSpPr>
          <p:cNvPr id="11" name="Google Shape;11;p17"/>
          <p:cNvSpPr txBox="1">
            <a:spLocks noGrp="1"/>
          </p:cNvSpPr>
          <p:nvPr>
            <p:ph type="sldNum" idx="12"/>
          </p:nvPr>
        </p:nvSpPr>
        <p:spPr>
          <a:xfrm>
            <a:off x="11095176" y="6404292"/>
            <a:ext cx="258624" cy="269241"/>
          </a:xfrm>
          <a:prstGeom prst="rect">
            <a:avLst/>
          </a:prstGeom>
          <a:noFill/>
          <a:ln>
            <a:noFill/>
          </a:ln>
        </p:spPr>
        <p:txBody>
          <a:bodyPr spcFirstLastPara="1" wrap="square" lIns="45700" tIns="45700" rIns="45700" bIns="45700" anchor="ctr" anchorCtr="0">
            <a:spAutoFit/>
          </a:bodyPr>
          <a:lstStyle>
            <a:lvl1pPr marL="0" marR="0" lvl="0"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AU"/>
              <a:t>‹#›</a:t>
            </a:fld>
            <a:endParaRPr/>
          </a:p>
        </p:txBody>
      </p:sp>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9"/>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5"/>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9"/>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3"/>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7"/>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1"/>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5"/>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9"/>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3"/>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0">
  <p:cSld>
    <p:bg>
      <p:bgPr>
        <a:blipFill>
          <a:blip r:embed="rId3">
            <a:alphaModFix/>
          </a:blip>
          <a:stretch>
            <a:fillRect/>
          </a:stretch>
        </a:blipFill>
        <a:effectLst/>
      </p:bgPr>
    </p:bg>
    <p:spTree>
      <p:nvGrpSpPr>
        <p:cNvPr id="1" name="Shape 87"/>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3"/>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7"/>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1"/>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5"/>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9"/>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3"/>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7"/>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1"/>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1808</Words>
  <Application>Microsoft Office PowerPoint</Application>
  <PresentationFormat>Widescreen</PresentationFormat>
  <Paragraphs>73</Paragraphs>
  <Slides>18</Slides>
  <Notes>18</Notes>
  <HiddenSlides>1</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Roboto</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Adrielle Carrasco</dc:creator>
  <cp:lastModifiedBy>Pamela Townend</cp:lastModifiedBy>
  <cp:revision>1</cp:revision>
  <dcterms:modified xsi:type="dcterms:W3CDTF">2022-04-29T03:47:56Z</dcterms:modified>
</cp:coreProperties>
</file>