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e Bloggs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–Joe Bloggs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reak-Mimosa">
    <p:bg>
      <p:bgPr>
        <a:solidFill>
          <a:srgbClr val="E06D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BREAK"/>
          <p:cNvSpPr txBox="1"/>
          <p:nvPr>
            <p:ph type="body" sz="half" idx="13"/>
          </p:nvPr>
        </p:nvSpPr>
        <p:spPr>
          <a:xfrm>
            <a:off x="2206537" y="3338406"/>
            <a:ext cx="8591726" cy="3076788"/>
          </a:xfrm>
          <a:prstGeom prst="rect">
            <a:avLst/>
          </a:prstGeom>
        </p:spPr>
        <p:txBody>
          <a:bodyPr wrap="none" lIns="27093" tIns="27093" rIns="27093" bIns="27093">
            <a:spAutoFit/>
          </a:bodyPr>
          <a:lstStyle>
            <a:lvl1pPr marL="0" indent="0" algn="ctr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9800">
                <a:solidFill>
                  <a:srgbClr val="F9FFF8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BREAK</a:t>
            </a:r>
          </a:p>
        </p:txBody>
      </p:sp>
      <p:sp>
        <p:nvSpPr>
          <p:cNvPr id="118" name="presentation title - creative keynote template"/>
          <p:cNvSpPr/>
          <p:nvPr>
            <p:ph type="body" sz="quarter" idx="14"/>
          </p:nvPr>
        </p:nvSpPr>
        <p:spPr>
          <a:xfrm>
            <a:off x="731519" y="7588250"/>
            <a:ext cx="11921068" cy="36830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 defTabSz="587022">
              <a:lnSpc>
                <a:spcPct val="110000"/>
              </a:lnSpc>
              <a:spcBef>
                <a:spcPts val="0"/>
              </a:spcBef>
              <a:buSzTx/>
              <a:buNone/>
              <a:defRPr b="1" cap="all" spc="360" sz="2400">
                <a:solidFill>
                  <a:srgbClr val="FFFFFF"/>
                </a:solidFill>
                <a:latin typeface="BebasNeue"/>
                <a:ea typeface="BebasNeue"/>
                <a:cs typeface="BebasNeue"/>
                <a:sym typeface="BebasNeue"/>
              </a:defRPr>
            </a:lvl1pPr>
          </a:lstStyle>
          <a:p>
            <a:pPr/>
            <a:r>
              <a:t>presentation title - creative keynote template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12407900" y="8134773"/>
            <a:ext cx="244687" cy="295488"/>
          </a:xfrm>
          <a:prstGeom prst="rect">
            <a:avLst/>
          </a:prstGeom>
        </p:spPr>
        <p:txBody>
          <a:bodyPr lIns="27093" tIns="27093" rIns="27093" bIns="27093"/>
          <a:lstStyle>
            <a:lvl1pPr algn="r" defTabSz="587022">
              <a:defRPr sz="1400">
                <a:solidFill>
                  <a:srgbClr val="31486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-Left-Mimosa">
    <p:bg>
      <p:bgPr>
        <a:solidFill>
          <a:srgbClr val="E06D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RESS ONWARD…"/>
          <p:cNvSpPr txBox="1"/>
          <p:nvPr>
            <p:ph type="body" idx="13"/>
          </p:nvPr>
        </p:nvSpPr>
        <p:spPr>
          <a:xfrm>
            <a:off x="1683930" y="-1083734"/>
            <a:ext cx="8638667" cy="11921068"/>
          </a:xfrm>
          <a:prstGeom prst="rect">
            <a:avLst/>
          </a:prstGeom>
        </p:spPr>
        <p:txBody>
          <a:bodyPr lIns="27093" tIns="27093" rIns="27093" bIns="27093">
            <a:spAutoFit/>
          </a:bodyPr>
          <a:lstStyle/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PRESS ONWARD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SERVICE and founder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AUDIENCE crowd</a:t>
            </a:r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12407900" y="8134773"/>
            <a:ext cx="244687" cy="295488"/>
          </a:xfrm>
          <a:prstGeom prst="rect">
            <a:avLst/>
          </a:prstGeom>
        </p:spPr>
        <p:txBody>
          <a:bodyPr lIns="27093" tIns="27093" rIns="27093" bIns="27093"/>
          <a:lstStyle>
            <a:lvl1pPr algn="r" defTabSz="587022">
              <a:defRPr sz="1400">
                <a:solidFill>
                  <a:srgbClr val="31486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-Left-Eggplant">
    <p:bg>
      <p:bgPr>
        <a:solidFill>
          <a:srgbClr val="8359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RESS ONWARD…"/>
          <p:cNvSpPr txBox="1"/>
          <p:nvPr>
            <p:ph type="body" idx="13"/>
          </p:nvPr>
        </p:nvSpPr>
        <p:spPr>
          <a:xfrm>
            <a:off x="1683930" y="-1083734"/>
            <a:ext cx="8638667" cy="11921068"/>
          </a:xfrm>
          <a:prstGeom prst="rect">
            <a:avLst/>
          </a:prstGeom>
        </p:spPr>
        <p:txBody>
          <a:bodyPr lIns="27093" tIns="27093" rIns="27093" bIns="27093">
            <a:spAutoFit/>
          </a:bodyPr>
          <a:lstStyle/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PRESS ONWARD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SERVICE and founder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AUDIENCE crowd</a:t>
            </a:r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2407900" y="8134773"/>
            <a:ext cx="244687" cy="295488"/>
          </a:xfrm>
          <a:prstGeom prst="rect">
            <a:avLst/>
          </a:prstGeom>
        </p:spPr>
        <p:txBody>
          <a:bodyPr lIns="27093" tIns="27093" rIns="27093" bIns="27093"/>
          <a:lstStyle>
            <a:lvl1pPr algn="r" defTabSz="587022">
              <a:defRPr sz="1400">
                <a:solidFill>
                  <a:srgbClr val="31486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-Left-Turtle">
    <p:bg>
      <p:bgPr>
        <a:solidFill>
          <a:srgbClr val="A4BB5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RESS ONWARD…"/>
          <p:cNvSpPr txBox="1"/>
          <p:nvPr>
            <p:ph type="body" idx="13"/>
          </p:nvPr>
        </p:nvSpPr>
        <p:spPr>
          <a:xfrm>
            <a:off x="1683930" y="-1083734"/>
            <a:ext cx="8638667" cy="11921068"/>
          </a:xfrm>
          <a:prstGeom prst="rect">
            <a:avLst/>
          </a:prstGeom>
        </p:spPr>
        <p:txBody>
          <a:bodyPr lIns="27093" tIns="27093" rIns="27093" bIns="27093">
            <a:spAutoFit/>
          </a:bodyPr>
          <a:lstStyle/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PRESS ONWARD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SERVICE and founder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AUDIENCE crowd</a:t>
            </a:r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xfrm>
            <a:off x="12407900" y="8134773"/>
            <a:ext cx="244687" cy="295488"/>
          </a:xfrm>
          <a:prstGeom prst="rect">
            <a:avLst/>
          </a:prstGeom>
        </p:spPr>
        <p:txBody>
          <a:bodyPr lIns="27093" tIns="27093" rIns="27093" bIns="27093"/>
          <a:lstStyle>
            <a:lvl1pPr algn="r" defTabSz="587022">
              <a:defRPr sz="1400">
                <a:solidFill>
                  <a:srgbClr val="31486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-Left-Saffron">
    <p:bg>
      <p:bgPr>
        <a:solidFill>
          <a:srgbClr val="F3A9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RESS ONWARD…"/>
          <p:cNvSpPr txBox="1"/>
          <p:nvPr>
            <p:ph type="body" idx="13"/>
          </p:nvPr>
        </p:nvSpPr>
        <p:spPr>
          <a:xfrm>
            <a:off x="1683930" y="-1083734"/>
            <a:ext cx="8638667" cy="11921068"/>
          </a:xfrm>
          <a:prstGeom prst="rect">
            <a:avLst/>
          </a:prstGeom>
        </p:spPr>
        <p:txBody>
          <a:bodyPr lIns="27093" tIns="27093" rIns="27093" bIns="27093">
            <a:spAutoFit/>
          </a:bodyPr>
          <a:lstStyle/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PRESS ONWARD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SERVICE and founder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AUDIENCE crowd</a:t>
            </a:r>
          </a:p>
        </p:txBody>
      </p:sp>
      <p:sp>
        <p:nvSpPr>
          <p:cNvPr id="151" name="Slide Number"/>
          <p:cNvSpPr txBox="1"/>
          <p:nvPr>
            <p:ph type="sldNum" sz="quarter" idx="2"/>
          </p:nvPr>
        </p:nvSpPr>
        <p:spPr>
          <a:xfrm>
            <a:off x="12407900" y="8134773"/>
            <a:ext cx="244687" cy="295488"/>
          </a:xfrm>
          <a:prstGeom prst="rect">
            <a:avLst/>
          </a:prstGeom>
        </p:spPr>
        <p:txBody>
          <a:bodyPr lIns="27093" tIns="27093" rIns="27093" bIns="27093"/>
          <a:lstStyle>
            <a:lvl1pPr algn="r" defTabSz="587022">
              <a:defRPr sz="1400">
                <a:solidFill>
                  <a:srgbClr val="314864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-Saffron">
    <p:bg>
      <p:bgPr>
        <a:solidFill>
          <a:srgbClr val="F9FF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Markets."/>
          <p:cNvSpPr txBox="1"/>
          <p:nvPr>
            <p:ph type="body" sz="quarter" idx="13"/>
          </p:nvPr>
        </p:nvSpPr>
        <p:spPr>
          <a:xfrm>
            <a:off x="1225539" y="1890606"/>
            <a:ext cx="7987136" cy="1908388"/>
          </a:xfrm>
          <a:prstGeom prst="rect">
            <a:avLst/>
          </a:prstGeom>
        </p:spPr>
        <p:txBody>
          <a:bodyPr wrap="none" lIns="27093" tIns="27093" rIns="27093" bIns="27093">
            <a:spAutoFit/>
          </a:bodyPr>
          <a:lstStyle>
            <a:lvl1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3A934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Markets.</a:t>
            </a:r>
          </a:p>
        </p:txBody>
      </p:sp>
      <p:sp>
        <p:nvSpPr>
          <p:cNvPr id="159" name="Permanence of the stars a very small stage in a vast cosmic arena how far away cosmos tesseract hearts of the stars are explosion a very small stage in a cosmic permanence of the stars a very small"/>
          <p:cNvSpPr txBox="1"/>
          <p:nvPr>
            <p:ph type="body" sz="half" idx="14"/>
          </p:nvPr>
        </p:nvSpPr>
        <p:spPr>
          <a:xfrm>
            <a:off x="1297013" y="2720594"/>
            <a:ext cx="9398213" cy="4787901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Permanence of the stars a very small stage in a </a:t>
            </a:r>
            <a:r>
              <a:rPr>
                <a:solidFill>
                  <a:srgbClr val="F3A934"/>
                </a:solidFill>
              </a:rPr>
              <a:t>vast cosmic arena</a:t>
            </a:r>
            <a:r>
              <a:t> how far away cosmos tesseract hearts of the stars are explosion a very small stage in a cosmic permanence of the stars a very small</a:t>
            </a:r>
          </a:p>
        </p:txBody>
      </p:sp>
      <p:sp>
        <p:nvSpPr>
          <p:cNvPr id="160" name="presentation title - creative keynote template"/>
          <p:cNvSpPr/>
          <p:nvPr>
            <p:ph type="body" sz="quarter" idx="15"/>
          </p:nvPr>
        </p:nvSpPr>
        <p:spPr>
          <a:xfrm>
            <a:off x="1293706" y="7581476"/>
            <a:ext cx="10403841" cy="36830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defTabSz="587022">
              <a:lnSpc>
                <a:spcPct val="110000"/>
              </a:lnSpc>
              <a:spcBef>
                <a:spcPts val="0"/>
              </a:spcBef>
              <a:buSzTx/>
              <a:buNone/>
              <a:defRPr b="1" cap="all" spc="360" sz="2400">
                <a:solidFill>
                  <a:srgbClr val="D6D6D6"/>
                </a:solidFill>
                <a:latin typeface="BebasNeue"/>
                <a:ea typeface="BebasNeue"/>
                <a:cs typeface="BebasNeue"/>
                <a:sym typeface="BebasNeue"/>
              </a:defRPr>
            </a:lvl1pPr>
          </a:lstStyle>
          <a:p>
            <a:pPr/>
            <a:r>
              <a:t>presentation title - creative keynote template</a:t>
            </a:r>
          </a:p>
        </p:txBody>
      </p:sp>
      <p:sp>
        <p:nvSpPr>
          <p:cNvPr id="161" name="Slide Number"/>
          <p:cNvSpPr txBox="1"/>
          <p:nvPr>
            <p:ph type="sldNum" sz="quarter" idx="2"/>
          </p:nvPr>
        </p:nvSpPr>
        <p:spPr>
          <a:xfrm>
            <a:off x="12002346" y="7565813"/>
            <a:ext cx="327235" cy="827618"/>
          </a:xfrm>
          <a:prstGeom prst="rect">
            <a:avLst/>
          </a:prstGeom>
        </p:spPr>
        <p:txBody>
          <a:bodyPr wrap="square" lIns="27093" tIns="27093" rIns="27093" bIns="27093"/>
          <a:lstStyle>
            <a:lvl1pPr algn="l" defTabSz="587022">
              <a:lnSpc>
                <a:spcPct val="110000"/>
              </a:lnSpc>
              <a:defRPr b="1" cap="all" spc="360" sz="2400">
                <a:solidFill>
                  <a:srgbClr val="D6D6D6"/>
                </a:solidFill>
                <a:latin typeface="BebasNeue"/>
                <a:ea typeface="BebasNeue"/>
                <a:cs typeface="BebasNeue"/>
                <a:sym typeface="Bebas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micro church"/>
          <p:cNvSpPr txBox="1"/>
          <p:nvPr>
            <p:ph type="body" idx="13"/>
          </p:nvPr>
        </p:nvSpPr>
        <p:spPr>
          <a:xfrm>
            <a:off x="1021065" y="1978236"/>
            <a:ext cx="10962670" cy="5797128"/>
          </a:xfrm>
          <a:prstGeom prst="rect">
            <a:avLst/>
          </a:prstGeom>
        </p:spPr>
        <p:txBody>
          <a:bodyPr/>
          <a:lstStyle/>
          <a:p>
            <a:pPr/>
            <a:r>
              <a:t>micro church</a:t>
            </a:r>
          </a:p>
        </p:txBody>
      </p:sp>
      <p:sp>
        <p:nvSpPr>
          <p:cNvPr id="171" name="Thriving discipleship movement"/>
          <p:cNvSpPr/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Thriving discipleship movement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discipleship…"/>
          <p:cNvSpPr txBox="1"/>
          <p:nvPr>
            <p:ph type="body" idx="13"/>
          </p:nvPr>
        </p:nvSpPr>
        <p:spPr>
          <a:xfrm>
            <a:off x="1051773" y="3100916"/>
            <a:ext cx="12084305" cy="3577168"/>
          </a:xfrm>
          <a:prstGeom prst="rect">
            <a:avLst/>
          </a:prstGeom>
        </p:spPr>
        <p:txBody>
          <a:bodyPr/>
          <a:lstStyle/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discipleship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iscipleship."/>
          <p:cNvSpPr txBox="1"/>
          <p:nvPr>
            <p:ph type="body" idx="13"/>
          </p:nvPr>
        </p:nvSpPr>
        <p:spPr>
          <a:xfrm>
            <a:off x="1082367" y="485928"/>
            <a:ext cx="8292469" cy="1460501"/>
          </a:xfrm>
          <a:prstGeom prst="rect">
            <a:avLst/>
          </a:prstGeom>
        </p:spPr>
        <p:txBody>
          <a:bodyPr/>
          <a:lstStyle>
            <a:lvl1pPr>
              <a:defRPr sz="9200">
                <a:solidFill>
                  <a:srgbClr val="7D5A61"/>
                </a:solidFill>
              </a:defRPr>
            </a:lvl1pPr>
          </a:lstStyle>
          <a:p>
            <a:pPr/>
            <a:r>
              <a:t>discipleship.</a:t>
            </a:r>
          </a:p>
        </p:txBody>
      </p:sp>
      <p:sp>
        <p:nvSpPr>
          <p:cNvPr id="196" name="One Year Bible Plan &amp; Daily Discussion (YouVersion)…"/>
          <p:cNvSpPr txBox="1"/>
          <p:nvPr>
            <p:ph type="body" idx="14"/>
          </p:nvPr>
        </p:nvSpPr>
        <p:spPr>
          <a:xfrm>
            <a:off x="1177703" y="3274768"/>
            <a:ext cx="10488130" cy="472948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One Year Bible Plan &amp; Daily Discussion (YouVersion)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Focused Bible Study &amp; Pastoral Meetings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Development of Spiritual Disciplines (Love Dares, Fasting, Memorisation)</a:t>
            </a:r>
          </a:p>
        </p:txBody>
      </p:sp>
      <p:sp>
        <p:nvSpPr>
          <p:cNvPr id="197" name="Slide Number"/>
          <p:cNvSpPr txBox="1"/>
          <p:nvPr>
            <p:ph type="sldNum" sz="quarter" idx="2"/>
          </p:nvPr>
        </p:nvSpPr>
        <p:spPr>
          <a:xfrm>
            <a:off x="12002347" y="7565813"/>
            <a:ext cx="399729" cy="4224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ample."/>
          <p:cNvSpPr txBox="1"/>
          <p:nvPr>
            <p:ph type="body" idx="13"/>
          </p:nvPr>
        </p:nvSpPr>
        <p:spPr>
          <a:xfrm>
            <a:off x="1082367" y="485928"/>
            <a:ext cx="5131856" cy="1460501"/>
          </a:xfrm>
          <a:prstGeom prst="rect">
            <a:avLst/>
          </a:prstGeom>
        </p:spPr>
        <p:txBody>
          <a:bodyPr/>
          <a:lstStyle>
            <a:lvl1pPr>
              <a:defRPr sz="9200">
                <a:solidFill>
                  <a:srgbClr val="7D5A61"/>
                </a:solidFill>
              </a:defRPr>
            </a:lvl1pPr>
          </a:lstStyle>
          <a:p>
            <a:pPr/>
            <a:r>
              <a:t>Sample.</a:t>
            </a:r>
          </a:p>
        </p:txBody>
      </p:sp>
      <p:sp>
        <p:nvSpPr>
          <p:cNvPr id="200" name="Where do you see God’s grace?…"/>
          <p:cNvSpPr txBox="1"/>
          <p:nvPr>
            <p:ph type="body" idx="14"/>
          </p:nvPr>
        </p:nvSpPr>
        <p:spPr>
          <a:xfrm>
            <a:off x="1177703" y="2932503"/>
            <a:ext cx="10488130" cy="5414011"/>
          </a:xfrm>
          <a:prstGeom prst="rect">
            <a:avLst/>
          </a:prstGeom>
        </p:spPr>
        <p:txBody>
          <a:bodyPr/>
          <a:lstStyle/>
          <a:p>
            <a:pPr marL="569515" indent="-569515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Where do you see God’s grace?</a:t>
            </a:r>
          </a:p>
          <a:p>
            <a:pPr marL="569515" indent="-569515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What are the difficult passages to understand?</a:t>
            </a:r>
          </a:p>
          <a:p>
            <a:pPr marL="569515" indent="-569515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How can / could I imitate God’s example?</a:t>
            </a:r>
          </a:p>
          <a:p>
            <a:pPr marL="569515" indent="-569515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What are instructions to be obeyed and applied to our life?</a:t>
            </a:r>
          </a:p>
          <a:p>
            <a:pPr marL="569515" indent="-569515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What could you share on social media / with a friend?</a:t>
            </a:r>
          </a:p>
        </p:txBody>
      </p:sp>
      <p:sp>
        <p:nvSpPr>
          <p:cNvPr id="201" name="Slide Number"/>
          <p:cNvSpPr txBox="1"/>
          <p:nvPr>
            <p:ph type="sldNum" sz="quarter" idx="2"/>
          </p:nvPr>
        </p:nvSpPr>
        <p:spPr>
          <a:xfrm>
            <a:off x="12002347" y="7565813"/>
            <a:ext cx="399729" cy="4224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evangelism?"/>
          <p:cNvSpPr txBox="1"/>
          <p:nvPr>
            <p:ph type="body" idx="13"/>
          </p:nvPr>
        </p:nvSpPr>
        <p:spPr>
          <a:xfrm>
            <a:off x="1683930" y="3088216"/>
            <a:ext cx="10164810" cy="3577168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evangelism?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Evangelism."/>
          <p:cNvSpPr txBox="1"/>
          <p:nvPr>
            <p:ph type="body" idx="13"/>
          </p:nvPr>
        </p:nvSpPr>
        <p:spPr>
          <a:xfrm>
            <a:off x="1082367" y="485928"/>
            <a:ext cx="7902242" cy="1460501"/>
          </a:xfrm>
          <a:prstGeom prst="rect">
            <a:avLst/>
          </a:prstGeom>
        </p:spPr>
        <p:txBody>
          <a:bodyPr/>
          <a:lstStyle>
            <a:lvl1pPr>
              <a:defRPr sz="9200">
                <a:solidFill>
                  <a:srgbClr val="A8BB69"/>
                </a:solidFill>
              </a:defRPr>
            </a:lvl1pPr>
          </a:lstStyle>
          <a:p>
            <a:pPr/>
            <a:r>
              <a:t>Evangelism.</a:t>
            </a:r>
          </a:p>
        </p:txBody>
      </p:sp>
      <p:sp>
        <p:nvSpPr>
          <p:cNvPr id="206" name="Live More Program Watch Party + Zoom Discussion…"/>
          <p:cNvSpPr txBox="1"/>
          <p:nvPr>
            <p:ph type="body" idx="14"/>
          </p:nvPr>
        </p:nvSpPr>
        <p:spPr>
          <a:xfrm>
            <a:off x="1025303" y="2475303"/>
            <a:ext cx="10488130" cy="541401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Live More Program Watch Party + Zoom Discussion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Checking on Neighbours by Conversation, SMS, Outreach Card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Sharing on Social Media: Articles, Videos, Photos, Thoughts, Bible Studies</a:t>
            </a:r>
          </a:p>
        </p:txBody>
      </p:sp>
      <p:sp>
        <p:nvSpPr>
          <p:cNvPr id="207" name="Slide Number"/>
          <p:cNvSpPr txBox="1"/>
          <p:nvPr>
            <p:ph type="sldNum" sz="quarter" idx="2"/>
          </p:nvPr>
        </p:nvSpPr>
        <p:spPr>
          <a:xfrm>
            <a:off x="12002347" y="7565813"/>
            <a:ext cx="399729" cy="4224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tewardship"/>
          <p:cNvSpPr txBox="1"/>
          <p:nvPr>
            <p:ph type="body" idx="13"/>
          </p:nvPr>
        </p:nvSpPr>
        <p:spPr>
          <a:xfrm>
            <a:off x="815689" y="3711786"/>
            <a:ext cx="11373422" cy="2330028"/>
          </a:xfrm>
          <a:prstGeom prst="rect">
            <a:avLst/>
          </a:prstGeom>
        </p:spPr>
        <p:txBody>
          <a:bodyPr/>
          <a:lstStyle>
            <a:lvl1pPr>
              <a:defRPr sz="12200"/>
            </a:lvl1pPr>
          </a:lstStyle>
          <a:p>
            <a:pPr/>
            <a:r>
              <a:t>Stewardship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tewardship."/>
          <p:cNvSpPr txBox="1"/>
          <p:nvPr>
            <p:ph type="body" idx="13"/>
          </p:nvPr>
        </p:nvSpPr>
        <p:spPr>
          <a:xfrm>
            <a:off x="1082367" y="485928"/>
            <a:ext cx="8767132" cy="1460501"/>
          </a:xfrm>
          <a:prstGeom prst="rect">
            <a:avLst/>
          </a:prstGeom>
        </p:spPr>
        <p:txBody>
          <a:bodyPr/>
          <a:lstStyle>
            <a:lvl1pPr>
              <a:defRPr sz="9200">
                <a:solidFill>
                  <a:srgbClr val="D37364"/>
                </a:solidFill>
              </a:defRPr>
            </a:lvl1pPr>
          </a:lstStyle>
          <a:p>
            <a:pPr/>
            <a:r>
              <a:t>stewardship.</a:t>
            </a:r>
          </a:p>
        </p:txBody>
      </p:sp>
      <p:sp>
        <p:nvSpPr>
          <p:cNvPr id="212" name="E-Giving…"/>
          <p:cNvSpPr txBox="1"/>
          <p:nvPr>
            <p:ph type="body" idx="14"/>
          </p:nvPr>
        </p:nvSpPr>
        <p:spPr>
          <a:xfrm>
            <a:off x="1025303" y="3159833"/>
            <a:ext cx="10488130" cy="404495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E-Giving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E-mail to encourage people to keep giving and to ask for help if their income is affected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Once a month collection of cash donations</a:t>
            </a:r>
          </a:p>
        </p:txBody>
      </p:sp>
      <p:sp>
        <p:nvSpPr>
          <p:cNvPr id="213" name="Slide Number"/>
          <p:cNvSpPr txBox="1"/>
          <p:nvPr>
            <p:ph type="sldNum" sz="quarter" idx="2"/>
          </p:nvPr>
        </p:nvSpPr>
        <p:spPr>
          <a:xfrm>
            <a:off x="12002347" y="7565813"/>
            <a:ext cx="399729" cy="4224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piritual Community?"/>
          <p:cNvSpPr txBox="1"/>
          <p:nvPr>
            <p:ph type="body" idx="13"/>
          </p:nvPr>
        </p:nvSpPr>
        <p:spPr>
          <a:xfrm>
            <a:off x="1683930" y="2253826"/>
            <a:ext cx="10087911" cy="5245948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Spiritual Community?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ommunity."/>
          <p:cNvSpPr txBox="1"/>
          <p:nvPr>
            <p:ph type="body" idx="13"/>
          </p:nvPr>
        </p:nvSpPr>
        <p:spPr>
          <a:xfrm>
            <a:off x="1082367" y="485928"/>
            <a:ext cx="7445265" cy="1460501"/>
          </a:xfrm>
          <a:prstGeom prst="rect">
            <a:avLst/>
          </a:prstGeom>
        </p:spPr>
        <p:txBody>
          <a:bodyPr/>
          <a:lstStyle/>
          <a:p>
            <a:pPr>
              <a:defRPr sz="9200">
                <a:solidFill>
                  <a:srgbClr val="D37364"/>
                </a:solidFill>
              </a:defRPr>
            </a:pPr>
            <a:r>
              <a:rPr>
                <a:solidFill>
                  <a:srgbClr val="F3A934"/>
                </a:solidFill>
              </a:rPr>
              <a:t>community</a:t>
            </a:r>
            <a:r>
              <a:t>.</a:t>
            </a:r>
          </a:p>
        </p:txBody>
      </p:sp>
      <p:sp>
        <p:nvSpPr>
          <p:cNvPr id="218" name="Very small home gatherings are still possible for those who might struggle to stay alone.…"/>
          <p:cNvSpPr txBox="1"/>
          <p:nvPr>
            <p:ph type="body" idx="14"/>
          </p:nvPr>
        </p:nvSpPr>
        <p:spPr>
          <a:xfrm>
            <a:off x="1073027" y="2260562"/>
            <a:ext cx="10488130" cy="665480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Very small home gatherings are still possible for those who might struggle to stay alone.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Text/Talk to everyone in your group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BYO Food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What’s the mission God has placed in your heart?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How’s your neighbours Doing?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98" sz="33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Prayer / Fasting Schedules</a:t>
            </a:r>
          </a:p>
        </p:txBody>
      </p:sp>
      <p:sp>
        <p:nvSpPr>
          <p:cNvPr id="219" name="Slide Number"/>
          <p:cNvSpPr txBox="1"/>
          <p:nvPr>
            <p:ph type="sldNum" sz="quarter" idx="2"/>
          </p:nvPr>
        </p:nvSpPr>
        <p:spPr>
          <a:xfrm>
            <a:off x="12002347" y="7565813"/>
            <a:ext cx="399729" cy="4224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What are are our Goals?"/>
          <p:cNvSpPr txBox="1"/>
          <p:nvPr>
            <p:ph type="body" idx="13"/>
          </p:nvPr>
        </p:nvSpPr>
        <p:spPr>
          <a:xfrm>
            <a:off x="1683930" y="2253826"/>
            <a:ext cx="8638667" cy="5245948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What are are our Goals?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trengthen our own faith…"/>
          <p:cNvSpPr txBox="1"/>
          <p:nvPr>
            <p:ph type="body" idx="13"/>
          </p:nvPr>
        </p:nvSpPr>
        <p:spPr>
          <a:xfrm>
            <a:off x="739397" y="2370666"/>
            <a:ext cx="11977741" cy="5012268"/>
          </a:xfrm>
          <a:prstGeom prst="rect">
            <a:avLst/>
          </a:prstGeom>
        </p:spPr>
        <p:txBody>
          <a:bodyPr/>
          <a:lstStyle/>
          <a:p>
            <a:pPr marL="793750" indent="-793750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Strengthen our own faith</a:t>
            </a:r>
          </a:p>
          <a:p>
            <a:pPr marL="793750" indent="-793750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Strengthen the faith of our disciples</a:t>
            </a:r>
          </a:p>
          <a:p>
            <a:pPr marL="793750" indent="-793750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Preserve our health</a:t>
            </a:r>
          </a:p>
          <a:p>
            <a:pPr marL="793750" indent="-793750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Comply with government authorities</a:t>
            </a:r>
          </a:p>
          <a:p>
            <a:pPr marL="793750" indent="-793750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Preach the gospel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How can a Micro-Church help us?"/>
          <p:cNvSpPr txBox="1"/>
          <p:nvPr>
            <p:ph type="body" idx="13"/>
          </p:nvPr>
        </p:nvSpPr>
        <p:spPr>
          <a:xfrm>
            <a:off x="1683930" y="1419436"/>
            <a:ext cx="8638667" cy="6914728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How can a Micro-Church help us?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ading scripture, Seeing Jesus…"/>
          <p:cNvSpPr txBox="1"/>
          <p:nvPr>
            <p:ph type="body" idx="13"/>
          </p:nvPr>
        </p:nvSpPr>
        <p:spPr>
          <a:xfrm>
            <a:off x="1683930" y="2022051"/>
            <a:ext cx="10378172" cy="5709498"/>
          </a:xfrm>
          <a:prstGeom prst="rect">
            <a:avLst/>
          </a:prstGeom>
        </p:spPr>
        <p:txBody>
          <a:bodyPr/>
          <a:lstStyle/>
          <a:p>
            <a:pPr marL="1012031" indent="-1012031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Reading scripture, Seeing Jesus</a:t>
            </a:r>
          </a:p>
          <a:p>
            <a:pPr marL="1012031" indent="-1012031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Spiritual community</a:t>
            </a:r>
          </a:p>
          <a:p>
            <a:pPr marL="1012031" indent="-1012031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Engagement with the word</a:t>
            </a:r>
          </a:p>
          <a:p>
            <a:pPr marL="1012031" indent="-1012031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Caring for neighbours</a:t>
            </a:r>
          </a:p>
          <a:p>
            <a:pPr marL="1012031" indent="-1012031" defTabSz="587022">
              <a:lnSpc>
                <a:spcPct val="90000"/>
              </a:lnSpc>
              <a:spcBef>
                <a:spcPts val="0"/>
              </a:spcBef>
              <a:buSzPct val="100000"/>
              <a:buAutoNum type="arabicPeriod" startAt="1"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Preserve a sabbath routine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How could that look like?"/>
          <p:cNvSpPr txBox="1"/>
          <p:nvPr>
            <p:ph type="body" idx="13"/>
          </p:nvPr>
        </p:nvSpPr>
        <p:spPr>
          <a:xfrm>
            <a:off x="1683930" y="585046"/>
            <a:ext cx="8638667" cy="8583508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12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How could that look like?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Option 1: Micro House Church…"/>
          <p:cNvSpPr txBox="1"/>
          <p:nvPr>
            <p:ph type="body" idx="13"/>
          </p:nvPr>
        </p:nvSpPr>
        <p:spPr>
          <a:xfrm>
            <a:off x="1683930" y="2886794"/>
            <a:ext cx="8638666" cy="3980012"/>
          </a:xfrm>
          <a:prstGeom prst="rect">
            <a:avLst/>
          </a:prstGeom>
        </p:spPr>
        <p:txBody>
          <a:bodyPr/>
          <a:lstStyle/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Option 1: Micro House Church</a:t>
            </a: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0" indent="0" defTabSz="587022">
              <a:lnSpc>
                <a:spcPct val="90000"/>
              </a:lnSpc>
              <a:spcBef>
                <a:spcPts val="0"/>
              </a:spcBef>
              <a:buSzTx/>
              <a:buNone/>
              <a:defRPr cap="all" sz="5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Option 2: Online Church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House church."/>
          <p:cNvSpPr txBox="1"/>
          <p:nvPr>
            <p:ph type="body" idx="13"/>
          </p:nvPr>
        </p:nvSpPr>
        <p:spPr>
          <a:xfrm>
            <a:off x="1225539" y="963168"/>
            <a:ext cx="9933820" cy="1460501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pPr/>
            <a:r>
              <a:t>House church.</a:t>
            </a:r>
          </a:p>
        </p:txBody>
      </p:sp>
      <p:sp>
        <p:nvSpPr>
          <p:cNvPr id="186" name="15’ Welcome and Warm-up…"/>
          <p:cNvSpPr txBox="1"/>
          <p:nvPr>
            <p:ph type="body" idx="14"/>
          </p:nvPr>
        </p:nvSpPr>
        <p:spPr>
          <a:xfrm>
            <a:off x="1177703" y="2840428"/>
            <a:ext cx="9398213" cy="559816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15’ Welcome and Warm-up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1’ Opening Prayer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10’ Announcements &amp; Offerings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20’ Sharing of the Week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20’ Bible Reading &amp; Discussion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4’ Final Prayer Time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44" sz="4800">
                <a:solidFill>
                  <a:srgbClr val="F3A93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Total time: 1h05min</a:t>
            </a:r>
          </a:p>
        </p:txBody>
      </p:sp>
      <p:sp>
        <p:nvSpPr>
          <p:cNvPr id="187" name="Slide Number"/>
          <p:cNvSpPr txBox="1"/>
          <p:nvPr>
            <p:ph type="sldNum" sz="quarter" idx="2"/>
          </p:nvPr>
        </p:nvSpPr>
        <p:spPr>
          <a:xfrm>
            <a:off x="12002346" y="7565813"/>
            <a:ext cx="327235" cy="4224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Online church."/>
          <p:cNvSpPr txBox="1"/>
          <p:nvPr>
            <p:ph type="body" idx="13"/>
          </p:nvPr>
        </p:nvSpPr>
        <p:spPr>
          <a:xfrm>
            <a:off x="1082367" y="485928"/>
            <a:ext cx="10128934" cy="1460501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pPr/>
            <a:r>
              <a:t>Online church.</a:t>
            </a:r>
          </a:p>
        </p:txBody>
      </p:sp>
      <p:sp>
        <p:nvSpPr>
          <p:cNvPr id="190" name="10:00-11:00 Zoom Sabbath School…"/>
          <p:cNvSpPr txBox="1"/>
          <p:nvPr>
            <p:ph type="body" idx="14"/>
          </p:nvPr>
        </p:nvSpPr>
        <p:spPr>
          <a:xfrm>
            <a:off x="1177703" y="2590238"/>
            <a:ext cx="10488130" cy="609854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10:00-11:00 Zoom Sabbath School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11:00-12:15 Sermon + Discussion</a:t>
            </a:r>
          </a:p>
          <a:p>
            <a:pPr lvl="2" marL="1555750" indent="-666750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Local Church Streaming</a:t>
            </a:r>
          </a:p>
          <a:p>
            <a:pPr lvl="2" marL="1555750" indent="-666750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Zoom</a:t>
            </a:r>
          </a:p>
          <a:p>
            <a:pPr lvl="2" marL="1555750" indent="-666750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Watch Party of New Hope / Evangelistic Series / Recorded Sermon</a:t>
            </a:r>
          </a:p>
          <a:p>
            <a:pPr lvl="2" marL="1555750" indent="-666750">
              <a:lnSpc>
                <a:spcPct val="110000"/>
              </a:lnSpc>
              <a:spcBef>
                <a:spcPts val="0"/>
              </a:spcBef>
              <a:buChar char="-"/>
              <a:defRPr spc="-123" sz="410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Discussion of the Sermon (Zoom / Microgroup)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SzTx/>
              <a:buNone/>
              <a:defRPr spc="-123" sz="4100">
                <a:solidFill>
                  <a:srgbClr val="F3A934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Total time: 2h15min</a:t>
            </a:r>
          </a:p>
        </p:txBody>
      </p:sp>
      <p:sp>
        <p:nvSpPr>
          <p:cNvPr id="191" name="Slide Number"/>
          <p:cNvSpPr txBox="1"/>
          <p:nvPr>
            <p:ph type="sldNum" sz="quarter" idx="2"/>
          </p:nvPr>
        </p:nvSpPr>
        <p:spPr>
          <a:xfrm>
            <a:off x="12002347" y="7565813"/>
            <a:ext cx="327234" cy="42248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