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60" r:id="rId3"/>
    <p:sldId id="264" r:id="rId4"/>
    <p:sldId id="265" r:id="rId5"/>
    <p:sldId id="291" r:id="rId6"/>
    <p:sldId id="263" r:id="rId7"/>
    <p:sldId id="269" r:id="rId8"/>
    <p:sldId id="283" r:id="rId9"/>
    <p:sldId id="295" r:id="rId10"/>
    <p:sldId id="296" r:id="rId11"/>
    <p:sldId id="292" r:id="rId12"/>
    <p:sldId id="285" r:id="rId13"/>
    <p:sldId id="288" r:id="rId14"/>
    <p:sldId id="287" r:id="rId15"/>
    <p:sldId id="290" r:id="rId16"/>
    <p:sldId id="289" r:id="rId17"/>
    <p:sldId id="293" r:id="rId18"/>
    <p:sldId id="294" r:id="rId19"/>
    <p:sldId id="284" r:id="rId20"/>
    <p:sldId id="300" r:id="rId21"/>
    <p:sldId id="299" r:id="rId22"/>
    <p:sldId id="272" r:id="rId23"/>
    <p:sldId id="297" r:id="rId24"/>
    <p:sldId id="298" r:id="rId25"/>
    <p:sldId id="301" r:id="rId26"/>
    <p:sldId id="271" r:id="rId27"/>
    <p:sldId id="26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8"/>
    <p:restoredTop sz="94751"/>
  </p:normalViewPr>
  <p:slideViewPr>
    <p:cSldViewPr snapToGrid="0" snapToObjects="1">
      <p:cViewPr varScale="1">
        <p:scale>
          <a:sx n="119" d="100"/>
          <a:sy n="119" d="100"/>
        </p:scale>
        <p:origin x="1608"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11/7/23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11/7/23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11/7/23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11/7/23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11/7/23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ndl.ethernet.edu.et/bitstream/123456789/22728/1/172.pdf#page=64" TargetMode="External"/><Relationship Id="rId3" Type="http://schemas.openxmlformats.org/officeDocument/2006/relationships/hyperlink" Target="https://www.parenthelp.org.nz/time-in/" TargetMode="External"/><Relationship Id="rId7" Type="http://schemas.openxmlformats.org/officeDocument/2006/relationships/hyperlink" Target="https://onetimethrough.com/time-in-a-positive-alternative-to-time-out/"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nurtureandthriveblog.com/feeling-break-time-in/" TargetMode="External"/><Relationship Id="rId5" Type="http://schemas.openxmlformats.org/officeDocument/2006/relationships/hyperlink" Target="https://www.traumaresourceinstitute.com/ichill" TargetMode="External"/><Relationship Id="rId4" Type="http://schemas.openxmlformats.org/officeDocument/2006/relationships/hyperlink" Target="https://hes-extraordinary.com/time-in-vs-time-out" TargetMode="External"/><Relationship Id="rId9" Type="http://schemas.openxmlformats.org/officeDocument/2006/relationships/hyperlink" Target="https://time.com/5700473/time-outs-science/#:~:text=Unlike%20a%20time%2Dout%2C%20which,same%20room%20with%20a%20parent"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19"/>
          </a:xfrm>
          <a:prstGeom prst="rect">
            <a:avLst/>
          </a:prstGeom>
        </p:spPr>
      </p:pic>
      <p:sp>
        <p:nvSpPr>
          <p:cNvPr id="4" name="TextBox 3"/>
          <p:cNvSpPr txBox="1"/>
          <p:nvPr/>
        </p:nvSpPr>
        <p:spPr>
          <a:xfrm>
            <a:off x="-24148" y="2982683"/>
            <a:ext cx="7811557" cy="2834433"/>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BALANCING THE PRACTICE </a:t>
            </a:r>
          </a:p>
          <a:p>
            <a:r>
              <a:rPr lang="en-US" sz="4400" b="1" dirty="0">
                <a:solidFill>
                  <a:schemeClr val="bg1"/>
                </a:solidFill>
                <a:latin typeface="Avenir Next Condensed" panose="020B0506020202020204" pitchFamily="34" charset="0"/>
              </a:rPr>
              <a:t>OF TIME-OUT AND TIME-IN: </a:t>
            </a:r>
          </a:p>
          <a:p>
            <a:endParaRPr lang="en-US" sz="4000" b="1" dirty="0">
              <a:solidFill>
                <a:schemeClr val="bg1"/>
              </a:solidFill>
              <a:latin typeface="Avenir Next Condensed" panose="020B0506020202020204" pitchFamily="34" charset="0"/>
            </a:endParaRPr>
          </a:p>
          <a:p>
            <a:r>
              <a:rPr lang="en-US" sz="2800" b="1" dirty="0">
                <a:solidFill>
                  <a:schemeClr val="bg1"/>
                </a:solidFill>
                <a:latin typeface="Avenir Next Condensed" panose="020B0506020202020204" pitchFamily="34" charset="0"/>
              </a:rPr>
              <a:t>TWO EFFECTIVE DISCIPLINE STRATEGIES FOR PARENTS</a:t>
            </a:r>
          </a:p>
        </p:txBody>
      </p:sp>
      <p:sp>
        <p:nvSpPr>
          <p:cNvPr id="5" name="TextBox 4"/>
          <p:cNvSpPr txBox="1"/>
          <p:nvPr/>
        </p:nvSpPr>
        <p:spPr>
          <a:xfrm>
            <a:off x="109732" y="6290296"/>
            <a:ext cx="7543799" cy="646331"/>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200" b="1" dirty="0">
                <a:solidFill>
                  <a:schemeClr val="bg1">
                    <a:lumMod val="85000"/>
                  </a:schemeClr>
                </a:solidFill>
                <a:effectLst/>
                <a:latin typeface="Avenir Next Condensed" panose="020B0506020202020204" pitchFamily="34" charset="0"/>
                <a:ea typeface="Times New Roman" panose="02020603050405020304" pitchFamily="18" charset="0"/>
              </a:rPr>
              <a:t>Bryan </a:t>
            </a:r>
            <a:r>
              <a:rPr lang="en-US" sz="1200" b="1" dirty="0" err="1">
                <a:solidFill>
                  <a:schemeClr val="bg1">
                    <a:lumMod val="85000"/>
                  </a:schemeClr>
                </a:solidFill>
                <a:effectLst/>
                <a:latin typeface="Avenir Next Condensed" panose="020B0506020202020204" pitchFamily="34" charset="0"/>
                <a:ea typeface="Times New Roman" panose="02020603050405020304" pitchFamily="18" charset="0"/>
              </a:rPr>
              <a:t>Cafferky</a:t>
            </a:r>
            <a:r>
              <a:rPr lang="en-US" sz="1200" dirty="0">
                <a:solidFill>
                  <a:schemeClr val="bg1">
                    <a:lumMod val="85000"/>
                  </a:schemeClr>
                </a:solidFill>
                <a:effectLst/>
                <a:latin typeface="Avenir Next Condensed" panose="020B0506020202020204" pitchFamily="34" charset="0"/>
                <a:ea typeface="Times New Roman" panose="02020603050405020304" pitchFamily="18" charset="0"/>
              </a:rPr>
              <a:t>, PhD, MDiv, LMFT, CFLE is an Associate Professor in the School of Behavioral Health at Loma Linda University, Loma Linda, California, USA.</a:t>
            </a:r>
          </a:p>
          <a:p>
            <a:endParaRPr lang="en-US" sz="1200" dirty="0">
              <a:solidFill>
                <a:schemeClr val="bg1">
                  <a:lumMod val="85000"/>
                </a:schemeClr>
              </a:solidFill>
              <a:effectLst/>
              <a:latin typeface="Avenir Next Condensed" panose="020B0506020202020204" pitchFamily="34" charset="0"/>
              <a:ea typeface="Times New Roman" panose="02020603050405020304" pitchFamily="18" charset="0"/>
            </a:endParaRPr>
          </a:p>
        </p:txBody>
      </p:sp>
      <p:sp>
        <p:nvSpPr>
          <p:cNvPr id="6" name="TextBox 5"/>
          <p:cNvSpPr txBox="1"/>
          <p:nvPr/>
        </p:nvSpPr>
        <p:spPr>
          <a:xfrm>
            <a:off x="109731" y="592096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466193"/>
            <a:ext cx="7756135" cy="4005071"/>
          </a:xfrm>
          <a:prstGeom prst="rect">
            <a:avLst/>
          </a:prstGeom>
          <a:noFill/>
        </p:spPr>
        <p:txBody>
          <a:bodyPr wrap="square">
            <a:spAutoFit/>
          </a:bodyPr>
          <a:lstStyle/>
          <a:p>
            <a:pPr marR="0" lvl="0">
              <a:lnSpc>
                <a:spcPct val="107000"/>
              </a:lnSpc>
              <a:spcBef>
                <a:spcPts val="0"/>
              </a:spcBef>
              <a:spcAft>
                <a:spcPts val="0"/>
              </a:spcAft>
            </a:pPr>
            <a:r>
              <a:rPr lang="en-US" sz="3200" b="1"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Disa</a:t>
            </a:r>
            <a:r>
              <a:rPr lang="en-US" sz="32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dvantages of Time-Out:</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endPar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Overuse or misuse</a:t>
            </a:r>
          </a:p>
          <a:p>
            <a:pPr marL="742950" marR="0" lvl="1" indent="-285750">
              <a:lnSpc>
                <a:spcPct val="107000"/>
              </a:lnSpc>
              <a:spcBef>
                <a:spcPts val="0"/>
              </a:spcBef>
              <a:spcAft>
                <a:spcPts val="0"/>
              </a:spcAft>
              <a:buFont typeface="Courier New" panose="02070309020205020404" pitchFamily="49" charset="0"/>
              <a:buChar char="o"/>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Limited teaching opportunities</a:t>
            </a:r>
            <a:endPar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742950" marR="0" lvl="1" indent="-285750">
              <a:lnSpc>
                <a:spcPct val="107000"/>
              </a:lnSpc>
              <a:spcBef>
                <a:spcPts val="0"/>
              </a:spcBef>
              <a:spcAft>
                <a:spcPts val="0"/>
              </a:spcAft>
              <a:buFont typeface="Courier New" panose="02070309020205020404" pitchFamily="49" charset="0"/>
              <a:buChar char="o"/>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spcBef>
                <a:spcPts val="0"/>
              </a:spcBef>
              <a:spcAft>
                <a:spcPts val="800"/>
              </a:spcAft>
              <a:buFont typeface="Arial" panose="020B0604020202020204" pitchFamily="34" charset="0"/>
              <a:buChar char="•"/>
            </a:pPr>
            <a:r>
              <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Potential resentment</a:t>
            </a:r>
          </a:p>
          <a:p>
            <a:pPr marL="742950" marR="0" lvl="1" indent="-285750">
              <a:spcBef>
                <a:spcPts val="0"/>
              </a:spcBef>
              <a:spcAft>
                <a:spcPts val="80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914400" marR="0" lvl="1" indent="-457200">
              <a:spcBef>
                <a:spcPts val="0"/>
              </a:spcBef>
              <a:spcAft>
                <a:spcPts val="800"/>
              </a:spcAft>
              <a:buFont typeface="Arial" panose="020B0604020202020204" pitchFamily="34" charset="0"/>
              <a:buChar char="•"/>
            </a:pPr>
            <a:r>
              <a:rPr lang="en-US" sz="3200"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Lack of connection or understanding</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3275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677463" y="1349006"/>
            <a:ext cx="7819778" cy="4439229"/>
          </a:xfrm>
          <a:prstGeom prst="rect">
            <a:avLst/>
          </a:prstGeom>
          <a:noFill/>
        </p:spPr>
        <p:txBody>
          <a:bodyPr wrap="square">
            <a:spAutoFit/>
          </a:bodyPr>
          <a:lstStyle/>
          <a:p>
            <a:pPr marL="0" marR="0">
              <a:lnSpc>
                <a:spcPct val="107000"/>
              </a:lnSpc>
              <a:spcBef>
                <a:spcPts val="0"/>
              </a:spcBef>
              <a:spcAft>
                <a:spcPts val="80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Time-In focuses on positive reinforcement, empathetic validation, nurturing understanding, and a parent’s emotional connection with the dysregulated child—rather than punishment or isolation. It involves a calm parent spending emotional energy and quality time co-regulating with the dysregulated child. Co-regulation is one of the most powerful things we can do for our child’s autonomic nervous system (Erdmann &amp; Hertel, 2019). The parent’s calmness provides security for the child (</a:t>
            </a:r>
            <a:r>
              <a:rPr lang="en-US" sz="24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Stelter</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&amp; </a:t>
            </a:r>
            <a:r>
              <a:rPr lang="en-US" sz="24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Halberstadt</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2011) because if the parent is not scared away by the child’s big emotional outbursts (e.g., “I know that being a kid is difficult sometimes.”), then maybe the child can learn to regulate their own emotions (</a:t>
            </a:r>
            <a:r>
              <a:rPr lang="en-US" sz="24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Cabecinha</a:t>
            </a:r>
            <a:r>
              <a:rPr lang="en-US" sz="2400" dirty="0" err="1">
                <a:solidFill>
                  <a:srgbClr val="000000"/>
                </a:solidFill>
                <a:effectLst/>
                <a:latin typeface="Avenir Next Condensed" panose="020B0506020202020204" pitchFamily="34" charset="0"/>
                <a:ea typeface="Calibri" panose="020F0502020204030204" pitchFamily="34" charset="0"/>
                <a:cs typeface="Cambria Math" panose="02040503050406030204" pitchFamily="18" charset="0"/>
              </a:rPr>
              <a:t>‑</a:t>
            </a:r>
            <a:r>
              <a:rPr lang="en-US" sz="24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Alati</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et al., 2020).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2" y="225035"/>
            <a:ext cx="5830913"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DEFINITION OF TIME-IN</a:t>
            </a:r>
          </a:p>
        </p:txBody>
      </p:sp>
    </p:spTree>
    <p:extLst>
      <p:ext uri="{BB962C8B-B14F-4D97-AF65-F5344CB8AC3E}">
        <p14:creationId xmlns:p14="http://schemas.microsoft.com/office/powerpoint/2010/main" val="937610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677463" y="1349006"/>
            <a:ext cx="7819778" cy="4603953"/>
          </a:xfrm>
          <a:prstGeom prst="rect">
            <a:avLst/>
          </a:prstGeom>
          <a:noFill/>
        </p:spPr>
        <p:txBody>
          <a:bodyPr wrap="square">
            <a:spAutoFit/>
          </a:bodyPr>
          <a:lstStyle/>
          <a:p>
            <a:pPr>
              <a:lnSpc>
                <a:spcPct val="107000"/>
              </a:lnSpc>
            </a:pPr>
            <a:r>
              <a:rPr lang="en-US" sz="2600" b="1"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QUESTION: W</a:t>
            </a:r>
            <a:r>
              <a:rPr lang="en-US" sz="26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hat do you know about Time-IN? </a:t>
            </a:r>
            <a:r>
              <a:rPr lang="en-US" sz="26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Please share.</a:t>
            </a:r>
            <a:endParaRPr lang="en-US" sz="2600" dirty="0">
              <a:latin typeface="Avenir Next Condensed" panose="020B0506020202020204" pitchFamily="34" charset="0"/>
              <a:ea typeface="Calibri" panose="020F0502020204030204" pitchFamily="34" charset="0"/>
              <a:cs typeface="Times New Roman" panose="02020603050405020304" pitchFamily="18" charset="0"/>
            </a:endParaRPr>
          </a:p>
          <a:p>
            <a:pPr>
              <a:lnSpc>
                <a:spcPct val="107000"/>
              </a:lnSpc>
            </a:pPr>
            <a:endParaRPr lang="en-US" sz="12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Time-In is an opportunity for the child to co-regulate with a calm parent so that the parent shares their calmness with the child (anxiety can be shared, just like calmness can be shared) in order to teach the child their big emotions are not too big for the parent.</a:t>
            </a:r>
            <a:endParaRPr lang="en-US" sz="2400" dirty="0">
              <a:latin typeface="Avenir Next Condensed" panose="020B0506020202020204" pitchFamily="34" charset="0"/>
              <a:ea typeface="Calibri" panose="020F0502020204030204" pitchFamily="34" charset="0"/>
              <a:cs typeface="Times New Roman" panose="02020603050405020304" pitchFamily="18" charset="0"/>
            </a:endParaRPr>
          </a:p>
          <a:p>
            <a:pPr>
              <a:lnSpc>
                <a:spcPct val="107000"/>
              </a:lnSpc>
            </a:pPr>
            <a:endParaRPr lang="en-US" sz="10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Frustration/Anger is a shield, a secondary emotion</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sym typeface="Wingdings" pitchFamily="2" charset="2"/>
              </a:rPr>
              <a:t></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Usually some combination of sadness, loneliness, or fear is usually behind that frustration/anger outburst.</a:t>
            </a:r>
            <a:endParaRPr lang="en-US" sz="2400" dirty="0">
              <a:latin typeface="Avenir Next Condensed" panose="020B0506020202020204" pitchFamily="34" charset="0"/>
              <a:ea typeface="Calibri" panose="020F0502020204030204" pitchFamily="34" charset="0"/>
              <a:cs typeface="Times New Roman" panose="02020603050405020304" pitchFamily="18" charset="0"/>
            </a:endParaRPr>
          </a:p>
          <a:p>
            <a:pPr>
              <a:lnSpc>
                <a:spcPct val="107000"/>
              </a:lnSpc>
            </a:pPr>
            <a:endParaRPr lang="en-US" sz="10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“Do you want comfort, or do you want space?” Offer children a chance to decide what they think they need.</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2" y="225035"/>
            <a:ext cx="5830913"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UNDERSTANDING TIME-IN</a:t>
            </a:r>
          </a:p>
        </p:txBody>
      </p:sp>
    </p:spTree>
    <p:extLst>
      <p:ext uri="{BB962C8B-B14F-4D97-AF65-F5344CB8AC3E}">
        <p14:creationId xmlns:p14="http://schemas.microsoft.com/office/powerpoint/2010/main" val="2742135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677463" y="1349006"/>
            <a:ext cx="7819778" cy="4702569"/>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The Opportunity: Building empathy, co-regulation, validation, and emotional connection</a:t>
            </a:r>
          </a:p>
          <a:p>
            <a:pPr marL="342900" marR="0" lvl="0" indent="-342900">
              <a:lnSpc>
                <a:spcPct val="107000"/>
              </a:lnSpc>
              <a:spcBef>
                <a:spcPts val="0"/>
              </a:spcBef>
              <a:spcAft>
                <a:spcPts val="0"/>
              </a:spcAft>
              <a:buFont typeface="Symbol" pitchFamily="2" charset="2"/>
              <a:buChar char=""/>
            </a:pP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Effective communication techniques during Time-In: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Calm demeanor, soft voice, non-anxious presence, 	empathetic facial expression, get down on their level, 	sit in your lap, phrases like: “Yeah, that makes sense 	why you were feeling ‘X’ that was 	disappointing/frustrating/ unfair/hurtful/</a:t>
            </a:r>
            <a:r>
              <a:rPr lang="en-US" sz="28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etc</a:t>
            </a: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and “I 	believe you, I’m so sorry that happened to you.”</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2" y="225035"/>
            <a:ext cx="6519404"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UNDERSTANDING TIME-IN CONT.</a:t>
            </a:r>
          </a:p>
        </p:txBody>
      </p:sp>
    </p:spTree>
    <p:extLst>
      <p:ext uri="{BB962C8B-B14F-4D97-AF65-F5344CB8AC3E}">
        <p14:creationId xmlns:p14="http://schemas.microsoft.com/office/powerpoint/2010/main" val="85872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5322" y="234411"/>
            <a:ext cx="7014574" cy="307777"/>
          </a:xfrm>
          <a:prstGeom prst="rect">
            <a:avLst/>
          </a:prstGeom>
        </p:spPr>
        <p:txBody>
          <a:bodyPr wrap="square" anchor="b">
            <a:spAutoFit/>
          </a:bodyPr>
          <a:lstStyle/>
          <a:p>
            <a:pPr algn="r"/>
            <a:r>
              <a:rPr lang="en-US" sz="1400" dirty="0">
                <a:solidFill>
                  <a:srgbClr val="FFC00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09282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329308"/>
            <a:ext cx="7661787" cy="4538165"/>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Role-play different and practical applications of Time-In.  Has your posture changed from the Time-Out role-playing?</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Discuss r</a:t>
            </a: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eflections and observations: What did you notice? What if it were you?</a:t>
            </a:r>
          </a:p>
          <a:p>
            <a:pPr marL="342900" indent="-342900">
              <a:lnSpc>
                <a:spcPct val="107000"/>
              </a:lnSpc>
              <a:buFont typeface="Symbol" pitchFamily="2" charset="2"/>
              <a:buChar char=""/>
            </a:pPr>
            <a:endParaRPr lang="en-US" sz="1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are some concerns or misconceptions about Time-In?</a:t>
            </a:r>
          </a:p>
          <a:p>
            <a:pPr marL="342900" indent="-342900">
              <a:lnSpc>
                <a:spcPct val="107000"/>
              </a:lnSpc>
              <a:buFont typeface="Symbol" pitchFamily="2" charset="2"/>
              <a:buChar char=""/>
            </a:pPr>
            <a:endParaRPr lang="en-US" sz="1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are some advantages of Time-In?</a:t>
            </a:r>
            <a:endParaRPr lang="en-US" sz="30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0047A6A-36DC-90A1-2267-2044D8C26208}"/>
              </a:ext>
            </a:extLst>
          </p:cNvPr>
          <p:cNvSpPr txBox="1"/>
          <p:nvPr/>
        </p:nvSpPr>
        <p:spPr>
          <a:xfrm>
            <a:off x="707696" y="234917"/>
            <a:ext cx="4663440" cy="584775"/>
          </a:xfrm>
          <a:prstGeom prst="rect">
            <a:avLst/>
          </a:prstGeom>
          <a:noFill/>
        </p:spPr>
        <p:txBody>
          <a:bodyPr wrap="square">
            <a:spAutoFit/>
          </a:bodyPr>
          <a:lstStyle/>
          <a:p>
            <a:pPr marR="0">
              <a:spcBef>
                <a:spcPts val="0"/>
              </a:spcBef>
              <a:spcAft>
                <a:spcPts val="0"/>
              </a:spcAft>
            </a:pPr>
            <a:r>
              <a:rPr lang="en-US" sz="3200" b="1" kern="100" dirty="0">
                <a:solidFill>
                  <a:schemeClr val="bg1"/>
                </a:solidFill>
                <a:latin typeface="Avenir Next Condensed" panose="020B0506020202020204" pitchFamily="34" charset="0"/>
                <a:ea typeface="Calibri" panose="020F0502020204030204" pitchFamily="34" charset="0"/>
                <a:cs typeface="Times New Roman" panose="02020603050405020304" pitchFamily="18" charset="0"/>
              </a:rPr>
              <a:t>GROUP EXERCISE</a:t>
            </a:r>
          </a:p>
        </p:txBody>
      </p:sp>
    </p:spTree>
    <p:extLst>
      <p:ext uri="{BB962C8B-B14F-4D97-AF65-F5344CB8AC3E}">
        <p14:creationId xmlns:p14="http://schemas.microsoft.com/office/powerpoint/2010/main" val="3919110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63207" y="1283313"/>
            <a:ext cx="7617586" cy="4472186"/>
          </a:xfrm>
          <a:prstGeom prst="rect">
            <a:avLst/>
          </a:prstGeom>
          <a:noFill/>
        </p:spPr>
        <p:txBody>
          <a:bodyPr wrap="square">
            <a:spAutoFit/>
          </a:bodyPr>
          <a:lstStyle/>
          <a:p>
            <a:pPr marR="0" lvl="0">
              <a:lnSpc>
                <a:spcPct val="107000"/>
              </a:lnSpc>
              <a:spcBef>
                <a:spcPts val="0"/>
              </a:spcBef>
              <a:spcAft>
                <a:spcPts val="0"/>
              </a:spcAft>
            </a:pPr>
            <a:r>
              <a:rPr lang="en-US" sz="26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Advantages of Time-In in response to a distressed child</a:t>
            </a:r>
          </a:p>
          <a:p>
            <a:pPr marR="0" lvl="0">
              <a:lnSpc>
                <a:spcPct val="107000"/>
              </a:lnSpc>
              <a:spcBef>
                <a:spcPts val="0"/>
              </a:spcBef>
              <a:spcAft>
                <a:spcPts val="0"/>
              </a:spcAft>
            </a:pP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Teaching emotional regulation (instead of suppression).</a:t>
            </a:r>
          </a:p>
          <a:p>
            <a:pPr marL="742950" marR="0" lvl="1" indent="-285750">
              <a:lnSpc>
                <a:spcPct val="107000"/>
              </a:lnSpc>
              <a:spcBef>
                <a:spcPts val="0"/>
              </a:spcBef>
              <a:spcAft>
                <a:spcPts val="0"/>
              </a:spcAft>
              <a:buFont typeface="Courier New" panose="02070309020205020404" pitchFamily="49" charset="0"/>
              <a:buChar char="o"/>
            </a:pP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Sense their feelings are validated and that they are valuable.</a:t>
            </a:r>
          </a:p>
          <a:p>
            <a:pPr marL="742950" marR="0" lvl="1" indent="-285750">
              <a:lnSpc>
                <a:spcPct val="107000"/>
              </a:lnSpc>
              <a:spcBef>
                <a:spcPts val="0"/>
              </a:spcBef>
              <a:spcAft>
                <a:spcPts val="0"/>
              </a:spcAft>
              <a:buFont typeface="Courier New" panose="02070309020205020404" pitchFamily="49" charset="0"/>
              <a:buChar char="o"/>
            </a:pP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Time-In is not about changing behavior. Instead, it is an opportunity for the parent to provide calm so that the child can learn to regulate (through co-regulation) their emotional experience. Then, the parent and child can discuss what happened.</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1723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1215613" y="1406972"/>
            <a:ext cx="6755803" cy="4044056"/>
          </a:xfrm>
          <a:prstGeom prst="rect">
            <a:avLst/>
          </a:prstGeom>
          <a:noFill/>
        </p:spPr>
        <p:txBody>
          <a:bodyPr wrap="square">
            <a:spAutoFit/>
          </a:bodyPr>
          <a:lstStyle/>
          <a:p>
            <a:pPr marR="0" lvl="0">
              <a:lnSpc>
                <a:spcPct val="107000"/>
              </a:lnSpc>
              <a:spcBef>
                <a:spcPts val="0"/>
              </a:spcBef>
              <a:spcAft>
                <a:spcPts val="0"/>
              </a:spcAft>
            </a:pPr>
            <a:r>
              <a:rPr lang="en-US" sz="32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Advantages of Time-In cont.</a:t>
            </a:r>
          </a:p>
          <a:p>
            <a:pPr marL="742950" marR="0" lvl="1" indent="-285750">
              <a:lnSpc>
                <a:spcPct val="107000"/>
              </a:lnSpc>
              <a:spcBef>
                <a:spcPts val="0"/>
              </a:spcBef>
              <a:spcAft>
                <a:spcPts val="0"/>
              </a:spcAft>
              <a:buFont typeface="Courier New" panose="02070309020205020404" pitchFamily="49" charset="0"/>
              <a:buChar char="o"/>
            </a:pP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Emotional connection</a:t>
            </a:r>
          </a:p>
          <a:p>
            <a:pPr marL="742950" marR="0" lvl="1" indent="-285750">
              <a:lnSpc>
                <a:spcPct val="107000"/>
              </a:lnSpc>
              <a:spcBef>
                <a:spcPts val="0"/>
              </a:spcBef>
              <a:spcAft>
                <a:spcPts val="0"/>
              </a:spcAft>
              <a:buFont typeface="Courier New" panose="02070309020205020404" pitchFamily="49" charset="0"/>
              <a:buChar char="o"/>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Teaching opportunities </a:t>
            </a: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Positive reinforcement</a:t>
            </a: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Communication skills</a:t>
            </a:r>
            <a:r>
              <a:rPr lang="en-US" sz="2800" dirty="0">
                <a:effectLst/>
                <a:latin typeface="Avenir Next Condensed" panose="020B0506020202020204" pitchFamily="34" charset="0"/>
              </a:rPr>
              <a:t> </a:t>
            </a: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latin typeface="Avenir Next Condensed" panose="020B050602020202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Long-Term Relationship Building</a:t>
            </a:r>
            <a:r>
              <a:rPr lang="en-US" sz="2800" dirty="0">
                <a:effectLst/>
                <a:latin typeface="Avenir Next Condensed" panose="020B0506020202020204" pitchFamily="34" charset="0"/>
              </a:rPr>
              <a:t>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1288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1247887" y="1466193"/>
            <a:ext cx="6572922" cy="4044056"/>
          </a:xfrm>
          <a:prstGeom prst="rect">
            <a:avLst/>
          </a:prstGeom>
          <a:noFill/>
        </p:spPr>
        <p:txBody>
          <a:bodyPr wrap="square">
            <a:spAutoFit/>
          </a:bodyPr>
          <a:lstStyle/>
          <a:p>
            <a:pPr marR="0" lvl="0">
              <a:lnSpc>
                <a:spcPct val="107000"/>
              </a:lnSpc>
              <a:spcBef>
                <a:spcPts val="0"/>
              </a:spcBef>
              <a:spcAft>
                <a:spcPts val="0"/>
              </a:spcAft>
            </a:pPr>
            <a:r>
              <a:rPr lang="en-US" sz="3200" b="1"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Disa</a:t>
            </a:r>
            <a:r>
              <a:rPr lang="en-US" sz="32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dvantages of Time-In:</a:t>
            </a:r>
          </a:p>
          <a:p>
            <a:pPr marR="0" lvl="0">
              <a:lnSpc>
                <a:spcPct val="107000"/>
              </a:lnSpc>
              <a:spcBef>
                <a:spcPts val="0"/>
              </a:spcBef>
              <a:spcAft>
                <a:spcPts val="0"/>
              </a:spcAft>
            </a:pP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Time-consuming</a:t>
            </a:r>
          </a:p>
          <a:p>
            <a:pPr marL="742950" marR="0" lvl="1" indent="-285750">
              <a:lnSpc>
                <a:spcPct val="107000"/>
              </a:lnSpc>
              <a:spcBef>
                <a:spcPts val="0"/>
              </a:spcBef>
              <a:spcAft>
                <a:spcPts val="0"/>
              </a:spcAft>
              <a:buFont typeface="Courier New" panose="02070309020205020404" pitchFamily="49" charset="0"/>
              <a:buChar char="o"/>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Lack of immediate resolution</a:t>
            </a: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Emotional strain</a:t>
            </a: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2800" dirty="0">
                <a:solidFill>
                  <a:srgbClr val="000000"/>
                </a:solidFill>
                <a:effectLst/>
                <a:latin typeface="Avenir Next Condensed" panose="020B0506020202020204" pitchFamily="34" charset="0"/>
                <a:ea typeface="Calibri" panose="020F0502020204030204" pitchFamily="34" charset="0"/>
              </a:rPr>
              <a:t>Difficulty identifying root causes of the child’s distress</a:t>
            </a:r>
            <a:endParaRPr lang="en-US" sz="2800" dirty="0">
              <a:effectLst/>
              <a:latin typeface="Avenir Next Condensed" panose="020B0506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endParaRPr lang="en-US" sz="1000" dirty="0">
              <a:solidFill>
                <a:srgbClr val="000000"/>
              </a:solidFill>
              <a:latin typeface="Avenir Next Condensed" panose="020B0506020202020204" pitchFamily="34" charset="0"/>
            </a:endParaRPr>
          </a:p>
        </p:txBody>
      </p:sp>
    </p:spTree>
    <p:extLst>
      <p:ext uri="{BB962C8B-B14F-4D97-AF65-F5344CB8AC3E}">
        <p14:creationId xmlns:p14="http://schemas.microsoft.com/office/powerpoint/2010/main" val="1529211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53036" y="1158025"/>
            <a:ext cx="7744206" cy="4871334"/>
          </a:xfrm>
          <a:prstGeom prst="rect">
            <a:avLst/>
          </a:prstGeom>
          <a:noFill/>
        </p:spPr>
        <p:txBody>
          <a:bodyPr wrap="square">
            <a:spAutoFit/>
          </a:bodyPr>
          <a:lstStyle/>
          <a:p>
            <a:pPr marL="0" marR="0">
              <a:lnSpc>
                <a:spcPct val="107000"/>
              </a:lnSpc>
              <a:spcBef>
                <a:spcPts val="0"/>
              </a:spcBef>
              <a:spcAft>
                <a:spcPts val="800"/>
              </a:spcAft>
            </a:pPr>
            <a:r>
              <a:rPr lang="en-US" sz="32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Preparing Yourself for Time-Out and Time-In </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Recognizing the strengths and limitations of each approach in different scenarios</a:t>
            </a:r>
          </a:p>
          <a:p>
            <a:pPr marL="342900" marR="0" lvl="0" indent="-342900">
              <a:lnSpc>
                <a:spcPct val="107000"/>
              </a:lnSpc>
              <a:spcBef>
                <a:spcPts val="0"/>
              </a:spcBef>
              <a:spcAft>
                <a:spcPts val="0"/>
              </a:spcAft>
              <a:buFont typeface="Symbol" pitchFamily="2" charset="2"/>
              <a:buChar char=""/>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Navigate and apply the “Time-Out or Time-In Decision Tree” to common situations </a:t>
            </a:r>
            <a:r>
              <a:rPr lang="en-US" sz="16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(see Figure 1)</a:t>
            </a:r>
          </a:p>
          <a:p>
            <a:pPr marL="342900" marR="0" lvl="0" indent="-342900">
              <a:lnSpc>
                <a:spcPct val="107000"/>
              </a:lnSpc>
              <a:spcBef>
                <a:spcPts val="0"/>
              </a:spcBef>
              <a:spcAft>
                <a:spcPts val="0"/>
              </a:spcAft>
              <a:buFont typeface="Symbol" pitchFamily="2" charset="2"/>
              <a:buChar char=""/>
            </a:pPr>
            <a:endParaRPr lang="en-US" sz="16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Awareness of the child's temperament, neurodivergence, and developmental considerations</a:t>
            </a:r>
          </a:p>
          <a:p>
            <a:pPr marL="342900" marR="0" lvl="0" indent="-342900">
              <a:lnSpc>
                <a:spcPct val="107000"/>
              </a:lnSpc>
              <a:spcBef>
                <a:spcPts val="0"/>
              </a:spcBef>
              <a:spcAft>
                <a:spcPts val="0"/>
              </a:spcAft>
              <a:buFont typeface="Symbol" pitchFamily="2" charset="2"/>
              <a:buChar char=""/>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Adapting these techniques to fit current parenting styles and underlying values</a:t>
            </a:r>
          </a:p>
          <a:p>
            <a:pPr marL="342900" marR="0" lvl="0" indent="-342900">
              <a:lnSpc>
                <a:spcPct val="107000"/>
              </a:lnSpc>
              <a:spcBef>
                <a:spcPts val="0"/>
              </a:spcBef>
              <a:spcAft>
                <a:spcPts val="0"/>
              </a:spcAft>
              <a:buFont typeface="Symbol" pitchFamily="2" charset="2"/>
              <a:buChar char=""/>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Survey of self-regulation techniques (with the child during the Time-In or by yourself during the Time-Out—meant to help you regulate yourself before returning to the child)</a:t>
            </a: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9571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793615"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STATEMENT OF PURPOSE</a:t>
            </a:r>
          </a:p>
        </p:txBody>
      </p:sp>
      <p:sp>
        <p:nvSpPr>
          <p:cNvPr id="3" name="TextBox 2">
            <a:extLst>
              <a:ext uri="{FF2B5EF4-FFF2-40B4-BE49-F238E27FC236}">
                <a16:creationId xmlns:a16="http://schemas.microsoft.com/office/drawing/2014/main" id="{2AD033DF-7967-C798-0B3A-5C790AB80DCE}"/>
              </a:ext>
            </a:extLst>
          </p:cNvPr>
          <p:cNvSpPr txBox="1"/>
          <p:nvPr/>
        </p:nvSpPr>
        <p:spPr>
          <a:xfrm>
            <a:off x="913101" y="1228301"/>
            <a:ext cx="7584140" cy="4801764"/>
          </a:xfrm>
          <a:prstGeom prst="rect">
            <a:avLst/>
          </a:prstGeom>
          <a:noFill/>
        </p:spPr>
        <p:txBody>
          <a:bodyPr wrap="square">
            <a:spAutoFit/>
          </a:bodyPr>
          <a:lstStyle/>
          <a:p>
            <a:pPr marL="0" marR="0">
              <a:lnSpc>
                <a:spcPct val="107000"/>
              </a:lnSpc>
              <a:spcBef>
                <a:spcPts val="0"/>
              </a:spcBef>
              <a:spcAft>
                <a:spcPts val="800"/>
              </a:spcAft>
            </a:pPr>
            <a:r>
              <a:rPr lang="en-US" sz="26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This parenting workshop aims to explore and equip parents with two effective discipline strategies: Time-Out and Time-In. By understanding the underlying principles, relational benefits, and emotional considerations of each method, parents can develop a balanced approach to discipline that prioritizes self-regulation and then co-regulation, which promotes positive behavioral responses to distress and strengthens the parent-child relationship. Through interactive presentations, discussions, and roleplaying, participants will gain valuable insights and tools to implement Time-Out and Time-In strategies in their parenting journey.</a:t>
            </a:r>
            <a:endParaRPr lang="en-US" sz="26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53036" y="1158025"/>
            <a:ext cx="7744206" cy="4940712"/>
          </a:xfrm>
          <a:prstGeom prst="rect">
            <a:avLst/>
          </a:prstGeom>
          <a:noFill/>
        </p:spPr>
        <p:txBody>
          <a:bodyPr wrap="square">
            <a:spAutoFit/>
          </a:bodyPr>
          <a:lstStyle/>
          <a:p>
            <a:pPr marL="0" marR="0">
              <a:lnSpc>
                <a:spcPct val="107000"/>
              </a:lnSpc>
              <a:spcBef>
                <a:spcPts val="0"/>
              </a:spcBef>
              <a:spcAft>
                <a:spcPts val="800"/>
              </a:spcAft>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Preparing Yourself for Time-Out and Time-In Cont.</a:t>
            </a:r>
          </a:p>
          <a:p>
            <a:pPr marL="0" marR="0">
              <a:lnSpc>
                <a:spcPct val="107000"/>
              </a:lnSpc>
              <a:spcBef>
                <a:spcPts val="0"/>
              </a:spcBef>
              <a:spcAft>
                <a:spcPts val="80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Modeling self-regulation and self-reflection for children (includes parent apologizing when the parent got too loud or demonstrative)</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342900" marR="0" lvl="0" indent="-342900">
              <a:lnSpc>
                <a:spcPct val="107000"/>
              </a:lnSpc>
              <a:spcBef>
                <a:spcPts val="0"/>
              </a:spcBef>
              <a:spcAft>
                <a:spcPts val="0"/>
              </a:spcAft>
              <a:buFont typeface="Symbol" pitchFamily="2" charset="2"/>
              <a:buChar char=""/>
            </a:pPr>
            <a:r>
              <a:rPr lang="en-US" sz="2800" dirty="0">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The Time-Out and Time-In responses to a dysregulated child are techniques primarily focused on learning and practicing emotional regulation (for the parent and for the child). </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800" dirty="0">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Share personal experiences</a:t>
            </a:r>
            <a:endParaRPr lang="en-US" sz="2800" dirty="0">
              <a:solidFill>
                <a:srgbClr val="1F3763"/>
              </a:solidFill>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9495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4" name="TextBox 3">
            <a:extLst>
              <a:ext uri="{FF2B5EF4-FFF2-40B4-BE49-F238E27FC236}">
                <a16:creationId xmlns:a16="http://schemas.microsoft.com/office/drawing/2014/main" id="{68FF325C-D0B9-9D61-2843-E71045A520B6}"/>
              </a:ext>
            </a:extLst>
          </p:cNvPr>
          <p:cNvSpPr txBox="1"/>
          <p:nvPr/>
        </p:nvSpPr>
        <p:spPr>
          <a:xfrm>
            <a:off x="537914" y="225035"/>
            <a:ext cx="4663440" cy="646331"/>
          </a:xfrm>
          <a:prstGeom prst="rect">
            <a:avLst/>
          </a:prstGeom>
          <a:noFill/>
        </p:spPr>
        <p:txBody>
          <a:bodyPr wrap="square">
            <a:spAutoFit/>
          </a:bodyPr>
          <a:lstStyle/>
          <a:p>
            <a:r>
              <a:rPr lang="en-US" sz="3600" b="1" dirty="0">
                <a:solidFill>
                  <a:schemeClr val="bg1"/>
                </a:solidFill>
                <a:effectLst/>
                <a:latin typeface="Avenir Next Condensed" panose="020B0506020202020204" pitchFamily="34" charset="0"/>
                <a:ea typeface="Calibri" panose="020F0502020204030204" pitchFamily="34" charset="0"/>
                <a:cs typeface="Calibri" panose="020F0502020204030204" pitchFamily="34" charset="0"/>
              </a:rPr>
              <a:t>Figure 1</a:t>
            </a:r>
            <a:endParaRPr lang="en-US" sz="3600" b="1" dirty="0">
              <a:solidFill>
                <a:schemeClr val="bg1"/>
              </a:solidFill>
            </a:endParaRPr>
          </a:p>
        </p:txBody>
      </p:sp>
      <p:pic>
        <p:nvPicPr>
          <p:cNvPr id="5" name="Graphic 1">
            <a:extLst>
              <a:ext uri="{FF2B5EF4-FFF2-40B4-BE49-F238E27FC236}">
                <a16:creationId xmlns:a16="http://schemas.microsoft.com/office/drawing/2014/main" id="{DE95C5F2-F21B-DA87-BBA5-AEEFE8309C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914" y="940953"/>
            <a:ext cx="8059762" cy="5124665"/>
          </a:xfrm>
          <a:prstGeom prst="rect">
            <a:avLst/>
          </a:prstGeom>
        </p:spPr>
      </p:pic>
    </p:spTree>
    <p:extLst>
      <p:ext uri="{BB962C8B-B14F-4D97-AF65-F5344CB8AC3E}">
        <p14:creationId xmlns:p14="http://schemas.microsoft.com/office/powerpoint/2010/main" val="2451366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88490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VERSES </a:t>
            </a:r>
          </a:p>
        </p:txBody>
      </p:sp>
      <p:sp>
        <p:nvSpPr>
          <p:cNvPr id="3" name="TextBox 2">
            <a:extLst>
              <a:ext uri="{FF2B5EF4-FFF2-40B4-BE49-F238E27FC236}">
                <a16:creationId xmlns:a16="http://schemas.microsoft.com/office/drawing/2014/main" id="{2AD033DF-7967-C798-0B3A-5C790AB80DCE}"/>
              </a:ext>
            </a:extLst>
          </p:cNvPr>
          <p:cNvSpPr txBox="1"/>
          <p:nvPr/>
        </p:nvSpPr>
        <p:spPr>
          <a:xfrm>
            <a:off x="884903" y="1372064"/>
            <a:ext cx="7447936" cy="4533421"/>
          </a:xfrm>
          <a:prstGeom prst="rect">
            <a:avLst/>
          </a:prstGeom>
          <a:noFill/>
        </p:spPr>
        <p:txBody>
          <a:bodyPr wrap="square">
            <a:spAutoFit/>
          </a:bodyPr>
          <a:lstStyle/>
          <a:p>
            <a:pPr marL="0" marR="0">
              <a:lnSpc>
                <a:spcPct val="115000"/>
              </a:lnSpc>
              <a:spcBef>
                <a:spcPts val="0"/>
              </a:spcBef>
              <a:spcAft>
                <a:spcPts val="1000"/>
              </a:spcAft>
            </a:pP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can we learn from these bible verses in the context of what we have been discussing today regarding how a parent should respond to a dysregulated child: </a:t>
            </a:r>
          </a:p>
          <a:p>
            <a:pPr marL="0" marR="0">
              <a:lnSpc>
                <a:spcPct val="115000"/>
              </a:lnSpc>
              <a:spcBef>
                <a:spcPts val="0"/>
              </a:spcBef>
              <a:spcAft>
                <a:spcPts val="1000"/>
              </a:spcAft>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342900" marR="0" indent="-3429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Luke 6:38</a:t>
            </a: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t>
            </a:r>
            <a:r>
              <a:rPr lang="en-US" sz="2800" b="1" baseline="30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“Give, and it will be given to you: good measure, pressed down, 	shaken together, and running over will be put into your bosom. 	For with the same measure that you use, it will be measured 	back to you.”</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R="0">
              <a:lnSpc>
                <a:spcPct val="115000"/>
              </a:lnSpc>
              <a:spcBef>
                <a:spcPts val="0"/>
              </a:spcBef>
              <a:spcAft>
                <a:spcPts val="1000"/>
              </a:spcAft>
            </a:pP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805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753035"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VERSES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53035" y="1372064"/>
            <a:ext cx="7579804" cy="4570931"/>
          </a:xfrm>
          <a:prstGeom prst="rect">
            <a:avLst/>
          </a:prstGeom>
          <a:noFill/>
        </p:spPr>
        <p:txBody>
          <a:bodyPr wrap="square">
            <a:spAutoFit/>
          </a:bodyPr>
          <a:lstStyle/>
          <a:p>
            <a:pPr marL="457200" marR="0" indent="-4572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Philippians 4:6</a:t>
            </a:r>
            <a:r>
              <a:rPr lang="en-US" sz="28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“Be anxious for nothing, but in everything by prayer and 	supplication, with thanksgiving, let your requests be made 	known to God.”</a:t>
            </a:r>
          </a:p>
          <a:p>
            <a:pPr marL="0" marR="0">
              <a:lnSpc>
                <a:spcPct val="107000"/>
              </a:lnSpc>
              <a:spcBef>
                <a:spcPts val="0"/>
              </a:spcBef>
              <a:spcAft>
                <a:spcPts val="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Proverbs 22:6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“Train up a child in the way he should go,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And when he is old he will not depart from it.”</a:t>
            </a:r>
          </a:p>
          <a:p>
            <a:pPr marL="0" marR="0">
              <a:lnSpc>
                <a:spcPct val="107000"/>
              </a:lnSpc>
              <a:spcBef>
                <a:spcPts val="0"/>
              </a:spcBef>
              <a:spcAft>
                <a:spcPts val="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Psalm 103:13</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“As a father pities </a:t>
            </a:r>
            <a:r>
              <a:rPr lang="en-US" sz="2400" i="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his</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children,</a:t>
            </a:r>
            <a:b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b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t>
            </a:r>
            <a:r>
              <a:rPr lang="en-US" sz="2400" i="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So</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the </a:t>
            </a:r>
            <a:r>
              <a:rPr lang="en-US" sz="2400" cap="small"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Lord</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pities those who fear Him.”</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1995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753035"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VERSES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53035" y="1253729"/>
            <a:ext cx="7579804" cy="5031955"/>
          </a:xfrm>
          <a:prstGeom prst="rect">
            <a:avLst/>
          </a:prstGeom>
          <a:noFill/>
        </p:spPr>
        <p:txBody>
          <a:bodyPr wrap="square">
            <a:spAutoFit/>
          </a:bodyPr>
          <a:lstStyle/>
          <a:p>
            <a:pPr marL="342900" marR="0" indent="-3429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Galatians 5:22-23</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“But the fruit of the Spirit is love, joy, peace, longsuffering, 	kindness, goodness, faithfulness, gentleness, self-control. Against 	such there is no law.”</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1 Peter 5:2-3</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“Shepherd the flock of God which is among you, serving as 	overseers, not by compulsion but willingly, not for dishonest gain 	but eagerly; nor as being lords over those entrusted to you, 	but being examples to the flock.”</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800" b="1" dirty="0">
                <a:solidFill>
                  <a:srgbClr val="212121"/>
                </a:solidFill>
                <a:effectLst/>
                <a:latin typeface="Avenir Next Condensed" panose="020B0506020202020204" pitchFamily="34" charset="0"/>
                <a:ea typeface="Times New Roman" panose="02020603050405020304" pitchFamily="18" charset="0"/>
                <a:cs typeface="Calibri" panose="020F0502020204030204" pitchFamily="34" charset="0"/>
              </a:rPr>
              <a:t>Proverbs 25:15</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dirty="0">
                <a:solidFill>
                  <a:srgbClr val="000000"/>
                </a:solidFill>
                <a:effectLst/>
                <a:latin typeface="Avenir Next Condensed" panose="020B0506020202020204" pitchFamily="34" charset="0"/>
                <a:ea typeface="Times New Roman" panose="02020603050405020304" pitchFamily="18" charset="0"/>
                <a:cs typeface="Calibri" panose="020F0502020204030204" pitchFamily="34" charset="0"/>
              </a:rPr>
              <a:t>	“By long forbearance a ruler is persuaded,</a:t>
            </a:r>
            <a:br>
              <a:rPr lang="en-US" sz="2400" dirty="0">
                <a:solidFill>
                  <a:srgbClr val="000000"/>
                </a:solidFill>
                <a:effectLst/>
                <a:latin typeface="Avenir Next Condensed" panose="020B0506020202020204" pitchFamily="34" charset="0"/>
                <a:ea typeface="Times New Roman" panose="02020603050405020304" pitchFamily="18" charset="0"/>
                <a:cs typeface="Calibri" panose="020F0502020204030204" pitchFamily="34" charset="0"/>
              </a:rPr>
            </a:br>
            <a:r>
              <a:rPr lang="en-US" sz="2400" dirty="0">
                <a:solidFill>
                  <a:srgbClr val="000000"/>
                </a:solidFill>
                <a:effectLst/>
                <a:latin typeface="Avenir Next Condensed" panose="020B0506020202020204" pitchFamily="34" charset="0"/>
                <a:ea typeface="Times New Roman" panose="02020603050405020304" pitchFamily="18" charset="0"/>
                <a:cs typeface="Calibri" panose="020F0502020204030204" pitchFamily="34" charset="0"/>
              </a:rPr>
              <a:t>	And a gentle tongue breaks a bone.”</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7410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753035"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Recap Discussion Questions</a:t>
            </a:r>
          </a:p>
        </p:txBody>
      </p:sp>
      <p:sp>
        <p:nvSpPr>
          <p:cNvPr id="3" name="TextBox 2">
            <a:extLst>
              <a:ext uri="{FF2B5EF4-FFF2-40B4-BE49-F238E27FC236}">
                <a16:creationId xmlns:a16="http://schemas.microsoft.com/office/drawing/2014/main" id="{2AD033DF-7967-C798-0B3A-5C790AB80DCE}"/>
              </a:ext>
            </a:extLst>
          </p:cNvPr>
          <p:cNvSpPr txBox="1"/>
          <p:nvPr/>
        </p:nvSpPr>
        <p:spPr>
          <a:xfrm>
            <a:off x="753035" y="1498480"/>
            <a:ext cx="7579804" cy="3648819"/>
          </a:xfrm>
          <a:prstGeom prst="rect">
            <a:avLst/>
          </a:prstGeom>
          <a:noFill/>
        </p:spPr>
        <p:txBody>
          <a:bodyPr wrap="square">
            <a:spAutoFit/>
          </a:bodyPr>
          <a:lstStyle/>
          <a:p>
            <a:pPr marL="342900" marR="0" indent="-3429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are some of the key concepts or insights regarding Time-Out and Time-In?</a:t>
            </a:r>
          </a:p>
          <a:p>
            <a:pPr marL="342900" marR="0" indent="-342900">
              <a:lnSpc>
                <a:spcPct val="107000"/>
              </a:lnSpc>
              <a:spcBef>
                <a:spcPts val="0"/>
              </a:spcBef>
              <a:spcAft>
                <a:spcPts val="0"/>
              </a:spcAft>
              <a:buFont typeface="Arial" panose="020B0604020202020204" pitchFamily="34" charset="0"/>
              <a:buChar char="•"/>
            </a:pP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How could these approaches (especially Time-In) benefit other familial relationships?</a:t>
            </a:r>
          </a:p>
          <a:p>
            <a:pPr marL="342900" marR="0" indent="-342900">
              <a:lnSpc>
                <a:spcPct val="107000"/>
              </a:lnSpc>
              <a:spcBef>
                <a:spcPts val="0"/>
              </a:spcBef>
              <a:spcAft>
                <a:spcPts val="0"/>
              </a:spcAft>
              <a:buFont typeface="Arial" panose="020B0604020202020204" pitchFamily="34" charset="0"/>
              <a:buChar char="•"/>
            </a:pP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800" b="1" dirty="0">
                <a:solidFill>
                  <a:srgbClr val="212121"/>
                </a:solidFill>
                <a:effectLst/>
                <a:latin typeface="Avenir Next Condensed" panose="020B0506020202020204" pitchFamily="34" charset="0"/>
                <a:ea typeface="Times New Roman" panose="02020603050405020304" pitchFamily="18" charset="0"/>
                <a:cs typeface="Calibri" panose="020F0502020204030204" pitchFamily="34" charset="0"/>
              </a:rPr>
              <a:t>How can the scripture verses we just read guide us in how we respond to a dysregulated child?</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4382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98814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ONLINE RESOURCES</a:t>
            </a:r>
          </a:p>
        </p:txBody>
      </p:sp>
      <p:sp>
        <p:nvSpPr>
          <p:cNvPr id="3" name="TextBox 2">
            <a:extLst>
              <a:ext uri="{FF2B5EF4-FFF2-40B4-BE49-F238E27FC236}">
                <a16:creationId xmlns:a16="http://schemas.microsoft.com/office/drawing/2014/main" id="{2AD033DF-7967-C798-0B3A-5C790AB80DCE}"/>
              </a:ext>
            </a:extLst>
          </p:cNvPr>
          <p:cNvSpPr txBox="1"/>
          <p:nvPr/>
        </p:nvSpPr>
        <p:spPr>
          <a:xfrm>
            <a:off x="988142" y="1694792"/>
            <a:ext cx="7252215" cy="4093428"/>
          </a:xfrm>
          <a:prstGeom prst="rect">
            <a:avLst/>
          </a:prstGeom>
          <a:noFill/>
        </p:spPr>
        <p:txBody>
          <a:bodyPr wrap="square">
            <a:spAutoFit/>
          </a:bodyPr>
          <a:lstStyle/>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3"/>
              </a:rPr>
              <a:t>https://www.parenthelp.org.nz/time-in/</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4"/>
              </a:rPr>
              <a:t>https://hes-extraordinary.com/time-in-vs-time-out</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5"/>
              </a:rPr>
              <a:t>https://www.traumaresourceinstitute.com/ichill</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6"/>
              </a:rPr>
              <a:t>https://nurtureandthriveblog.com/feeling-break-time-in/</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7"/>
              </a:rPr>
              <a:t>https://onetimethrough.com/time-in-a-positive-alternative-to-time-out/</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8"/>
              </a:rPr>
              <a:t>http://ndl.ethernet.edu.et/bitstream/123456789/22728/1/172.pdf#page=64</a:t>
            </a:r>
            <a:endParaRPr lang="en-US" sz="2000" b="0" u="sng" dirty="0">
              <a:solidFill>
                <a:srgbClr val="000000"/>
              </a:solidFill>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2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0" u="sng" dirty="0">
                <a:solidFill>
                  <a:srgbClr val="000000"/>
                </a:solidFill>
                <a:effectLst/>
                <a:latin typeface="Avenir Next Condensed" panose="020B0506020202020204" pitchFamily="34" charset="0"/>
                <a:ea typeface="Times New Roman" panose="02020603050405020304" pitchFamily="18" charset="0"/>
                <a:hlinkClick r:id="rId9"/>
              </a:rPr>
              <a:t>https://time.com/5700473/time-outs-science/#:~:text=Unlike%20a%20time%2Dout%2C%20which,same%20room%20with%20a%20parent</a:t>
            </a:r>
            <a:endParaRPr lang="en-US" sz="2000" b="1"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4136046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36456" y="1215232"/>
            <a:ext cx="7760785" cy="4611519"/>
          </a:xfrm>
          <a:prstGeom prst="rect">
            <a:avLst/>
          </a:prstGeom>
          <a:noFill/>
        </p:spPr>
        <p:txBody>
          <a:bodyPr wrap="square">
            <a:spAutoFit/>
          </a:bodyPr>
          <a:lstStyle/>
          <a:p>
            <a:pPr marL="0" marR="0">
              <a:lnSpc>
                <a:spcPct val="107000"/>
              </a:lnSpc>
              <a:spcBef>
                <a:spcPts val="0"/>
              </a:spcBef>
              <a:spcAft>
                <a:spcPts val="800"/>
              </a:spcAft>
            </a:pPr>
            <a:r>
              <a:rPr lang="en-US" sz="28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Upon completion of this workshop, participants will:</a:t>
            </a:r>
          </a:p>
          <a:p>
            <a:pPr marL="0" marR="0">
              <a:lnSpc>
                <a:spcPct val="107000"/>
              </a:lnSpc>
              <a:spcBef>
                <a:spcPts val="0"/>
              </a:spcBef>
              <a:spcAft>
                <a:spcPts val="800"/>
              </a:spcAft>
            </a:pPr>
            <a:endParaRPr lang="en-US" sz="12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Understand the similarities/differences, outcomes, and benefits of Time-Out and Time-In responses to a distressed child. </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Evaluate which response (Time-Out or Time-In) would be most suited to their child(ren) and their parenting style. </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Apply the Time-Out or Time-In Decision Tree to prepare for predictable child dysregulation scenarios. </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Internalize the importance of practicing self-regulation techniques and co-regulating with their child.</a:t>
            </a:r>
            <a:endParaRPr lang="en-US" sz="24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440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677463" y="1349006"/>
            <a:ext cx="7819778" cy="4801956"/>
          </a:xfrm>
          <a:prstGeom prst="rect">
            <a:avLst/>
          </a:prstGeom>
          <a:noFill/>
        </p:spPr>
        <p:txBody>
          <a:bodyPr wrap="square">
            <a:spAutoFit/>
          </a:bodyPr>
          <a:lstStyle/>
          <a:p>
            <a:pPr marL="0" marR="0">
              <a:lnSpc>
                <a:spcPct val="107000"/>
              </a:lnSpc>
              <a:spcBef>
                <a:spcPts val="0"/>
              </a:spcBef>
              <a:spcAft>
                <a:spcPts val="800"/>
              </a:spcAft>
            </a:pPr>
            <a:r>
              <a:rPr lang="en-US" sz="2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Time-Out is a disciplinary technique where a dysregulated child is temporarily separated from a situation or activity in response to their misbehavior/emotional outburst (</a:t>
            </a:r>
            <a:r>
              <a:rPr lang="en-US" sz="22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Morawska</a:t>
            </a:r>
            <a:r>
              <a:rPr lang="en-US" sz="2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&amp; Sanders, 2011)—but hopefully not with the message that they are a “bad” child. Traditional “Time-Out” is when a child has what the parents view as a “negative” emotional outburst (Wong et al., 2008; Wong et al., 2009), and they are punished and sent to a designated space (such as a chair or corner) and are required to sit quietly and alone for a specific period of time. The traditional purpose of a time-out is to provide a consequence for the child's behavior, give them an opportunity to calm down and reflect on their actions, and ultimately learn to self-regulate and make better choices. Yet what often happens is that this punishment of emotional outbursts can result in the child adopting maladaptive coping skills and increased anxiety (</a:t>
            </a:r>
            <a:r>
              <a:rPr lang="en-US" sz="22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Cabecinha</a:t>
            </a:r>
            <a:r>
              <a:rPr lang="en-US" sz="2200" dirty="0" err="1">
                <a:solidFill>
                  <a:srgbClr val="000000"/>
                </a:solidFill>
                <a:effectLst/>
                <a:latin typeface="Avenir Next Condensed" panose="020B0506020202020204" pitchFamily="34" charset="0"/>
                <a:ea typeface="Calibri" panose="020F0502020204030204" pitchFamily="34" charset="0"/>
                <a:cs typeface="Cambria Math" panose="02040503050406030204" pitchFamily="18" charset="0"/>
              </a:rPr>
              <a:t>‑</a:t>
            </a:r>
            <a:r>
              <a:rPr lang="en-US" sz="2200" dirty="0" err="1">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Alati</a:t>
            </a:r>
            <a:r>
              <a:rPr lang="en-US" sz="2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 et al., 2020).</a:t>
            </a:r>
            <a:endParaRPr lang="en-US" sz="2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2" y="225035"/>
            <a:ext cx="5830913"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DEFINITION OF TIME-OUT</a:t>
            </a:r>
          </a:p>
        </p:txBody>
      </p:sp>
    </p:spTree>
    <p:extLst>
      <p:ext uri="{BB962C8B-B14F-4D97-AF65-F5344CB8AC3E}">
        <p14:creationId xmlns:p14="http://schemas.microsoft.com/office/powerpoint/2010/main" val="712543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677463" y="1349006"/>
            <a:ext cx="7819778" cy="4505208"/>
          </a:xfrm>
          <a:prstGeom prst="rect">
            <a:avLst/>
          </a:prstGeom>
          <a:noFill/>
        </p:spPr>
        <p:txBody>
          <a:bodyPr wrap="square">
            <a:spAutoFit/>
          </a:bodyPr>
          <a:lstStyle/>
          <a:p>
            <a:pPr>
              <a:lnSpc>
                <a:spcPct val="107000"/>
              </a:lnSpc>
            </a:pPr>
            <a:r>
              <a:rPr lang="en-US" sz="2400" b="1"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QUESTION: W</a:t>
            </a:r>
            <a:r>
              <a:rPr lang="en-US" sz="24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hat do you know about Time-Out? </a:t>
            </a: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Please share.</a:t>
            </a:r>
            <a:endParaRPr lang="en-US" sz="2400" dirty="0">
              <a:latin typeface="Avenir Next Condensed" panose="020B0506020202020204" pitchFamily="34" charset="0"/>
              <a:ea typeface="Calibri" panose="020F0502020204030204" pitchFamily="34" charset="0"/>
              <a:cs typeface="Times New Roman" panose="02020603050405020304" pitchFamily="18" charset="0"/>
            </a:endParaRPr>
          </a:p>
          <a:p>
            <a:pPr>
              <a:lnSpc>
                <a:spcPct val="107000"/>
              </a:lnSpc>
            </a:pPr>
            <a:endParaRPr lang="en-US" sz="2400" dirty="0">
              <a:solidFill>
                <a:srgbClr val="000000"/>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indent="-342900">
              <a:lnSpc>
                <a:spcPct val="107000"/>
              </a:lnSpc>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Time-Out is actually best used for parents because we have difficulty handling our own big emotions that are triggered by the child’s big emotions.</a:t>
            </a: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endPar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The Opportunity: Creating space, boundaries, and clear expectations with the child </a:t>
            </a: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“When you choose to do ‘this,’ you are also choosing ‘this’ consequence.” </a:t>
            </a: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“My first job is to keep you and others safe, so we need to...”</a:t>
            </a:r>
          </a:p>
          <a:p>
            <a:pPr marL="742950" marR="0" lvl="1" indent="-285750">
              <a:lnSpc>
                <a:spcPct val="107000"/>
              </a:lnSpc>
              <a:spcBef>
                <a:spcPts val="0"/>
              </a:spcBef>
              <a:spcAft>
                <a:spcPts val="0"/>
              </a:spcAft>
              <a:buFont typeface="Courier New" panose="02070309020205020404" pitchFamily="49" charset="0"/>
              <a:buChar char="o"/>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Strategies for effectively communicating and implementing Time-Out while maintaining a positive relationship (including parents who are willing to apologize when upset)</a:t>
            </a: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2" y="225035"/>
            <a:ext cx="5830913"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UNDERSTANDING TIME-OUT</a:t>
            </a:r>
          </a:p>
        </p:txBody>
      </p:sp>
    </p:spTree>
    <p:extLst>
      <p:ext uri="{BB962C8B-B14F-4D97-AF65-F5344CB8AC3E}">
        <p14:creationId xmlns:p14="http://schemas.microsoft.com/office/powerpoint/2010/main" val="1239716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5322" y="234411"/>
            <a:ext cx="7014574" cy="307777"/>
          </a:xfrm>
          <a:prstGeom prst="rect">
            <a:avLst/>
          </a:prstGeom>
        </p:spPr>
        <p:txBody>
          <a:bodyPr wrap="square" anchor="b">
            <a:spAutoFit/>
          </a:bodyPr>
          <a:lstStyle/>
          <a:p>
            <a:pPr algn="r"/>
            <a:r>
              <a:rPr lang="en-US" sz="1400" dirty="0">
                <a:solidFill>
                  <a:srgbClr val="FFC000"/>
                </a:solidFill>
                <a:latin typeface="Avenir Next Condensed" panose="020B0506020202020204" pitchFamily="34" charset="0"/>
              </a:rPr>
              <a:t>BALANCING THE PRACTICE OF TIME-OUT AND TIME-IN: TWO EFFECTIVE DISCIPLINE STRATEGIES FOR PARENTS </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53152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329308"/>
            <a:ext cx="7661787" cy="4538165"/>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Role-play different and practical applications of Time-Out.  Pay close attention to not only your words, but your facial expressions and body language. </a:t>
            </a:r>
          </a:p>
          <a:p>
            <a:pPr marL="342900" marR="0" lvl="0" indent="-342900">
              <a:lnSpc>
                <a:spcPct val="107000"/>
              </a:lnSpc>
              <a:spcBef>
                <a:spcPts val="0"/>
              </a:spcBef>
              <a:spcAft>
                <a:spcPts val="0"/>
              </a:spcAft>
              <a:buFont typeface="Symbol" pitchFamily="2" charset="2"/>
              <a:buChar char=""/>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Discuss r</a:t>
            </a: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eflections and observations: What did you notice? What if it were you?</a:t>
            </a:r>
          </a:p>
          <a:p>
            <a:pPr marL="342900" indent="-342900">
              <a:lnSpc>
                <a:spcPct val="107000"/>
              </a:lnSpc>
              <a:buFont typeface="Symbol" pitchFamily="2" charset="2"/>
              <a:buChar char=""/>
            </a:pPr>
            <a:endParaRPr lang="en-US" sz="1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are some concerns or misconceptions about Time-Out?</a:t>
            </a:r>
          </a:p>
          <a:p>
            <a:pPr marL="342900" indent="-342900">
              <a:lnSpc>
                <a:spcPct val="107000"/>
              </a:lnSpc>
              <a:buFont typeface="Symbol" pitchFamily="2" charset="2"/>
              <a:buChar char=""/>
            </a:pPr>
            <a:endParaRPr lang="en-US" sz="10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342900" indent="-342900">
              <a:lnSpc>
                <a:spcPct val="107000"/>
              </a:lnSpc>
              <a:buFont typeface="Symbol" pitchFamily="2" charset="2"/>
              <a:buChar char=""/>
            </a:pPr>
            <a:r>
              <a:rPr lang="en-US" sz="3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What are some advantages of Time-Out?</a:t>
            </a:r>
            <a:endParaRPr lang="en-US" sz="30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0047A6A-36DC-90A1-2267-2044D8C26208}"/>
              </a:ext>
            </a:extLst>
          </p:cNvPr>
          <p:cNvSpPr txBox="1"/>
          <p:nvPr/>
        </p:nvSpPr>
        <p:spPr>
          <a:xfrm>
            <a:off x="741106" y="225035"/>
            <a:ext cx="4663440" cy="584775"/>
          </a:xfrm>
          <a:prstGeom prst="rect">
            <a:avLst/>
          </a:prstGeom>
          <a:noFill/>
        </p:spPr>
        <p:txBody>
          <a:bodyPr wrap="square">
            <a:spAutoFit/>
          </a:bodyPr>
          <a:lstStyle/>
          <a:p>
            <a:pPr marR="0">
              <a:spcBef>
                <a:spcPts val="0"/>
              </a:spcBef>
              <a:spcAft>
                <a:spcPts val="0"/>
              </a:spcAft>
            </a:pPr>
            <a:r>
              <a:rPr lang="en-US" sz="3200" b="1" kern="100" dirty="0">
                <a:solidFill>
                  <a:schemeClr val="bg1"/>
                </a:solidFill>
                <a:latin typeface="Avenir Next Condensed" panose="020B0506020202020204" pitchFamily="34" charset="0"/>
                <a:ea typeface="Calibri" panose="020F0502020204030204" pitchFamily="34" charset="0"/>
                <a:cs typeface="Times New Roman" panose="02020603050405020304" pitchFamily="18" charset="0"/>
              </a:rPr>
              <a:t>GROUP EXERCISE</a:t>
            </a:r>
          </a:p>
        </p:txBody>
      </p:sp>
    </p:spTree>
    <p:extLst>
      <p:ext uri="{BB962C8B-B14F-4D97-AF65-F5344CB8AC3E}">
        <p14:creationId xmlns:p14="http://schemas.microsoft.com/office/powerpoint/2010/main" val="260107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208009"/>
            <a:ext cx="7756135" cy="4801507"/>
          </a:xfrm>
          <a:prstGeom prst="rect">
            <a:avLst/>
          </a:prstGeom>
          <a:noFill/>
        </p:spPr>
        <p:txBody>
          <a:bodyPr wrap="square">
            <a:spAutoFit/>
          </a:bodyPr>
          <a:lstStyle/>
          <a:p>
            <a:pPr marR="0" lvl="0">
              <a:lnSpc>
                <a:spcPct val="107000"/>
              </a:lnSpc>
              <a:spcBef>
                <a:spcPts val="0"/>
              </a:spcBef>
              <a:spcAft>
                <a:spcPts val="0"/>
              </a:spcAft>
            </a:pPr>
            <a:r>
              <a:rPr lang="en-US" sz="26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Advantages of Time-Out in response to a distressed child</a:t>
            </a:r>
          </a:p>
          <a:p>
            <a:pPr marR="0" lvl="0">
              <a:lnSpc>
                <a:spcPct val="107000"/>
              </a:lnSpc>
              <a:spcBef>
                <a:spcPts val="0"/>
              </a:spcBef>
              <a:spcAft>
                <a:spcPts val="0"/>
              </a:spcAft>
            </a:pPr>
            <a:endParaRPr lang="en-US" sz="10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R="0" lvl="0">
              <a:lnSpc>
                <a:spcPct val="107000"/>
              </a:lnSpc>
              <a:spcBef>
                <a:spcPts val="0"/>
              </a:spcBef>
              <a:spcAft>
                <a:spcPts val="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Take the child to a safe place so they can experience a different “sensory palate.” </a:t>
            </a:r>
          </a:p>
          <a:p>
            <a:pPr marL="800100" marR="0" lvl="1" indent="-342900">
              <a:lnSpc>
                <a:spcPct val="107000"/>
              </a:lnSpc>
              <a:spcBef>
                <a:spcPts val="0"/>
              </a:spcBef>
              <a:spcAft>
                <a:spcPts val="0"/>
              </a:spcAft>
              <a:buFont typeface="Arial" panose="020B0604020202020204" pitchFamily="34" charset="0"/>
              <a:buChar char="•"/>
            </a:pPr>
            <a:endParaRPr lang="en-US" sz="24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800100" marR="0" lvl="1" indent="-342900">
              <a:lnSpc>
                <a:spcPct val="107000"/>
              </a:lnSpc>
              <a:spcBef>
                <a:spcPts val="0"/>
              </a:spcBef>
              <a:spcAft>
                <a:spcPts val="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The child has a chance to briefly “pause” before they reflect (but are not abandoned by their caregiver(s)/community!)</a:t>
            </a:r>
          </a:p>
          <a:p>
            <a:pPr marL="800100" marR="0" lvl="1" indent="-342900">
              <a:lnSpc>
                <a:spcPct val="107000"/>
              </a:lnSpc>
              <a:spcBef>
                <a:spcPts val="0"/>
              </a:spcBef>
              <a:spcAft>
                <a:spcPts val="0"/>
              </a:spcAft>
              <a:buFont typeface="Arial" panose="020B0604020202020204" pitchFamily="34" charset="0"/>
              <a:buChar char="•"/>
            </a:pPr>
            <a:endParaRPr lang="en-US" sz="2400" dirty="0">
              <a:solidFill>
                <a:srgbClr val="000000"/>
              </a:solidFill>
              <a:latin typeface="Avenir Next Condensed" panose="020B0506020202020204" pitchFamily="34" charset="0"/>
              <a:ea typeface="Calibri" panose="020F0502020204030204" pitchFamily="34" charset="0"/>
              <a:cs typeface="Calibri" panose="020F0502020204030204" pitchFamily="34" charset="0"/>
            </a:endParaRPr>
          </a:p>
          <a:p>
            <a:pPr marL="800100" marR="0" lvl="1" indent="-342900">
              <a:lnSpc>
                <a:spcPct val="107000"/>
              </a:lnSpc>
              <a:spcBef>
                <a:spcPts val="0"/>
              </a:spcBef>
              <a:spcAft>
                <a:spcPts val="0"/>
              </a:spcAft>
              <a:buFont typeface="Arial" panose="020B0604020202020204" pitchFamily="34" charset="0"/>
              <a:buChar char="•"/>
            </a:pPr>
            <a:r>
              <a:rPr lang="en-US" sz="24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Time-Out is not about changing behavior. Instead, it is an opportunity for the parent to calm down before re-engaging the child in order to help the child calm down—then the parent and child can discuss what transpired.</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0145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BALANCING THE PRACTICE OF TIME-OUT AND TIME-IN: TWO EFFECTIVE DISCIPLINE STRATEGIES FOR PARENTS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466193"/>
            <a:ext cx="7756135" cy="4224811"/>
          </a:xfrm>
          <a:prstGeom prst="rect">
            <a:avLst/>
          </a:prstGeom>
          <a:noFill/>
        </p:spPr>
        <p:txBody>
          <a:bodyPr wrap="square">
            <a:spAutoFit/>
          </a:bodyPr>
          <a:lstStyle/>
          <a:p>
            <a:pPr marR="0" lvl="0">
              <a:lnSpc>
                <a:spcPct val="107000"/>
              </a:lnSpc>
              <a:spcBef>
                <a:spcPts val="0"/>
              </a:spcBef>
              <a:spcAft>
                <a:spcPts val="0"/>
              </a:spcAft>
            </a:pPr>
            <a:r>
              <a:rPr lang="en-US" sz="3200" b="1"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Advantages of Time-Out cont.</a:t>
            </a:r>
          </a:p>
          <a:p>
            <a:pPr marR="0" lvl="0">
              <a:lnSpc>
                <a:spcPct val="107000"/>
              </a:lnSpc>
              <a:spcBef>
                <a:spcPts val="0"/>
              </a:spcBef>
              <a:spcAft>
                <a:spcPts val="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endParaRPr lang="en-US" sz="2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A space for calm</a:t>
            </a:r>
          </a:p>
          <a:p>
            <a:pPr marL="742950" marR="0" lvl="1" indent="-285750">
              <a:lnSpc>
                <a:spcPct val="107000"/>
              </a:lnSpc>
              <a:spcBef>
                <a:spcPts val="0"/>
              </a:spcBef>
              <a:spcAft>
                <a:spcPts val="0"/>
              </a:spcAft>
              <a:buFont typeface="Courier New" panose="02070309020205020404" pitchFamily="49" charset="0"/>
              <a:buChar char="o"/>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Clear boundaries</a:t>
            </a:r>
          </a:p>
          <a:p>
            <a:pPr marL="742950" marR="0" lvl="1" indent="-285750">
              <a:lnSpc>
                <a:spcPct val="107000"/>
              </a:lnSpc>
              <a:spcBef>
                <a:spcPts val="0"/>
              </a:spcBef>
              <a:spcAft>
                <a:spcPts val="0"/>
              </a:spcAft>
              <a:buFont typeface="Courier New" panose="02070309020205020404" pitchFamily="49" charset="0"/>
              <a:buChar char="o"/>
            </a:pPr>
            <a:endParaRPr lang="en-US" sz="2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914400" marR="0" lvl="1" indent="-457200">
              <a:spcBef>
                <a:spcPts val="0"/>
              </a:spcBef>
              <a:spcAft>
                <a:spcPts val="800"/>
              </a:spcAft>
              <a:buFont typeface="Arial" panose="020B0604020202020204" pitchFamily="34" charset="0"/>
              <a:buChar char="•"/>
            </a:pPr>
            <a:r>
              <a:rPr lang="en-US" sz="32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rPr>
              <a:t>Consistency</a:t>
            </a:r>
          </a:p>
          <a:p>
            <a:pPr marL="742950" marR="0" lvl="1" indent="-285750">
              <a:spcBef>
                <a:spcPts val="0"/>
              </a:spcBef>
              <a:spcAft>
                <a:spcPts val="800"/>
              </a:spcAft>
              <a:buFont typeface="Courier New" panose="02070309020205020404" pitchFamily="49" charset="0"/>
              <a:buChar char="o"/>
            </a:pPr>
            <a:endParaRPr lang="en-US" sz="1000" dirty="0">
              <a:solidFill>
                <a:srgbClr val="000000"/>
              </a:solidFill>
              <a:effectLst/>
              <a:latin typeface="Avenir Next Condensed" panose="020B0506020202020204" pitchFamily="34" charset="0"/>
              <a:ea typeface="Calibri" panose="020F0502020204030204" pitchFamily="34" charset="0"/>
              <a:cs typeface="Calibri" panose="020F0502020204030204" pitchFamily="34" charset="0"/>
            </a:endParaRPr>
          </a:p>
          <a:p>
            <a:pPr marL="914400" marR="0" lvl="1" indent="-457200">
              <a:spcBef>
                <a:spcPts val="0"/>
              </a:spcBef>
              <a:spcAft>
                <a:spcPts val="800"/>
              </a:spcAft>
              <a:buFont typeface="Arial" panose="020B0604020202020204" pitchFamily="34" charset="0"/>
              <a:buChar char="•"/>
            </a:pPr>
            <a:r>
              <a:rPr lang="en-US" sz="3200" dirty="0">
                <a:solidFill>
                  <a:srgbClr val="000000"/>
                </a:solidFill>
                <a:latin typeface="Avenir Next Condensed" panose="020B0506020202020204" pitchFamily="34" charset="0"/>
                <a:ea typeface="Calibri" panose="020F0502020204030204" pitchFamily="34" charset="0"/>
                <a:cs typeface="Calibri" panose="020F0502020204030204" pitchFamily="34" charset="0"/>
              </a:rPr>
              <a:t>Importance of pausing</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0780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TotalTime>
  <Words>2158</Words>
  <Application>Microsoft Macintosh PowerPoint</Application>
  <PresentationFormat>On-screen Show (4:3)</PresentationFormat>
  <Paragraphs>202</Paragraphs>
  <Slides>27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Avenir Next Condensed</vt:lpstr>
      <vt:lpstr>Avenir Next Condensed Medium</vt:lpstr>
      <vt:lpstr>Calibri</vt:lpstr>
      <vt:lpstr>Courier New</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49</cp:revision>
  <dcterms:created xsi:type="dcterms:W3CDTF">2015-08-17T22:20:08Z</dcterms:created>
  <dcterms:modified xsi:type="dcterms:W3CDTF">2023-11-07T22:34:15Z</dcterms:modified>
</cp:coreProperties>
</file>