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58" r:id="rId4"/>
    <p:sldId id="262" r:id="rId5"/>
    <p:sldId id="263" r:id="rId6"/>
    <p:sldId id="275" r:id="rId7"/>
    <p:sldId id="276" r:id="rId8"/>
    <p:sldId id="266" r:id="rId9"/>
    <p:sldId id="277" r:id="rId10"/>
    <p:sldId id="268" r:id="rId11"/>
    <p:sldId id="282" r:id="rId12"/>
    <p:sldId id="270" r:id="rId13"/>
    <p:sldId id="280" r:id="rId14"/>
    <p:sldId id="281" r:id="rId15"/>
    <p:sldId id="287" r:id="rId16"/>
    <p:sldId id="271" r:id="rId17"/>
    <p:sldId id="283" r:id="rId18"/>
    <p:sldId id="284" r:id="rId19"/>
    <p:sldId id="285" r:id="rId20"/>
    <p:sldId id="274" r:id="rId21"/>
    <p:sldId id="288" r:id="rId22"/>
    <p:sldId id="25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66" y="15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F776026-53CD-45A7-B3AE-12C42218990A}" type="datetimeFigureOut">
              <a:rPr lang="en-US" smtClean="0"/>
              <a:t>3/3/2017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1971853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776026-53CD-45A7-B3AE-12C42218990A}" type="datetimeFigureOut">
              <a:rPr lang="en-US" smtClean="0"/>
              <a:t>3/3/2017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1619950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776026-53CD-45A7-B3AE-12C42218990A}" type="datetimeFigureOut">
              <a:rPr lang="en-US" smtClean="0"/>
              <a:t>3/3/2017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1227805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776026-53CD-45A7-B3AE-12C42218990A}" type="datetimeFigureOut">
              <a:rPr lang="en-US" smtClean="0"/>
              <a:t>3/3/2017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A1524-B897-4062-8315-8DDE5AC3D6F0}"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366443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776026-53CD-45A7-B3AE-12C42218990A}" type="datetimeFigureOut">
              <a:rPr lang="en-US" smtClean="0"/>
              <a:t>3/3/2017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27167384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F776026-53CD-45A7-B3AE-12C42218990A}" type="datetimeFigureOut">
              <a:rPr lang="en-US" smtClean="0"/>
              <a:t>3/3/2017</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2103719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F776026-53CD-45A7-B3AE-12C42218990A}" type="datetimeFigureOut">
              <a:rPr lang="en-US" smtClean="0"/>
              <a:t>3/3/2017</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356332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F776026-53CD-45A7-B3AE-12C42218990A}" type="datetimeFigureOut">
              <a:rPr lang="en-US" smtClean="0"/>
              <a:t>3/3/2017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551362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F776026-53CD-45A7-B3AE-12C42218990A}" type="datetimeFigureOut">
              <a:rPr lang="en-US" smtClean="0"/>
              <a:t>3/3/2017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199371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DF776026-53CD-45A7-B3AE-12C42218990A}" type="datetimeFigureOut">
              <a:rPr lang="en-US" smtClean="0"/>
              <a:t>3/3/2017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3870285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776026-53CD-45A7-B3AE-12C42218990A}" type="datetimeFigureOut">
              <a:rPr lang="en-US" smtClean="0"/>
              <a:t>3/3/2017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1623701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F776026-53CD-45A7-B3AE-12C42218990A}" type="datetimeFigureOut">
              <a:rPr lang="en-US" smtClean="0"/>
              <a:t>3/3/2017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2426238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F776026-53CD-45A7-B3AE-12C42218990A}" type="datetimeFigureOut">
              <a:rPr lang="en-US" smtClean="0"/>
              <a:t>3/3/2017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85505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DF776026-53CD-45A7-B3AE-12C42218990A}" type="datetimeFigureOut">
              <a:rPr lang="en-US" smtClean="0"/>
              <a:t>3/3/2017</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3597771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F776026-53CD-45A7-B3AE-12C42218990A}" type="datetimeFigureOut">
              <a:rPr lang="en-US" smtClean="0"/>
              <a:t>3/3/2017</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2802157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DF776026-53CD-45A7-B3AE-12C42218990A}" type="datetimeFigureOut">
              <a:rPr lang="en-US" smtClean="0"/>
              <a:t>3/3/2017</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3339919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776026-53CD-45A7-B3AE-12C42218990A}" type="datetimeFigureOut">
              <a:rPr lang="en-US" smtClean="0"/>
              <a:t>3/3/2017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0A1524-B897-4062-8315-8DDE5AC3D6F0}" type="slidenum">
              <a:rPr lang="en-US" smtClean="0"/>
              <a:t>‹#›</a:t>
            </a:fld>
            <a:endParaRPr lang="en-US"/>
          </a:p>
        </p:txBody>
      </p:sp>
    </p:spTree>
    <p:extLst>
      <p:ext uri="{BB962C8B-B14F-4D97-AF65-F5344CB8AC3E}">
        <p14:creationId xmlns:p14="http://schemas.microsoft.com/office/powerpoint/2010/main" val="1289103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F776026-53CD-45A7-B3AE-12C42218990A}" type="datetimeFigureOut">
              <a:rPr lang="en-US" smtClean="0"/>
              <a:t>3/3/2017</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C0A1524-B897-4062-8315-8DDE5AC3D6F0}" type="slidenum">
              <a:rPr lang="en-US" smtClean="0"/>
              <a:t>‹#›</a:t>
            </a:fld>
            <a:endParaRPr lang="en-US"/>
          </a:p>
        </p:txBody>
      </p:sp>
    </p:spTree>
    <p:extLst>
      <p:ext uri="{BB962C8B-B14F-4D97-AF65-F5344CB8AC3E}">
        <p14:creationId xmlns:p14="http://schemas.microsoft.com/office/powerpoint/2010/main" val="74425440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4800" b="1" dirty="0" smtClean="0">
                <a:ln w="0"/>
                <a:solidFill>
                  <a:schemeClr val="tx1"/>
                </a:solidFill>
                <a:effectLst>
                  <a:outerShdw blurRad="38100" dist="19050" dir="2700000" algn="tl" rotWithShape="0">
                    <a:schemeClr val="dk1">
                      <a:alpha val="40000"/>
                    </a:schemeClr>
                  </a:outerShdw>
                </a:effectLst>
              </a:rPr>
              <a:t>The essence of discipleship</a:t>
            </a:r>
            <a:endParaRPr lang="en-US" sz="4800" b="1" dirty="0">
              <a:ln w="0"/>
              <a:solidFill>
                <a:schemeClr val="tx1"/>
              </a:solidFill>
              <a:effectLst>
                <a:outerShdw blurRad="38100" dist="19050" dir="2700000" algn="tl" rotWithShape="0">
                  <a:schemeClr val="dk1">
                    <a:alpha val="40000"/>
                  </a:schemeClr>
                </a:outerShdw>
              </a:effectLst>
            </a:endParaRPr>
          </a:p>
        </p:txBody>
      </p:sp>
      <p:sp>
        <p:nvSpPr>
          <p:cNvPr id="3" name="Text Placeholder 2"/>
          <p:cNvSpPr>
            <a:spLocks noGrp="1"/>
          </p:cNvSpPr>
          <p:nvPr>
            <p:ph type="body" sz="half" idx="2"/>
          </p:nvPr>
        </p:nvSpPr>
        <p:spPr/>
        <p:txBody>
          <a:bodyPr/>
          <a:lstStyle/>
          <a:p>
            <a:endParaRPr lang="en-NZ"/>
          </a:p>
        </p:txBody>
      </p:sp>
      <p:pic>
        <p:nvPicPr>
          <p:cNvPr id="7" name="Picture Placeholder 6"/>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40907" r="-40907"/>
          <a:stretch/>
        </p:blip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“Now these are the gifts Christ gave to the church: the apostles, the prophets, the evangelists, and the pastors and teachers. 12 Their responsibility is to equip God’s people to do his work and build up the church, the body of Christ. 13 This will continue until we all come to such unity in our faith and knowledge of God’s Son that we will be </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mature </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in the Lord, measuring up to </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full </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and complete standard of Christ</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Content Placeholder 3"/>
          <p:cNvSpPr>
            <a:spLocks noGrp="1"/>
          </p:cNvSpPr>
          <p:nvPr>
            <p:ph type="subTitle" idx="1"/>
          </p:nvPr>
        </p:nvSpPr>
        <p:spPr/>
        <p:txBody>
          <a:bodyPr>
            <a:normAutofit/>
          </a:bodyPr>
          <a:lstStyle/>
          <a:p>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Ephesians 4:11-13 NLT</a:t>
            </a:r>
            <a:endParaRPr lang="en-US" sz="2800" dirty="0">
              <a:ln w="18415" cmpd="sng">
                <a:solidFill>
                  <a:srgbClr val="FFFFFF"/>
                </a:solidFill>
                <a:prstDash val="solid"/>
              </a:ln>
              <a:solidFill>
                <a:srgbClr val="FFFFFF"/>
              </a:solidFill>
              <a:effectLst>
                <a:glow rad="101600">
                  <a:srgbClr val="800000">
                    <a:alpha val="60000"/>
                  </a:srgbClr>
                </a:glow>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NZ" sz="3600" dirty="0">
                <a:ln w="18415" cmpd="sng">
                  <a:solidFill>
                    <a:srgbClr val="FFFFFF"/>
                  </a:solidFill>
                  <a:prstDash val="solid"/>
                </a:ln>
                <a:solidFill>
                  <a:srgbClr val="FFFFFF"/>
                </a:solidFill>
                <a:effectLst>
                  <a:outerShdw blurRad="63500" dir="3600000" algn="tl" rotWithShape="0">
                    <a:srgbClr val="000000">
                      <a:alpha val="70000"/>
                    </a:srgbClr>
                  </a:outerShdw>
                </a:effectLst>
              </a:rPr>
              <a:t>“Their responsibility is to equip God’s people to do his work and build up the church, the body of Christ.”</a:t>
            </a:r>
          </a:p>
        </p:txBody>
      </p:sp>
      <p:sp>
        <p:nvSpPr>
          <p:cNvPr id="4" name="Content Placeholder 3"/>
          <p:cNvSpPr>
            <a:spLocks noGrp="1"/>
          </p:cNvSpPr>
          <p:nvPr>
            <p:ph type="subTitle" idx="1"/>
          </p:nvPr>
        </p:nvSpPr>
        <p:spPr/>
        <p:txBody>
          <a:bodyPr>
            <a:normAutofit/>
          </a:bodyPr>
          <a:lstStyle/>
          <a:p>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Ephesians 4:11-13 NLT</a:t>
            </a:r>
            <a:endParaRPr lang="en-US" sz="2800" dirty="0">
              <a:ln w="18415" cmpd="sng">
                <a:solidFill>
                  <a:srgbClr val="FFFFFF"/>
                </a:solidFill>
                <a:prstDash val="solid"/>
              </a:ln>
              <a:solidFill>
                <a:srgbClr val="FFFFFF"/>
              </a:solidFill>
              <a:effectLst>
                <a:glow rad="101600">
                  <a:srgbClr val="800000">
                    <a:alpha val="60000"/>
                  </a:srgbClr>
                </a:glow>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3886065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sz="3600" b="1" dirty="0">
                <a:solidFill>
                  <a:schemeClr val="tx1"/>
                </a:solidFill>
                <a:effectLst>
                  <a:outerShdw blurRad="38100" dist="38100" dir="2700000" algn="tl">
                    <a:srgbClr val="000000">
                      <a:alpha val="43137"/>
                    </a:srgbClr>
                  </a:outerShdw>
                </a:effectLst>
              </a:rPr>
              <a:t>‘Every church should be a training school for Christian workers. Its members should be taught … how to work for the unconverted</a:t>
            </a:r>
            <a:r>
              <a:rPr lang="en-NZ" sz="3600" b="1" dirty="0" smtClean="0">
                <a:solidFill>
                  <a:schemeClr val="tx1"/>
                </a:solidFill>
                <a:effectLst>
                  <a:outerShdw blurRad="38100" dist="38100" dir="2700000" algn="tl">
                    <a:srgbClr val="000000">
                      <a:alpha val="43137"/>
                    </a:srgbClr>
                  </a:outerShdw>
                </a:effectLst>
              </a:rPr>
              <a:t>.’</a:t>
            </a:r>
            <a:endParaRPr lang="en-NZ" sz="3600" b="1" dirty="0">
              <a:solidFill>
                <a:schemeClr val="tx1"/>
              </a:solidFill>
              <a:effectLst>
                <a:outerShdw blurRad="38100" dist="38100" dir="2700000" algn="tl">
                  <a:srgbClr val="000000">
                    <a:alpha val="43137"/>
                  </a:srgbClr>
                </a:outerShdw>
              </a:effectLst>
            </a:endParaRPr>
          </a:p>
        </p:txBody>
      </p:sp>
      <p:sp>
        <p:nvSpPr>
          <p:cNvPr id="13" name="Content Placeholder 12"/>
          <p:cNvSpPr>
            <a:spLocks noGrp="1"/>
          </p:cNvSpPr>
          <p:nvPr>
            <p:ph type="subTitle" idx="1"/>
          </p:nvPr>
        </p:nvSpPr>
        <p:spPr/>
        <p:txBody>
          <a:bodyPr>
            <a:noAutofit/>
          </a:bodyPr>
          <a:lstStyle/>
          <a:p>
            <a:r>
              <a:rPr lang="en-NZ" sz="2800" b="1" dirty="0">
                <a:solidFill>
                  <a:schemeClr val="tx1"/>
                </a:solidFill>
                <a:effectLst>
                  <a:outerShdw blurRad="38100" dist="38100" dir="2700000" algn="tl">
                    <a:srgbClr val="000000">
                      <a:alpha val="43137"/>
                    </a:srgbClr>
                  </a:outerShdw>
                </a:effectLst>
              </a:rPr>
              <a:t>EGW, MH p. 149</a:t>
            </a:r>
            <a:endParaRPr lang="en-US" sz="2800" b="1" dirty="0">
              <a:ln w="18415" cmpd="sng">
                <a:solidFill>
                  <a:srgbClr val="FFFFFF"/>
                </a:solidFill>
                <a:prstDash val="solid"/>
              </a:ln>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sz="3600" b="1" dirty="0">
                <a:solidFill>
                  <a:schemeClr val="tx1"/>
                </a:solidFill>
                <a:effectLst>
                  <a:outerShdw blurRad="38100" dist="38100" dir="2700000" algn="tl">
                    <a:srgbClr val="000000">
                      <a:alpha val="43137"/>
                    </a:srgbClr>
                  </a:outerShdw>
                </a:effectLst>
              </a:rPr>
              <a:t>‘Christ intends that His ministers shall be educators of the church in gospel work</a:t>
            </a:r>
            <a:r>
              <a:rPr lang="en-NZ" sz="3600" b="1" dirty="0" smtClean="0">
                <a:solidFill>
                  <a:schemeClr val="tx1"/>
                </a:solidFill>
                <a:effectLst>
                  <a:outerShdw blurRad="38100" dist="38100" dir="2700000" algn="tl">
                    <a:srgbClr val="000000">
                      <a:alpha val="43137"/>
                    </a:srgbClr>
                  </a:outerShdw>
                </a:effectLst>
              </a:rPr>
              <a:t>.’</a:t>
            </a:r>
            <a:endParaRPr lang="en-NZ" sz="3600" b="1" dirty="0">
              <a:solidFill>
                <a:schemeClr val="tx1"/>
              </a:solidFill>
              <a:effectLst>
                <a:outerShdw blurRad="38100" dist="38100" dir="2700000" algn="tl">
                  <a:srgbClr val="000000">
                    <a:alpha val="43137"/>
                  </a:srgbClr>
                </a:outerShdw>
              </a:effectLst>
            </a:endParaRPr>
          </a:p>
        </p:txBody>
      </p:sp>
      <p:sp>
        <p:nvSpPr>
          <p:cNvPr id="13" name="Content Placeholder 12"/>
          <p:cNvSpPr>
            <a:spLocks noGrp="1"/>
          </p:cNvSpPr>
          <p:nvPr>
            <p:ph type="subTitle" idx="1"/>
          </p:nvPr>
        </p:nvSpPr>
        <p:spPr/>
        <p:txBody>
          <a:bodyPr>
            <a:noAutofit/>
          </a:bodyPr>
          <a:lstStyle/>
          <a:p>
            <a:r>
              <a:rPr lang="en-NZ" sz="2800" b="1" dirty="0">
                <a:solidFill>
                  <a:schemeClr val="tx1"/>
                </a:solidFill>
                <a:effectLst>
                  <a:outerShdw blurRad="38100" dist="38100" dir="2700000" algn="tl">
                    <a:srgbClr val="000000">
                      <a:alpha val="43137"/>
                    </a:srgbClr>
                  </a:outerShdw>
                </a:effectLst>
              </a:rPr>
              <a:t>EGW, DA p. 825</a:t>
            </a:r>
            <a:endParaRPr lang="en-US" sz="2800" b="1" dirty="0">
              <a:ln w="18415" cmpd="sng">
                <a:solidFill>
                  <a:srgbClr val="FFFFFF"/>
                </a:solidFill>
                <a:prstDash val="solid"/>
              </a:ln>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856221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sz="3600" b="1" dirty="0">
                <a:solidFill>
                  <a:schemeClr val="tx1"/>
                </a:solidFill>
                <a:effectLst>
                  <a:outerShdw blurRad="38100" dist="38100" dir="2700000" algn="tl">
                    <a:srgbClr val="000000">
                      <a:alpha val="43137"/>
                    </a:srgbClr>
                  </a:outerShdw>
                </a:effectLst>
              </a:rPr>
              <a:t/>
            </a:r>
            <a:br>
              <a:rPr lang="en-NZ" sz="3600" b="1" dirty="0">
                <a:solidFill>
                  <a:schemeClr val="tx1"/>
                </a:solidFill>
                <a:effectLst>
                  <a:outerShdw blurRad="38100" dist="38100" dir="2700000" algn="tl">
                    <a:srgbClr val="000000">
                      <a:alpha val="43137"/>
                    </a:srgbClr>
                  </a:outerShdw>
                </a:effectLst>
              </a:rPr>
            </a:br>
            <a:r>
              <a:rPr lang="en-NZ" sz="3600" b="1" dirty="0">
                <a:solidFill>
                  <a:schemeClr val="tx1"/>
                </a:solidFill>
                <a:effectLst>
                  <a:outerShdw blurRad="38100" dist="38100" dir="2700000" algn="tl">
                    <a:srgbClr val="000000">
                      <a:alpha val="43137"/>
                    </a:srgbClr>
                  </a:outerShdw>
                </a:effectLst>
              </a:rPr>
              <a:t/>
            </a:r>
            <a:br>
              <a:rPr lang="en-NZ" sz="3600" b="1" dirty="0">
                <a:solidFill>
                  <a:schemeClr val="tx1"/>
                </a:solidFill>
                <a:effectLst>
                  <a:outerShdw blurRad="38100" dist="38100" dir="2700000" algn="tl">
                    <a:srgbClr val="000000">
                      <a:alpha val="43137"/>
                    </a:srgbClr>
                  </a:outerShdw>
                </a:effectLst>
              </a:rPr>
            </a:br>
            <a:r>
              <a:rPr lang="en-NZ" sz="3600" b="1" dirty="0">
                <a:solidFill>
                  <a:schemeClr val="tx1"/>
                </a:solidFill>
                <a:effectLst>
                  <a:outerShdw blurRad="38100" dist="38100" dir="2700000" algn="tl">
                    <a:srgbClr val="000000">
                      <a:alpha val="43137"/>
                    </a:srgbClr>
                  </a:outerShdw>
                </a:effectLst>
              </a:rPr>
              <a:t>‘Ministers should not do the work which belongs to the church, thus wearying themselves, and preventing others from performing their duty. They should teach the members how to labour                               in the church and in the community’.                                                         </a:t>
            </a:r>
          </a:p>
        </p:txBody>
      </p:sp>
      <p:sp>
        <p:nvSpPr>
          <p:cNvPr id="13" name="Content Placeholder 12"/>
          <p:cNvSpPr>
            <a:spLocks noGrp="1"/>
          </p:cNvSpPr>
          <p:nvPr>
            <p:ph type="subTitle" idx="1"/>
          </p:nvPr>
        </p:nvSpPr>
        <p:spPr/>
        <p:txBody>
          <a:bodyPr>
            <a:noAutofit/>
          </a:bodyPr>
          <a:lstStyle/>
          <a:p>
            <a:r>
              <a:rPr lang="en-NZ" sz="2800" b="1" dirty="0">
                <a:solidFill>
                  <a:schemeClr val="tx1"/>
                </a:solidFill>
                <a:effectLst>
                  <a:outerShdw blurRad="38100" dist="38100" dir="2700000" algn="tl">
                    <a:srgbClr val="000000">
                      <a:alpha val="43137"/>
                    </a:srgbClr>
                  </a:outerShdw>
                </a:effectLst>
              </a:rPr>
              <a:t>EGW, RH Oct. 12, 1886</a:t>
            </a:r>
            <a:endParaRPr lang="en-US" sz="2800" b="1" dirty="0">
              <a:ln w="18415" cmpd="sng">
                <a:solidFill>
                  <a:srgbClr val="FFFFFF"/>
                </a:solidFill>
                <a:prstDash val="solid"/>
              </a:ln>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540817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NZ" sz="3600" b="1" dirty="0" smtClean="0">
                <a:solidFill>
                  <a:schemeClr val="tx1"/>
                </a:solidFill>
                <a:effectLst>
                  <a:outerShdw blurRad="38100" dist="38100" dir="2700000" algn="tl">
                    <a:srgbClr val="000000">
                      <a:alpha val="43137"/>
                    </a:srgbClr>
                  </a:outerShdw>
                </a:effectLst>
              </a:rPr>
              <a:t>What are the signs of true discipleship?</a:t>
            </a:r>
            <a:endParaRPr lang="en-NZ" sz="3600" b="1" dirty="0">
              <a:solidFill>
                <a:schemeClr val="tx1"/>
              </a:solidFill>
              <a:effectLst>
                <a:outerShdw blurRad="38100" dist="38100" dir="2700000" algn="tl">
                  <a:srgbClr val="000000">
                    <a:alpha val="43137"/>
                  </a:srgbClr>
                </a:outerShdw>
              </a:effectLst>
            </a:endParaRPr>
          </a:p>
        </p:txBody>
      </p:sp>
      <p:sp>
        <p:nvSpPr>
          <p:cNvPr id="5" name="Text Placeholder 4"/>
          <p:cNvSpPr>
            <a:spLocks noGrp="1"/>
          </p:cNvSpPr>
          <p:nvPr>
            <p:ph type="body" idx="1"/>
          </p:nvPr>
        </p:nvSpPr>
        <p:spPr/>
        <p:txBody>
          <a:bodyPr/>
          <a:lstStyle/>
          <a:p>
            <a:r>
              <a:rPr lang="en-NZ" b="1" dirty="0">
                <a:solidFill>
                  <a:schemeClr val="tx1"/>
                </a:solidFill>
                <a:effectLst>
                  <a:outerShdw blurRad="38100" dist="38100" dir="2700000" algn="tl">
                    <a:srgbClr val="000000">
                      <a:alpha val="43137"/>
                    </a:srgbClr>
                  </a:outerShdw>
                </a:effectLst>
              </a:rPr>
              <a:t>Question to </a:t>
            </a:r>
            <a:r>
              <a:rPr lang="en-NZ" b="1" dirty="0" smtClean="0">
                <a:solidFill>
                  <a:schemeClr val="tx1"/>
                </a:solidFill>
                <a:effectLst>
                  <a:outerShdw blurRad="38100" dist="38100" dir="2700000" algn="tl">
                    <a:srgbClr val="000000">
                      <a:alpha val="43137"/>
                    </a:srgbClr>
                  </a:outerShdw>
                </a:effectLst>
              </a:rPr>
              <a:t>ponder</a:t>
            </a:r>
            <a:endParaRPr lang="en-NZ"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554805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NZ" b="1" dirty="0">
                <a:solidFill>
                  <a:schemeClr val="tx1"/>
                </a:solidFill>
                <a:effectLst>
                  <a:outerShdw blurRad="38100" dist="38100" dir="2700000" algn="tl">
                    <a:srgbClr val="000000">
                      <a:alpha val="43137"/>
                    </a:srgbClr>
                  </a:outerShdw>
                </a:effectLst>
              </a:rPr>
              <a:t>“You are truly my disciples if you remain faithful to my teachings.” John 8:31 </a:t>
            </a:r>
            <a:r>
              <a:rPr lang="en-NZ" b="1" dirty="0" smtClean="0">
                <a:solidFill>
                  <a:schemeClr val="tx1"/>
                </a:solidFill>
                <a:effectLst>
                  <a:outerShdw blurRad="38100" dist="38100" dir="2700000" algn="tl">
                    <a:srgbClr val="000000">
                      <a:alpha val="43137"/>
                    </a:srgbClr>
                  </a:outerShdw>
                </a:effectLst>
              </a:rPr>
              <a:t>NLT</a:t>
            </a:r>
            <a:endParaRPr lang="en-NZ" b="1" dirty="0">
              <a:solidFill>
                <a:schemeClr val="tx1"/>
              </a:solidFill>
              <a:effectLst>
                <a:outerShdw blurRad="38100" dist="38100" dir="2700000" algn="tl">
                  <a:srgbClr val="000000">
                    <a:alpha val="43137"/>
                  </a:srgbClr>
                </a:outerShdw>
              </a:effectLst>
            </a:endParaRPr>
          </a:p>
        </p:txBody>
      </p:sp>
      <p:sp>
        <p:nvSpPr>
          <p:cNvPr id="13" name="Content Placeholder 12"/>
          <p:cNvSpPr>
            <a:spLocks noGrp="1"/>
          </p:cNvSpPr>
          <p:nvPr>
            <p:ph type="body" idx="1"/>
          </p:nvPr>
        </p:nvSpPr>
        <p:spPr/>
        <p:txBody>
          <a:bodyPr>
            <a:noAutofit/>
          </a:bodyPr>
          <a:lstStyle/>
          <a:p>
            <a:r>
              <a:rPr lang="en-US" dirty="0">
                <a:ln w="18415" cmpd="sng">
                  <a:solidFill>
                    <a:srgbClr val="FFFFFF"/>
                  </a:solidFill>
                  <a:prstDash val="solid"/>
                </a:ln>
                <a:solidFill>
                  <a:srgbClr val="FFFFFF"/>
                </a:solidFill>
                <a:effectLst>
                  <a:outerShdw blurRad="38100" dist="38100" dir="2700000" algn="tl">
                    <a:srgbClr val="000000">
                      <a:alpha val="43137"/>
                    </a:srgbClr>
                  </a:outerShdw>
                </a:effectLst>
              </a:rPr>
              <a:t>A DISCIPLE IS ONE WHO ABIDES IN JESUS’ </a:t>
            </a:r>
            <a:r>
              <a:rPr lang="en-US" dirty="0" smtClean="0">
                <a:ln w="18415" cmpd="sng">
                  <a:solidFill>
                    <a:srgbClr val="FFFFFF"/>
                  </a:solidFill>
                  <a:prstDash val="solid"/>
                </a:ln>
                <a:solidFill>
                  <a:srgbClr val="FFFFFF"/>
                </a:solidFill>
                <a:effectLst>
                  <a:outerShdw blurRad="38100" dist="38100" dir="2700000" algn="tl">
                    <a:srgbClr val="000000">
                      <a:alpha val="43137"/>
                    </a:srgbClr>
                  </a:outerShdw>
                </a:effectLst>
              </a:rPr>
              <a:t>WORDs</a:t>
            </a:r>
            <a:endParaRPr lang="en-US" dirty="0">
              <a:ln w="18415" cmpd="sng">
                <a:solidFill>
                  <a:srgbClr val="FFFFFF"/>
                </a:solidFill>
                <a:prstDash val="solid"/>
              </a:ln>
              <a:solidFill>
                <a:srgbClr val="FFFFFF"/>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rPr>
              <a:t>“</a:t>
            </a:r>
            <a:r>
              <a:rPr lang="en-US" b="1" dirty="0">
                <a:solidFill>
                  <a:schemeClr val="tx1"/>
                </a:solidFill>
                <a:effectLst>
                  <a:outerShdw blurRad="38100" dist="38100" dir="2700000" algn="tl">
                    <a:srgbClr val="000000">
                      <a:alpha val="43137"/>
                    </a:srgbClr>
                  </a:outerShdw>
                </a:effectLst>
              </a:rPr>
              <a:t>Your love for one another will prove to the world that you are my disciples.” John </a:t>
            </a:r>
            <a:r>
              <a:rPr lang="en-US" b="1" dirty="0" smtClean="0">
                <a:solidFill>
                  <a:schemeClr val="tx1"/>
                </a:solidFill>
                <a:effectLst>
                  <a:outerShdw blurRad="38100" dist="38100" dir="2700000" algn="tl">
                    <a:srgbClr val="000000">
                      <a:alpha val="43137"/>
                    </a:srgbClr>
                  </a:outerShdw>
                </a:effectLst>
              </a:rPr>
              <a:t>13:35</a:t>
            </a:r>
            <a:endParaRPr lang="en-US" b="1" dirty="0">
              <a:ln w="18415" cmpd="sng">
                <a:solidFill>
                  <a:srgbClr val="FFFFFF"/>
                </a:solidFill>
                <a:prstDash val="solid"/>
              </a:ln>
              <a:solidFill>
                <a:schemeClr val="tx1"/>
              </a:solidFill>
              <a:effectLst>
                <a:outerShdw blurRad="38100" dist="38100" dir="2700000" algn="tl">
                  <a:srgbClr val="000000">
                    <a:alpha val="43137"/>
                  </a:srgbClr>
                </a:outerShdw>
              </a:effectLst>
            </a:endParaRPr>
          </a:p>
        </p:txBody>
      </p:sp>
      <p:sp>
        <p:nvSpPr>
          <p:cNvPr id="13" name="Content Placeholder 12"/>
          <p:cNvSpPr>
            <a:spLocks noGrp="1"/>
          </p:cNvSpPr>
          <p:nvPr>
            <p:ph type="body" idx="1"/>
          </p:nvPr>
        </p:nvSpPr>
        <p:spPr/>
        <p:txBody>
          <a:bodyPr>
            <a:noAutofit/>
          </a:bodyPr>
          <a:lstStyle/>
          <a:p>
            <a:r>
              <a:rPr lang="en-US" b="1" dirty="0">
                <a:solidFill>
                  <a:schemeClr val="tx1"/>
                </a:solidFill>
                <a:effectLst>
                  <a:outerShdw blurRad="38100" dist="38100" dir="2700000" algn="tl">
                    <a:srgbClr val="000000">
                      <a:alpha val="43137"/>
                    </a:srgbClr>
                  </a:outerShdw>
                </a:effectLst>
              </a:rPr>
              <a:t>A DISCIPLE IS ALSO ONE WHO LOVES THE </a:t>
            </a:r>
            <a:r>
              <a:rPr lang="en-US" b="1" dirty="0" smtClean="0">
                <a:solidFill>
                  <a:schemeClr val="tx1"/>
                </a:solidFill>
                <a:effectLst>
                  <a:outerShdw blurRad="38100" dist="38100" dir="2700000" algn="tl">
                    <a:srgbClr val="000000">
                      <a:alpha val="43137"/>
                    </a:srgbClr>
                  </a:outerShdw>
                </a:effectLst>
              </a:rPr>
              <a:t>BRETHREN</a:t>
            </a:r>
            <a:endParaRPr lang="en-US" dirty="0">
              <a:ln w="18415" cmpd="sng">
                <a:solidFill>
                  <a:srgbClr val="FFFFFF"/>
                </a:solidFill>
                <a:prstDash val="solid"/>
              </a:ln>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427417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i="1" dirty="0">
                <a:solidFill>
                  <a:schemeClr val="tx1"/>
                </a:solidFill>
                <a:effectLst>
                  <a:outerShdw blurRad="38100" dist="38100" dir="2700000" algn="tl">
                    <a:srgbClr val="000000">
                      <a:alpha val="43137"/>
                    </a:srgbClr>
                  </a:outerShdw>
                </a:effectLst>
              </a:rPr>
              <a:t>“And anyone who does not carry his cross and follow me cannot be my disciple.”</a:t>
            </a:r>
            <a:r>
              <a:rPr lang="en-US" b="1" dirty="0">
                <a:solidFill>
                  <a:schemeClr val="tx1"/>
                </a:solidFill>
                <a:effectLst>
                  <a:outerShdw blurRad="38100" dist="38100" dir="2700000" algn="tl">
                    <a:srgbClr val="000000">
                      <a:alpha val="43137"/>
                    </a:srgbClr>
                  </a:outerShdw>
                </a:effectLst>
              </a:rPr>
              <a:t> Luke 14:27. </a:t>
            </a:r>
            <a:r>
              <a:rPr lang="en-US" b="1" i="1" dirty="0">
                <a:solidFill>
                  <a:schemeClr val="tx1"/>
                </a:solidFill>
                <a:effectLst>
                  <a:outerShdw blurRad="38100" dist="38100" dir="2700000" algn="tl">
                    <a:srgbClr val="000000">
                      <a:alpha val="43137"/>
                    </a:srgbClr>
                  </a:outerShdw>
                </a:effectLst>
              </a:rPr>
              <a:t>“…take up his cross daily and follow me.”</a:t>
            </a:r>
            <a:r>
              <a:rPr lang="en-US" b="1" dirty="0">
                <a:solidFill>
                  <a:schemeClr val="tx1"/>
                </a:solidFill>
                <a:effectLst>
                  <a:outerShdw blurRad="38100" dist="38100" dir="2700000" algn="tl">
                    <a:srgbClr val="000000">
                      <a:alpha val="43137"/>
                    </a:srgbClr>
                  </a:outerShdw>
                </a:effectLst>
              </a:rPr>
              <a:t> Luke 9:23</a:t>
            </a:r>
            <a:endParaRPr lang="en-NZ" b="1" dirty="0">
              <a:solidFill>
                <a:schemeClr val="tx1"/>
              </a:solidFill>
              <a:effectLst>
                <a:outerShdw blurRad="38100" dist="38100" dir="2700000" algn="tl">
                  <a:srgbClr val="000000">
                    <a:alpha val="43137"/>
                  </a:srgbClr>
                </a:outerShdw>
              </a:effectLst>
            </a:endParaRPr>
          </a:p>
        </p:txBody>
      </p:sp>
      <p:sp>
        <p:nvSpPr>
          <p:cNvPr id="13" name="Content Placeholder 12"/>
          <p:cNvSpPr>
            <a:spLocks noGrp="1"/>
          </p:cNvSpPr>
          <p:nvPr>
            <p:ph type="body" idx="1"/>
          </p:nvPr>
        </p:nvSpPr>
        <p:spPr/>
        <p:txBody>
          <a:bodyPr>
            <a:noAutofit/>
          </a:bodyPr>
          <a:lstStyle/>
          <a:p>
            <a:r>
              <a:rPr lang="en-US" b="1" dirty="0">
                <a:solidFill>
                  <a:schemeClr val="tx1"/>
                </a:solidFill>
                <a:effectLst>
                  <a:outerShdw blurRad="38100" dist="38100" dir="2700000" algn="tl">
                    <a:srgbClr val="000000">
                      <a:alpha val="43137"/>
                    </a:srgbClr>
                  </a:outerShdw>
                </a:effectLst>
              </a:rPr>
              <a:t>A DISCIPLE IS ONE WHO IS COMMITTED</a:t>
            </a:r>
            <a:endParaRPr lang="en-NZ"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59596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i="1" dirty="0">
                <a:solidFill>
                  <a:schemeClr val="tx1"/>
                </a:solidFill>
                <a:effectLst>
                  <a:outerShdw blurRad="38100" dist="38100" dir="2700000" algn="tl">
                    <a:srgbClr val="000000">
                      <a:alpha val="43137"/>
                    </a:srgbClr>
                  </a:outerShdw>
                </a:effectLst>
              </a:rPr>
              <a:t>“This is to my Father's glory, that you bear much fruit, showing yourselves to be my disciples.” </a:t>
            </a:r>
            <a:r>
              <a:rPr lang="en-US" b="1" dirty="0">
                <a:solidFill>
                  <a:schemeClr val="tx1"/>
                </a:solidFill>
                <a:effectLst>
                  <a:outerShdw blurRad="38100" dist="38100" dir="2700000" algn="tl">
                    <a:srgbClr val="000000">
                      <a:alpha val="43137"/>
                    </a:srgbClr>
                  </a:outerShdw>
                </a:effectLst>
              </a:rPr>
              <a:t>John 15:8</a:t>
            </a:r>
            <a:endParaRPr lang="en-NZ" b="1" dirty="0">
              <a:solidFill>
                <a:schemeClr val="tx1"/>
              </a:solidFill>
              <a:effectLst>
                <a:outerShdw blurRad="38100" dist="38100" dir="2700000" algn="tl">
                  <a:srgbClr val="000000">
                    <a:alpha val="43137"/>
                  </a:srgbClr>
                </a:outerShdw>
              </a:effectLst>
            </a:endParaRPr>
          </a:p>
        </p:txBody>
      </p:sp>
      <p:sp>
        <p:nvSpPr>
          <p:cNvPr id="13" name="Content Placeholder 12"/>
          <p:cNvSpPr>
            <a:spLocks noGrp="1"/>
          </p:cNvSpPr>
          <p:nvPr>
            <p:ph type="body" idx="1"/>
          </p:nvPr>
        </p:nvSpPr>
        <p:spPr/>
        <p:txBody>
          <a:bodyPr>
            <a:noAutofit/>
          </a:bodyPr>
          <a:lstStyle/>
          <a:p>
            <a:r>
              <a:rPr lang="en-US" b="1" dirty="0">
                <a:solidFill>
                  <a:schemeClr val="tx1"/>
                </a:solidFill>
                <a:effectLst>
                  <a:outerShdw blurRad="38100" dist="38100" dir="2700000" algn="tl">
                    <a:srgbClr val="000000">
                      <a:alpha val="43137"/>
                    </a:srgbClr>
                  </a:outerShdw>
                </a:effectLst>
              </a:rPr>
              <a:t>A DISCIPLE IS ONE WHO BEARS MUCH FRUIT</a:t>
            </a:r>
            <a:endParaRPr lang="en-NZ"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115532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NZ" b="1" dirty="0" smtClean="0">
                <a:solidFill>
                  <a:schemeClr val="tx1"/>
                </a:solidFill>
                <a:effectLst>
                  <a:outerShdw blurRad="38100" dist="38100" dir="2700000" algn="tl">
                    <a:srgbClr val="000000">
                      <a:alpha val="43137"/>
                    </a:srgbClr>
                  </a:outerShdw>
                </a:effectLst>
              </a:rPr>
              <a:t>What is the ultimate purpose </a:t>
            </a:r>
            <a:r>
              <a:rPr lang="en-NZ" b="1" dirty="0">
                <a:solidFill>
                  <a:schemeClr val="tx1"/>
                </a:solidFill>
                <a:effectLst>
                  <a:outerShdw blurRad="38100" dist="38100" dir="2700000" algn="tl">
                    <a:srgbClr val="000000">
                      <a:alpha val="43137"/>
                    </a:srgbClr>
                  </a:outerShdw>
                </a:effectLst>
              </a:rPr>
              <a:t>of our Christian </a:t>
            </a:r>
            <a:r>
              <a:rPr lang="en-NZ" b="1" dirty="0" smtClean="0">
                <a:solidFill>
                  <a:schemeClr val="tx1"/>
                </a:solidFill>
                <a:effectLst>
                  <a:outerShdw blurRad="38100" dist="38100" dir="2700000" algn="tl">
                    <a:srgbClr val="000000">
                      <a:alpha val="43137"/>
                    </a:srgbClr>
                  </a:outerShdw>
                </a:effectLst>
              </a:rPr>
              <a:t>walk?</a:t>
            </a:r>
            <a:r>
              <a:rPr lang="en-US" b="1" dirty="0">
                <a:solidFill>
                  <a:schemeClr val="tx1"/>
                </a:solidFill>
                <a:effectLst>
                  <a:outerShdw blurRad="38100" dist="38100" dir="2700000" algn="tl">
                    <a:srgbClr val="000000">
                      <a:alpha val="43137"/>
                    </a:srgbClr>
                  </a:outerShdw>
                </a:effectLst>
              </a:rPr>
              <a:t/>
            </a:r>
            <a:br>
              <a:rPr lang="en-US" b="1" dirty="0">
                <a:solidFill>
                  <a:schemeClr val="tx1"/>
                </a:solidFill>
                <a:effectLst>
                  <a:outerShdw blurRad="38100" dist="38100" dir="2700000" algn="tl">
                    <a:srgbClr val="000000">
                      <a:alpha val="43137"/>
                    </a:srgbClr>
                  </a:outerShdw>
                </a:effectLst>
              </a:rPr>
            </a:br>
            <a:endParaRPr lang="en-US" b="1" dirty="0">
              <a:ln w="18415" cmpd="sng">
                <a:solidFill>
                  <a:srgbClr val="FFFFFF"/>
                </a:solidFill>
                <a:prstDash val="solid"/>
              </a:ln>
              <a:solidFill>
                <a:schemeClr val="tx1"/>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p:txBody>
          <a:bodyPr>
            <a:normAutofit/>
          </a:bodyPr>
          <a:lstStyle/>
          <a:p>
            <a:r>
              <a:rPr lang="en-NZ" sz="2800" b="1" dirty="0" smtClean="0">
                <a:solidFill>
                  <a:schemeClr val="tx1"/>
                </a:solidFill>
                <a:effectLst>
                  <a:outerShdw blurRad="38100" dist="38100" dir="2700000" algn="tl">
                    <a:srgbClr val="000000">
                      <a:alpha val="43137"/>
                    </a:srgbClr>
                  </a:outerShdw>
                </a:effectLst>
              </a:rPr>
              <a:t>Question </a:t>
            </a:r>
            <a:r>
              <a:rPr lang="en-NZ" sz="2800" b="1" dirty="0">
                <a:solidFill>
                  <a:schemeClr val="tx1"/>
                </a:solidFill>
                <a:effectLst>
                  <a:outerShdw blurRad="38100" dist="38100" dir="2700000" algn="tl">
                    <a:srgbClr val="000000">
                      <a:alpha val="43137"/>
                    </a:srgbClr>
                  </a:outerShdw>
                </a:effectLst>
              </a:rPr>
              <a:t>to </a:t>
            </a:r>
            <a:r>
              <a:rPr lang="en-NZ" sz="2800" b="1" dirty="0" smtClean="0">
                <a:solidFill>
                  <a:schemeClr val="tx1"/>
                </a:solidFill>
                <a:effectLst>
                  <a:outerShdw blurRad="38100" dist="38100" dir="2700000" algn="tl">
                    <a:srgbClr val="000000">
                      <a:alpha val="43137"/>
                    </a:srgbClr>
                  </a:outerShdw>
                </a:effectLst>
              </a:rPr>
              <a:t>ponder</a:t>
            </a:r>
            <a:endParaRPr lang="en-NZ" sz="28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3600" b="1" dirty="0">
                <a:solidFill>
                  <a:schemeClr val="tx1"/>
                </a:solidFill>
                <a:effectLst>
                  <a:outerShdw blurRad="38100" dist="38100" dir="2700000" algn="tl">
                    <a:srgbClr val="000000">
                      <a:alpha val="43137"/>
                    </a:srgbClr>
                  </a:outerShdw>
                </a:effectLst>
              </a:rPr>
              <a:t>Here is the self test on true discipleship</a:t>
            </a:r>
            <a:br>
              <a:rPr lang="en-NZ" sz="3600" b="1" dirty="0">
                <a:solidFill>
                  <a:schemeClr val="tx1"/>
                </a:solidFill>
                <a:effectLst>
                  <a:outerShdw blurRad="38100" dist="38100" dir="2700000" algn="tl">
                    <a:srgbClr val="000000">
                      <a:alpha val="43137"/>
                    </a:srgbClr>
                  </a:outerShdw>
                </a:effectLst>
              </a:rPr>
            </a:br>
            <a:endParaRPr lang="en-NZ" sz="3600" b="1" dirty="0">
              <a:solidFill>
                <a:schemeClr val="tx1"/>
              </a:solidFill>
              <a:effectLst>
                <a:outerShdw blurRad="38100" dist="38100" dir="2700000" algn="tl">
                  <a:srgbClr val="000000">
                    <a:alpha val="43137"/>
                  </a:srgbClr>
                </a:outerShdw>
              </a:effectLst>
            </a:endParaRPr>
          </a:p>
        </p:txBody>
      </p:sp>
      <p:sp>
        <p:nvSpPr>
          <p:cNvPr id="13" name="Content Placeholder 12"/>
          <p:cNvSpPr>
            <a:spLocks noGrp="1"/>
          </p:cNvSpPr>
          <p:nvPr>
            <p:ph idx="1"/>
          </p:nvPr>
        </p:nvSpPr>
        <p:spPr/>
        <p:txBody>
          <a:bodyPr>
            <a:noAutofit/>
          </a:bodyPr>
          <a:lstStyle/>
          <a:p>
            <a:pPr>
              <a:buNone/>
            </a:pPr>
            <a:r>
              <a:rPr lang="en-US" sz="3200" b="1" dirty="0" smtClean="0">
                <a:ln w="0"/>
                <a:effectLst>
                  <a:outerShdw blurRad="38100" dist="19050" dir="2700000" algn="tl" rotWithShape="0">
                    <a:schemeClr val="dk1">
                      <a:alpha val="40000"/>
                    </a:schemeClr>
                  </a:outerShdw>
                </a:effectLst>
              </a:rPr>
              <a:t>Do </a:t>
            </a:r>
            <a:r>
              <a:rPr lang="en-US" sz="3200" b="1" dirty="0">
                <a:ln w="0"/>
                <a:effectLst>
                  <a:outerShdw blurRad="38100" dist="19050" dir="2700000" algn="tl" rotWithShape="0">
                    <a:schemeClr val="dk1">
                      <a:alpha val="40000"/>
                    </a:schemeClr>
                  </a:outerShdw>
                </a:effectLst>
              </a:rPr>
              <a:t>you have a strong desire to follow Jesus and become like Him?</a:t>
            </a:r>
          </a:p>
          <a:p>
            <a:pPr>
              <a:buNone/>
            </a:pPr>
            <a:r>
              <a:rPr lang="en-US" sz="3200" b="1" dirty="0">
                <a:ln w="0"/>
                <a:effectLst>
                  <a:outerShdw blurRad="38100" dist="19050" dir="2700000" algn="tl" rotWithShape="0">
                    <a:schemeClr val="dk1">
                      <a:alpha val="40000"/>
                    </a:schemeClr>
                  </a:outerShdw>
                </a:effectLst>
              </a:rPr>
              <a:t>Do you love your brethren just as He loved you?</a:t>
            </a:r>
          </a:p>
          <a:p>
            <a:pPr>
              <a:buNone/>
            </a:pPr>
            <a:r>
              <a:rPr lang="en-US" sz="3200" b="1" dirty="0">
                <a:ln w="0"/>
                <a:effectLst>
                  <a:outerShdw blurRad="38100" dist="19050" dir="2700000" algn="tl" rotWithShape="0">
                    <a:schemeClr val="dk1">
                      <a:alpha val="40000"/>
                    </a:schemeClr>
                  </a:outerShdw>
                </a:effectLst>
              </a:rPr>
              <a:t>Do you share your faith with                             others which results in making                             new disciples?</a:t>
            </a:r>
            <a:endParaRPr lang="en-US" sz="1600" b="1" dirty="0">
              <a:ln w="0"/>
              <a:effectLst>
                <a:outerShdw blurRad="38100" dist="19050" dir="2700000" algn="tl" rotWithShape="0">
                  <a:schemeClr val="dk1">
                    <a:alpha val="40000"/>
                  </a:schemeClr>
                </a:outerShdw>
              </a:effectLst>
            </a:endParaRPr>
          </a:p>
        </p:txBody>
      </p:sp>
      <p:pic>
        <p:nvPicPr>
          <p:cNvPr id="2050" name="Picture 2" descr="D:\Documents\VICTOR\PICTURES_FOR_POWER_POINTS\Oxygen Art\FollowMe.png"/>
          <p:cNvPicPr>
            <a:picLocks noChangeAspect="1" noChangeArrowheads="1"/>
          </p:cNvPicPr>
          <p:nvPr/>
        </p:nvPicPr>
        <p:blipFill>
          <a:blip r:embed="rId2" cstate="print"/>
          <a:srcRect/>
          <a:stretch>
            <a:fillRect/>
          </a:stretch>
        </p:blipFill>
        <p:spPr bwMode="auto">
          <a:xfrm>
            <a:off x="9177999" y="3284984"/>
            <a:ext cx="3017035" cy="344804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45365" y="-27732"/>
            <a:ext cx="6901270" cy="6913463"/>
          </a:xfrm>
          <a:prstGeom prst="rect">
            <a:avLst/>
          </a:prstGeom>
        </p:spPr>
      </p:pic>
    </p:spTree>
    <p:extLst>
      <p:ext uri="{BB962C8B-B14F-4D97-AF65-F5344CB8AC3E}">
        <p14:creationId xmlns:p14="http://schemas.microsoft.com/office/powerpoint/2010/main" val="3774302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Matthew 28:19-20</a:t>
            </a:r>
            <a:endParaRPr lang="en-US"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Content Placeholder 3"/>
          <p:cNvSpPr>
            <a:spLocks noGrp="1"/>
          </p:cNvSpPr>
          <p:nvPr>
            <p:ph idx="1"/>
          </p:nvPr>
        </p:nvSpPr>
        <p:spPr/>
        <p:txBody>
          <a:bodyPr>
            <a:normAutofit/>
          </a:bodyPr>
          <a:lstStyle/>
          <a:p>
            <a:r>
              <a:rPr lang="en-US" sz="3200" b="1" dirty="0">
                <a:ln w="0"/>
                <a:effectLst>
                  <a:outerShdw blurRad="38100" dist="19050" dir="2700000" algn="tl" rotWithShape="0">
                    <a:schemeClr val="dk1">
                      <a:alpha val="40000"/>
                    </a:schemeClr>
                  </a:outerShdw>
                </a:effectLst>
              </a:rPr>
              <a:t>"</a:t>
            </a:r>
            <a:r>
              <a:rPr lang="en-US" sz="3200" b="1" i="1" dirty="0">
                <a:ln w="0"/>
                <a:effectLst>
                  <a:outerShdw blurRad="38100" dist="19050" dir="2700000" algn="tl" rotWithShape="0">
                    <a:schemeClr val="dk1">
                      <a:alpha val="40000"/>
                    </a:schemeClr>
                  </a:outerShdw>
                </a:effectLst>
              </a:rPr>
              <a:t>Go therefore and make disciples of all the nations, baptizing them in the name of the Father and of the Son and of the Holy Spirit, teaching them to observe all things that I have commanded you; and lo, I am with you always, even to the end of the age</a:t>
            </a:r>
            <a:r>
              <a:rPr lang="en-US" sz="3200" b="1" dirty="0" smtClean="0">
                <a:ln w="0"/>
                <a:effectLst>
                  <a:outerShdw blurRad="38100" dist="19050" dir="2700000" algn="tl" rotWithShape="0">
                    <a:schemeClr val="dk1">
                      <a:alpha val="40000"/>
                    </a:schemeClr>
                  </a:outerShdw>
                </a:effectLst>
              </a:rPr>
              <a:t>."</a:t>
            </a:r>
            <a:endParaRPr lang="en-US" sz="3200" b="1" dirty="0">
              <a:ln w="0"/>
              <a:effectLst>
                <a:outerShdw blurRad="38100" dist="19050" dir="2700000" algn="tl" rotWithShape="0">
                  <a:schemeClr val="dk1">
                    <a:alpha val="40000"/>
                  </a:schemeClr>
                </a:outerShdw>
              </a:effectLst>
            </a:endParaRPr>
          </a:p>
          <a:p>
            <a:endParaRPr lang="en-US" sz="3200" b="1" dirty="0">
              <a:ln w="0"/>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n w="18415" cmpd="sng">
                  <a:solidFill>
                    <a:srgbClr val="FFFFFF"/>
                  </a:solidFill>
                  <a:prstDash val="solid"/>
                </a:ln>
                <a:solidFill>
                  <a:srgbClr val="FFFFFF"/>
                </a:solidFill>
                <a:effectLst>
                  <a:outerShdw blurRad="63500" dir="3600000" algn="tl" rotWithShape="0">
                    <a:srgbClr val="000000">
                      <a:alpha val="70000"/>
                    </a:srgbClr>
                  </a:outerShdw>
                </a:effectLst>
              </a:rPr>
              <a:t>The Great </a:t>
            </a:r>
            <a:r>
              <a:rPr lang="en-US"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Commission</a:t>
            </a:r>
            <a:endParaRPr lang="en-US"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Content Placeholder 12"/>
          <p:cNvSpPr>
            <a:spLocks noGrp="1"/>
          </p:cNvSpPr>
          <p:nvPr>
            <p:ph idx="1"/>
          </p:nvPr>
        </p:nvSpPr>
        <p:spPr>
          <a:xfrm>
            <a:off x="1524000" y="1600201"/>
            <a:ext cx="9144000" cy="4525963"/>
          </a:xfrm>
        </p:spPr>
        <p:txBody>
          <a:bodyPr>
            <a:normAutofit/>
          </a:bodyPr>
          <a:lstStyle/>
          <a:p>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Going</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p>
            <a:pPr>
              <a:buNone/>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4400" b="1" i="1" dirty="0">
                <a:ln w="0"/>
                <a:effectLst>
                  <a:outerShdw blurRad="38100" dist="19050" dir="2700000" algn="tl" rotWithShape="0">
                    <a:schemeClr val="dk1">
                      <a:alpha val="40000"/>
                    </a:schemeClr>
                  </a:outerShdw>
                </a:effectLst>
              </a:rPr>
              <a:t>Make disciples of all nations</a:t>
            </a:r>
            <a:r>
              <a:rPr lang="en-US" b="1" dirty="0">
                <a:ln w="0"/>
                <a:effectLst>
                  <a:outerShdw blurRad="38100" dist="19050" dir="2700000" algn="tl" rotWithShape="0">
                    <a:schemeClr val="dk1">
                      <a:alpha val="40000"/>
                    </a:schemeClr>
                  </a:outerShdw>
                </a:effectLst>
              </a:rPr>
              <a:t>,</a:t>
            </a:r>
          </a:p>
          <a:p>
            <a:pPr>
              <a:buNone/>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p>
          <a:p>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8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Baptizing </a:t>
            </a:r>
            <a:r>
              <a:rPr lang="en-US"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them</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p>
            <a:pPr>
              <a:buNone/>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p>
          <a:p>
            <a:r>
              <a:rPr lang="en-US"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Teaching them to obey everything </a:t>
            </a:r>
            <a:r>
              <a:rPr lang="en-US" sz="28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 have </a:t>
            </a:r>
            <a:r>
              <a:rPr lang="en-US"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commanded you</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p>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080" name="AutoShape 8"/>
          <p:cNvSpPr>
            <a:spLocks noChangeArrowheads="1"/>
          </p:cNvSpPr>
          <p:nvPr/>
        </p:nvSpPr>
        <p:spPr bwMode="auto">
          <a:xfrm>
            <a:off x="2112818" y="2060848"/>
            <a:ext cx="445295" cy="475145"/>
          </a:xfrm>
          <a:prstGeom prst="downArrow">
            <a:avLst>
              <a:gd name="adj1" fmla="val 50000"/>
              <a:gd name="adj2" fmla="val 25000"/>
            </a:avLst>
          </a:prstGeom>
          <a:solidFill>
            <a:schemeClr val="accent1"/>
          </a:solidFill>
          <a:ln w="38100">
            <a:solidFill>
              <a:schemeClr val="accent1"/>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081" name="AutoShape 9"/>
          <p:cNvSpPr>
            <a:spLocks noChangeArrowheads="1"/>
          </p:cNvSpPr>
          <p:nvPr/>
        </p:nvSpPr>
        <p:spPr bwMode="auto">
          <a:xfrm rot="10800000">
            <a:off x="2085918" y="3120576"/>
            <a:ext cx="500066" cy="452439"/>
          </a:xfrm>
          <a:prstGeom prst="downArrow">
            <a:avLst>
              <a:gd name="adj1" fmla="val 50000"/>
              <a:gd name="adj2" fmla="val 25000"/>
            </a:avLst>
          </a:prstGeom>
          <a:solidFill>
            <a:schemeClr val="accent1"/>
          </a:solidFill>
          <a:ln w="38100">
            <a:solidFill>
              <a:schemeClr val="accent1"/>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p>
        </p:txBody>
      </p:sp>
      <p:sp>
        <p:nvSpPr>
          <p:cNvPr id="3082" name="AutoShape 10"/>
          <p:cNvSpPr>
            <a:spLocks noChangeArrowheads="1"/>
          </p:cNvSpPr>
          <p:nvPr/>
        </p:nvSpPr>
        <p:spPr bwMode="auto">
          <a:xfrm rot="10800000">
            <a:off x="2069249" y="4224508"/>
            <a:ext cx="533402" cy="428628"/>
          </a:xfrm>
          <a:prstGeom prst="downArrow">
            <a:avLst>
              <a:gd name="adj1" fmla="val 50000"/>
              <a:gd name="adj2" fmla="val 25000"/>
            </a:avLst>
          </a:prstGeom>
          <a:solidFill>
            <a:schemeClr val="accent1"/>
          </a:solidFill>
          <a:ln w="38100">
            <a:solidFill>
              <a:schemeClr val="accent1"/>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The Great </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Commission</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Content Placeholder 12"/>
          <p:cNvSpPr>
            <a:spLocks noGrp="1"/>
          </p:cNvSpPr>
          <p:nvPr>
            <p:ph type="body" sz="half" idx="2"/>
          </p:nvPr>
        </p:nvSpPr>
        <p:spPr/>
        <p:txBody>
          <a:bodyPr>
            <a:normAutofit/>
          </a:bodyPr>
          <a:lstStyle/>
          <a:p>
            <a:pPr algn="ctr">
              <a:buNone/>
            </a:pPr>
            <a:r>
              <a:rPr lang="en-US" sz="4800" b="1" dirty="0">
                <a:ln w="0"/>
                <a:effectLst>
                  <a:outerShdw blurRad="38100" dist="19050" dir="2700000" algn="tl" rotWithShape="0">
                    <a:schemeClr val="dk1">
                      <a:alpha val="40000"/>
                    </a:schemeClr>
                  </a:outerShdw>
                </a:effectLst>
              </a:rPr>
              <a:t>…discipleship is teaching for the purpose of training.</a:t>
            </a:r>
            <a:endParaRPr lang="en-US" sz="2000" b="1" dirty="0">
              <a:ln w="0"/>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The Great </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Commission</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Content Placeholder 12"/>
          <p:cNvSpPr>
            <a:spLocks noGrp="1"/>
          </p:cNvSpPr>
          <p:nvPr>
            <p:ph type="body" sz="half" idx="2"/>
          </p:nvPr>
        </p:nvSpPr>
        <p:spPr/>
        <p:txBody>
          <a:bodyPr>
            <a:normAutofit/>
          </a:bodyPr>
          <a:lstStyle/>
          <a:p>
            <a:pPr algn="ctr"/>
            <a:r>
              <a:rPr lang="en-NZ" sz="4800" b="1" dirty="0" smtClean="0">
                <a:ln w="0"/>
                <a:effectLst>
                  <a:outerShdw blurRad="38100" dist="19050" dir="2700000" algn="tl" rotWithShape="0">
                    <a:schemeClr val="dk1">
                      <a:alpha val="40000"/>
                    </a:schemeClr>
                  </a:outerShdw>
                </a:effectLst>
              </a:rPr>
              <a:t>…discipleship </a:t>
            </a:r>
            <a:r>
              <a:rPr lang="en-NZ" sz="4800" b="1" dirty="0">
                <a:ln w="0"/>
                <a:effectLst>
                  <a:outerShdw blurRad="38100" dist="19050" dir="2700000" algn="tl" rotWithShape="0">
                    <a:schemeClr val="dk1">
                      <a:alpha val="40000"/>
                    </a:schemeClr>
                  </a:outerShdw>
                </a:effectLst>
              </a:rPr>
              <a:t>is the vehicle God uses to expand His kingdom on earth.</a:t>
            </a:r>
          </a:p>
        </p:txBody>
      </p:sp>
    </p:spTree>
    <p:extLst>
      <p:ext uri="{BB962C8B-B14F-4D97-AF65-F5344CB8AC3E}">
        <p14:creationId xmlns:p14="http://schemas.microsoft.com/office/powerpoint/2010/main" val="13595694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The Great </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Commission</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Content Placeholder 12"/>
          <p:cNvSpPr>
            <a:spLocks noGrp="1"/>
          </p:cNvSpPr>
          <p:nvPr>
            <p:ph type="body" sz="half" idx="2"/>
          </p:nvPr>
        </p:nvSpPr>
        <p:spPr/>
        <p:txBody>
          <a:bodyPr>
            <a:normAutofit/>
          </a:bodyPr>
          <a:lstStyle/>
          <a:p>
            <a:pPr algn="ctr"/>
            <a:r>
              <a:rPr lang="en-NZ" sz="4800" b="1" dirty="0">
                <a:ln w="0"/>
                <a:effectLst>
                  <a:outerShdw blurRad="38100" dist="19050" dir="2700000" algn="tl" rotWithShape="0">
                    <a:schemeClr val="dk1">
                      <a:alpha val="40000"/>
                    </a:schemeClr>
                  </a:outerShdw>
                </a:effectLst>
              </a:rPr>
              <a:t>The church and all what’s happening in it is a vehicle for disciples making.</a:t>
            </a:r>
          </a:p>
        </p:txBody>
      </p:sp>
    </p:spTree>
    <p:extLst>
      <p:ext uri="{BB962C8B-B14F-4D97-AF65-F5344CB8AC3E}">
        <p14:creationId xmlns:p14="http://schemas.microsoft.com/office/powerpoint/2010/main" val="27696005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sz="4400" i="1" dirty="0">
                <a:ln w="18415" cmpd="sng">
                  <a:solidFill>
                    <a:srgbClr val="FFFFFF"/>
                  </a:solidFill>
                  <a:prstDash val="solid"/>
                </a:ln>
                <a:solidFill>
                  <a:srgbClr val="FFFFFF"/>
                </a:solidFill>
                <a:effectLst>
                  <a:outerShdw blurRad="63500" dir="3600000" algn="tl" rotWithShape="0">
                    <a:srgbClr val="000000">
                      <a:alpha val="70000"/>
                    </a:srgbClr>
                  </a:outerShdw>
                </a:effectLst>
              </a:rPr>
              <a:t>Come, follow </a:t>
            </a:r>
            <a:r>
              <a:rPr lang="en-US" sz="44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me,’ Jesus </a:t>
            </a:r>
            <a:r>
              <a:rPr lang="en-US" sz="4400" i="1" dirty="0">
                <a:ln w="18415" cmpd="sng">
                  <a:solidFill>
                    <a:srgbClr val="FFFFFF"/>
                  </a:solidFill>
                  <a:prstDash val="solid"/>
                </a:ln>
                <a:solidFill>
                  <a:srgbClr val="FFFFFF"/>
                </a:solidFill>
                <a:effectLst>
                  <a:outerShdw blurRad="63500" dir="3600000" algn="tl" rotWithShape="0">
                    <a:srgbClr val="000000">
                      <a:alpha val="70000"/>
                    </a:srgbClr>
                  </a:outerShdw>
                </a:effectLst>
              </a:rPr>
              <a:t>said,                                       ‘and I will send you out to fish for people</a:t>
            </a:r>
            <a:r>
              <a:rPr lang="en-US" sz="44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Content Placeholder 3"/>
          <p:cNvSpPr>
            <a:spLocks noGrp="1"/>
          </p:cNvSpPr>
          <p:nvPr>
            <p:ph type="subTitle" idx="1"/>
          </p:nvPr>
        </p:nvSpPr>
        <p:spPr/>
        <p:txBody>
          <a:bodyPr>
            <a:normAutofit/>
          </a:bodyPr>
          <a:lstStyle/>
          <a:p>
            <a:pPr algn="ct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rPr>
              <a:t>Matthew 4:19 TNIV</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The Great </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Commission</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Content Placeholder 12"/>
          <p:cNvSpPr>
            <a:spLocks noGrp="1"/>
          </p:cNvSpPr>
          <p:nvPr>
            <p:ph type="body" sz="half" idx="2"/>
          </p:nvPr>
        </p:nvSpPr>
        <p:spPr/>
        <p:txBody>
          <a:bodyPr>
            <a:normAutofit fontScale="85000" lnSpcReduction="10000"/>
          </a:bodyPr>
          <a:lstStyle/>
          <a:p>
            <a:pPr algn="ctr"/>
            <a:r>
              <a:rPr lang="en-NZ" sz="4800" b="1" dirty="0">
                <a:ln w="0"/>
                <a:effectLst>
                  <a:outerShdw blurRad="38100" dist="19050" dir="2700000" algn="tl" rotWithShape="0">
                    <a:schemeClr val="dk1">
                      <a:alpha val="40000"/>
                    </a:schemeClr>
                  </a:outerShdw>
                </a:effectLst>
              </a:rPr>
              <a:t>The first thing the original disciples heard about the nature of their calling was also the last thing they heard about their commission.</a:t>
            </a:r>
          </a:p>
        </p:txBody>
      </p:sp>
    </p:spTree>
    <p:extLst>
      <p:ext uri="{BB962C8B-B14F-4D97-AF65-F5344CB8AC3E}">
        <p14:creationId xmlns:p14="http://schemas.microsoft.com/office/powerpoint/2010/main" val="10264002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940</TotalTime>
  <Words>544</Words>
  <Application>Microsoft Office PowerPoint</Application>
  <PresentationFormat>Widescreen</PresentationFormat>
  <Paragraphs>46</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Century Gothic</vt:lpstr>
      <vt:lpstr>Wingdings 3</vt:lpstr>
      <vt:lpstr>Ion</vt:lpstr>
      <vt:lpstr>The essence of discipleship</vt:lpstr>
      <vt:lpstr>What is the ultimate purpose of our Christian walk? </vt:lpstr>
      <vt:lpstr>Matthew 28:19-20</vt:lpstr>
      <vt:lpstr>The Great Commission</vt:lpstr>
      <vt:lpstr>The Great Commission</vt:lpstr>
      <vt:lpstr>The Great Commission</vt:lpstr>
      <vt:lpstr>The Great Commission</vt:lpstr>
      <vt:lpstr>“‘Come, follow me,’ Jesus said,                                       ‘and I will send you out to fish for people.’”</vt:lpstr>
      <vt:lpstr>The Great Commission</vt:lpstr>
      <vt:lpstr>“Now these are the gifts Christ gave to the church: the apostles, the prophets, the evangelists, and the pastors and teachers. 12 Their responsibility is to equip God’s people to do his work and build up the church, the body of Christ. 13 This will continue until we all come to such unity in our faith and knowledge of God’s Son that we will be mature in the Lord, measuring up to the full and complete standard of Christ.”</vt:lpstr>
      <vt:lpstr>“Their responsibility is to equip God’s people to do his work and build up the church, the body of Christ.”</vt:lpstr>
      <vt:lpstr>‘Every church should be a training school for Christian workers. Its members should be taught … how to work for the unconverted.’</vt:lpstr>
      <vt:lpstr>‘Christ intends that His ministers shall be educators of the church in gospel work.’</vt:lpstr>
      <vt:lpstr>  ‘Ministers should not do the work which belongs to the church, thus wearying themselves, and preventing others from performing their duty. They should teach the members how to labour                               in the church and in the community’.                                                         </vt:lpstr>
      <vt:lpstr>What are the signs of true discipleship?</vt:lpstr>
      <vt:lpstr>“You are truly my disciples if you remain faithful to my teachings.” John 8:31 NLT</vt:lpstr>
      <vt:lpstr>“Your love for one another will prove to the world that you are my disciples.” John 13:35</vt:lpstr>
      <vt:lpstr>“And anyone who does not carry his cross and follow me cannot be my disciple.” Luke 14:27. “…take up his cross daily and follow me.” Luke 9:23</vt:lpstr>
      <vt:lpstr>“This is to my Father's glory, that you bear much fruit, showing yourselves to be my disciples.” John 15:8</vt:lpstr>
      <vt:lpstr>Here is the self test on true discipleship </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Victor</dc:creator>
  <cp:lastModifiedBy>Victor Kulakov</cp:lastModifiedBy>
  <cp:revision>22</cp:revision>
  <dcterms:created xsi:type="dcterms:W3CDTF">2010-08-20T10:32:20Z</dcterms:created>
  <dcterms:modified xsi:type="dcterms:W3CDTF">2017-03-03T01:48:30Z</dcterms:modified>
</cp:coreProperties>
</file>