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50" r:id="rId2"/>
    <p:sldMasterId id="2147483651" r:id="rId3"/>
    <p:sldMasterId id="2147483652" r:id="rId4"/>
    <p:sldMasterId id="2147483653" r:id="rId5"/>
    <p:sldMasterId id="2147483654" r:id="rId6"/>
    <p:sldMasterId id="2147483655" r:id="rId7"/>
    <p:sldMasterId id="2147483656" r:id="rId8"/>
    <p:sldMasterId id="2147483657" r:id="rId9"/>
    <p:sldMasterId id="2147483658" r:id="rId10"/>
    <p:sldMasterId id="2147483659" r:id="rId11"/>
    <p:sldMasterId id="2147483660" r:id="rId12"/>
    <p:sldMasterId id="2147483661" r:id="rId13"/>
  </p:sldMasterIdLst>
  <p:notesMasterIdLst>
    <p:notesMasterId r:id="rId37"/>
  </p:notesMasterIdLst>
  <p:sldIdLst>
    <p:sldId id="256" r:id="rId14"/>
    <p:sldId id="307" r:id="rId15"/>
    <p:sldId id="306" r:id="rId16"/>
    <p:sldId id="268" r:id="rId17"/>
    <p:sldId id="284" r:id="rId18"/>
    <p:sldId id="303" r:id="rId19"/>
    <p:sldId id="304" r:id="rId20"/>
    <p:sldId id="278" r:id="rId21"/>
    <p:sldId id="280" r:id="rId22"/>
    <p:sldId id="281" r:id="rId23"/>
    <p:sldId id="269" r:id="rId24"/>
    <p:sldId id="291" r:id="rId25"/>
    <p:sldId id="301" r:id="rId26"/>
    <p:sldId id="275" r:id="rId27"/>
    <p:sldId id="276" r:id="rId28"/>
    <p:sldId id="283" r:id="rId29"/>
    <p:sldId id="312" r:id="rId30"/>
    <p:sldId id="287" r:id="rId31"/>
    <p:sldId id="310" r:id="rId32"/>
    <p:sldId id="271" r:id="rId33"/>
    <p:sldId id="272" r:id="rId34"/>
    <p:sldId id="311" r:id="rId35"/>
    <p:sldId id="308" r:id="rId36"/>
  </p:sldIdLst>
  <p:sldSz cx="13004800" cy="9753600"/>
  <p:notesSz cx="6858000" cy="9144000"/>
  <p:defaultTextStyle>
    <a:defPPr>
      <a:defRPr lang="en-US"/>
    </a:defPPr>
    <a:lvl1pPr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1pPr>
    <a:lvl2pPr marL="4572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2pPr>
    <a:lvl3pPr marL="9144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3pPr>
    <a:lvl4pPr marL="13716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4pPr>
    <a:lvl5pPr marL="1828800" algn="ctr" rtl="0" fontAlgn="base">
      <a:spcBef>
        <a:spcPct val="0"/>
      </a:spcBef>
      <a:spcAft>
        <a:spcPct val="0"/>
      </a:spcAft>
      <a:defRPr sz="4200" kern="1200">
        <a:solidFill>
          <a:srgbClr val="000000"/>
        </a:solidFill>
        <a:latin typeface="Gill Sans" charset="0"/>
        <a:ea typeface="ヒラギノ角ゴ ProN W3" charset="0"/>
        <a:cs typeface="ヒラギノ角ゴ ProN W3" charset="0"/>
        <a:sym typeface="Gill Sans" charset="0"/>
      </a:defRPr>
    </a:lvl5pPr>
    <a:lvl6pPr marL="22860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6pPr>
    <a:lvl7pPr marL="27432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7pPr>
    <a:lvl8pPr marL="32004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8pPr>
    <a:lvl9pPr marL="3657600" algn="l" defTabSz="914400" rtl="0" eaLnBrk="1" latinLnBrk="0" hangingPunct="1">
      <a:defRPr sz="4200" kern="1200">
        <a:solidFill>
          <a:srgbClr val="000000"/>
        </a:solidFill>
        <a:latin typeface="Gill Sans" charset="0"/>
        <a:ea typeface="ヒラギノ角ゴ ProN W3" charset="0"/>
        <a:cs typeface="ヒラギノ角ゴ ProN W3" charset="0"/>
        <a:sym typeface="Gill San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02" autoAdjust="0"/>
    <p:restoredTop sz="94675" autoAdjust="0"/>
  </p:normalViewPr>
  <p:slideViewPr>
    <p:cSldViewPr>
      <p:cViewPr>
        <p:scale>
          <a:sx n="72" d="100"/>
          <a:sy n="72" d="100"/>
        </p:scale>
        <p:origin x="-1056" y="-96"/>
      </p:cViewPr>
      <p:guideLst>
        <p:guide orient="horz" pos="3072"/>
        <p:guide pos="4096"/>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slide" Target="slides/slide10.xml"/><Relationship Id="rId24" Type="http://schemas.openxmlformats.org/officeDocument/2006/relationships/slide" Target="slides/slide11.xml"/><Relationship Id="rId25" Type="http://schemas.openxmlformats.org/officeDocument/2006/relationships/slide" Target="slides/slide12.xml"/><Relationship Id="rId26" Type="http://schemas.openxmlformats.org/officeDocument/2006/relationships/slide" Target="slides/slide13.xml"/><Relationship Id="rId27" Type="http://schemas.openxmlformats.org/officeDocument/2006/relationships/slide" Target="slides/slide14.xml"/><Relationship Id="rId28" Type="http://schemas.openxmlformats.org/officeDocument/2006/relationships/slide" Target="slides/slide15.xml"/><Relationship Id="rId2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7.xml"/><Relationship Id="rId31" Type="http://schemas.openxmlformats.org/officeDocument/2006/relationships/slide" Target="slides/slide18.xml"/><Relationship Id="rId32" Type="http://schemas.openxmlformats.org/officeDocument/2006/relationships/slide" Target="slides/slide19.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20.xml"/><Relationship Id="rId34" Type="http://schemas.openxmlformats.org/officeDocument/2006/relationships/slide" Target="slides/slide21.xml"/><Relationship Id="rId35" Type="http://schemas.openxmlformats.org/officeDocument/2006/relationships/slide" Target="slides/slide22.xml"/><Relationship Id="rId36" Type="http://schemas.openxmlformats.org/officeDocument/2006/relationships/slide" Target="slides/slide23.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12466A-E43C-254D-B3A2-0A6494135836}" type="datetimeFigureOut">
              <a:rPr lang="en-US" smtClean="0"/>
              <a:t>25/4/18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726CE9-AF69-BA42-9C6A-23C01DB7AACE}" type="slidenum">
              <a:rPr lang="en-US" smtClean="0"/>
              <a:t>‹#›</a:t>
            </a:fld>
            <a:endParaRPr lang="en-US"/>
          </a:p>
        </p:txBody>
      </p:sp>
    </p:spTree>
    <p:extLst>
      <p:ext uri="{BB962C8B-B14F-4D97-AF65-F5344CB8AC3E}">
        <p14:creationId xmlns:p14="http://schemas.microsoft.com/office/powerpoint/2010/main" val="13183015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a:solidFill>
                  <a:schemeClr val="tx1"/>
                </a:solidFill>
                <a:latin typeface="Times New Roman" pitchFamily="1" charset="0"/>
              </a:defRPr>
            </a:lvl1pPr>
            <a:lvl2pPr marL="742950" indent="-285750" eaLnBrk="0" hangingPunct="0">
              <a:defRPr sz="2200">
                <a:solidFill>
                  <a:schemeClr val="tx1"/>
                </a:solidFill>
                <a:latin typeface="Times New Roman" pitchFamily="1" charset="0"/>
              </a:defRPr>
            </a:lvl2pPr>
            <a:lvl3pPr marL="1143000" indent="-228600" eaLnBrk="0" hangingPunct="0">
              <a:defRPr sz="2200">
                <a:solidFill>
                  <a:schemeClr val="tx1"/>
                </a:solidFill>
                <a:latin typeface="Times New Roman" pitchFamily="1" charset="0"/>
              </a:defRPr>
            </a:lvl3pPr>
            <a:lvl4pPr marL="1600200" indent="-228600" eaLnBrk="0" hangingPunct="0">
              <a:defRPr sz="2200">
                <a:solidFill>
                  <a:schemeClr val="tx1"/>
                </a:solidFill>
                <a:latin typeface="Times New Roman" pitchFamily="1" charset="0"/>
              </a:defRPr>
            </a:lvl4pPr>
            <a:lvl5pPr marL="2057400" indent="-228600" eaLnBrk="0" hangingPunct="0">
              <a:defRPr sz="2200">
                <a:solidFill>
                  <a:schemeClr val="tx1"/>
                </a:solidFill>
                <a:latin typeface="Times New Roman" pitchFamily="1" charset="0"/>
              </a:defRPr>
            </a:lvl5pPr>
            <a:lvl6pPr marL="2514600" indent="-228600" eaLnBrk="0" fontAlgn="base" hangingPunct="0">
              <a:spcBef>
                <a:spcPct val="0"/>
              </a:spcBef>
              <a:spcAft>
                <a:spcPct val="0"/>
              </a:spcAft>
              <a:defRPr sz="2200">
                <a:solidFill>
                  <a:schemeClr val="tx1"/>
                </a:solidFill>
                <a:latin typeface="Times New Roman" pitchFamily="1" charset="0"/>
              </a:defRPr>
            </a:lvl6pPr>
            <a:lvl7pPr marL="2971800" indent="-228600" eaLnBrk="0" fontAlgn="base" hangingPunct="0">
              <a:spcBef>
                <a:spcPct val="0"/>
              </a:spcBef>
              <a:spcAft>
                <a:spcPct val="0"/>
              </a:spcAft>
              <a:defRPr sz="2200">
                <a:solidFill>
                  <a:schemeClr val="tx1"/>
                </a:solidFill>
                <a:latin typeface="Times New Roman" pitchFamily="1" charset="0"/>
              </a:defRPr>
            </a:lvl7pPr>
            <a:lvl8pPr marL="3429000" indent="-228600" eaLnBrk="0" fontAlgn="base" hangingPunct="0">
              <a:spcBef>
                <a:spcPct val="0"/>
              </a:spcBef>
              <a:spcAft>
                <a:spcPct val="0"/>
              </a:spcAft>
              <a:defRPr sz="2200">
                <a:solidFill>
                  <a:schemeClr val="tx1"/>
                </a:solidFill>
                <a:latin typeface="Times New Roman" pitchFamily="1" charset="0"/>
              </a:defRPr>
            </a:lvl8pPr>
            <a:lvl9pPr marL="3886200" indent="-228600" eaLnBrk="0" fontAlgn="base" hangingPunct="0">
              <a:spcBef>
                <a:spcPct val="0"/>
              </a:spcBef>
              <a:spcAft>
                <a:spcPct val="0"/>
              </a:spcAft>
              <a:defRPr sz="2200">
                <a:solidFill>
                  <a:schemeClr val="tx1"/>
                </a:solidFill>
                <a:latin typeface="Times New Roman" pitchFamily="1" charset="0"/>
              </a:defRPr>
            </a:lvl9pPr>
          </a:lstStyle>
          <a:p>
            <a:pPr eaLnBrk="1" hangingPunct="1"/>
            <a:fld id="{EED965D8-D9EC-418A-87F7-65CF1D13FE15}" type="slidenum">
              <a:rPr lang="en-US" sz="1200"/>
              <a:pPr eaLnBrk="1" hangingPunct="1"/>
              <a:t>6</a:t>
            </a:fld>
            <a:endParaRPr lang="en-US" sz="1200"/>
          </a:p>
        </p:txBody>
      </p:sp>
      <p:sp>
        <p:nvSpPr>
          <p:cNvPr id="133123" name="Rectangle 2"/>
          <p:cNvSpPr>
            <a:spLocks noGrp="1" noRot="1" noChangeAspect="1" noChangeArrowheads="1" noTextEdit="1"/>
          </p:cNvSpPr>
          <p:nvPr>
            <p:ph type="sldImg"/>
          </p:nvPr>
        </p:nvSpPr>
        <p:spPr>
          <a:solidFill>
            <a:srgbClr val="FFFFFF"/>
          </a:solidFill>
          <a:ln/>
        </p:spPr>
      </p:sp>
      <p:sp>
        <p:nvSpPr>
          <p:cNvPr id="1331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a:solidFill>
                  <a:schemeClr val="tx1"/>
                </a:solidFill>
                <a:latin typeface="Times New Roman" pitchFamily="1" charset="0"/>
              </a:defRPr>
            </a:lvl1pPr>
            <a:lvl2pPr marL="742950" indent="-285750" eaLnBrk="0" hangingPunct="0">
              <a:defRPr sz="2200">
                <a:solidFill>
                  <a:schemeClr val="tx1"/>
                </a:solidFill>
                <a:latin typeface="Times New Roman" pitchFamily="1" charset="0"/>
              </a:defRPr>
            </a:lvl2pPr>
            <a:lvl3pPr marL="1143000" indent="-228600" eaLnBrk="0" hangingPunct="0">
              <a:defRPr sz="2200">
                <a:solidFill>
                  <a:schemeClr val="tx1"/>
                </a:solidFill>
                <a:latin typeface="Times New Roman" pitchFamily="1" charset="0"/>
              </a:defRPr>
            </a:lvl3pPr>
            <a:lvl4pPr marL="1600200" indent="-228600" eaLnBrk="0" hangingPunct="0">
              <a:defRPr sz="2200">
                <a:solidFill>
                  <a:schemeClr val="tx1"/>
                </a:solidFill>
                <a:latin typeface="Times New Roman" pitchFamily="1" charset="0"/>
              </a:defRPr>
            </a:lvl4pPr>
            <a:lvl5pPr marL="2057400" indent="-228600" eaLnBrk="0" hangingPunct="0">
              <a:defRPr sz="2200">
                <a:solidFill>
                  <a:schemeClr val="tx1"/>
                </a:solidFill>
                <a:latin typeface="Times New Roman" pitchFamily="1" charset="0"/>
              </a:defRPr>
            </a:lvl5pPr>
            <a:lvl6pPr marL="2514600" indent="-228600" eaLnBrk="0" fontAlgn="base" hangingPunct="0">
              <a:spcBef>
                <a:spcPct val="0"/>
              </a:spcBef>
              <a:spcAft>
                <a:spcPct val="0"/>
              </a:spcAft>
              <a:defRPr sz="2200">
                <a:solidFill>
                  <a:schemeClr val="tx1"/>
                </a:solidFill>
                <a:latin typeface="Times New Roman" pitchFamily="1" charset="0"/>
              </a:defRPr>
            </a:lvl6pPr>
            <a:lvl7pPr marL="2971800" indent="-228600" eaLnBrk="0" fontAlgn="base" hangingPunct="0">
              <a:spcBef>
                <a:spcPct val="0"/>
              </a:spcBef>
              <a:spcAft>
                <a:spcPct val="0"/>
              </a:spcAft>
              <a:defRPr sz="2200">
                <a:solidFill>
                  <a:schemeClr val="tx1"/>
                </a:solidFill>
                <a:latin typeface="Times New Roman" pitchFamily="1" charset="0"/>
              </a:defRPr>
            </a:lvl7pPr>
            <a:lvl8pPr marL="3429000" indent="-228600" eaLnBrk="0" fontAlgn="base" hangingPunct="0">
              <a:spcBef>
                <a:spcPct val="0"/>
              </a:spcBef>
              <a:spcAft>
                <a:spcPct val="0"/>
              </a:spcAft>
              <a:defRPr sz="2200">
                <a:solidFill>
                  <a:schemeClr val="tx1"/>
                </a:solidFill>
                <a:latin typeface="Times New Roman" pitchFamily="1" charset="0"/>
              </a:defRPr>
            </a:lvl8pPr>
            <a:lvl9pPr marL="3886200" indent="-228600" eaLnBrk="0" fontAlgn="base" hangingPunct="0">
              <a:spcBef>
                <a:spcPct val="0"/>
              </a:spcBef>
              <a:spcAft>
                <a:spcPct val="0"/>
              </a:spcAft>
              <a:defRPr sz="2200">
                <a:solidFill>
                  <a:schemeClr val="tx1"/>
                </a:solidFill>
                <a:latin typeface="Times New Roman" pitchFamily="1" charset="0"/>
              </a:defRPr>
            </a:lvl9pPr>
          </a:lstStyle>
          <a:p>
            <a:pPr eaLnBrk="1" hangingPunct="1"/>
            <a:fld id="{3A91EFB3-42BA-4E23-A2FC-D4C0F37EC2B8}" type="slidenum">
              <a:rPr lang="en-US" sz="1200"/>
              <a:pPr eaLnBrk="1" hangingPunct="1"/>
              <a:t>7</a:t>
            </a:fld>
            <a:endParaRPr lang="en-US" sz="1200"/>
          </a:p>
        </p:txBody>
      </p:sp>
      <p:sp>
        <p:nvSpPr>
          <p:cNvPr id="134147" name="Rectangle 2"/>
          <p:cNvSpPr>
            <a:spLocks noGrp="1" noRot="1" noChangeAspect="1" noChangeArrowheads="1" noTextEdit="1"/>
          </p:cNvSpPr>
          <p:nvPr>
            <p:ph type="sldImg"/>
          </p:nvPr>
        </p:nvSpPr>
        <p:spPr>
          <a:solidFill>
            <a:srgbClr val="FFFFFF"/>
          </a:solidFill>
          <a:ln/>
        </p:spPr>
      </p:sp>
      <p:sp>
        <p:nvSpPr>
          <p:cNvPr id="1341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127000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386715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0"/>
            <a:ext cx="2616200" cy="97536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1270000" y="0"/>
            <a:ext cx="7696200" cy="975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3058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1270000" y="239713"/>
            <a:ext cx="7696200" cy="830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1270000" y="2768600"/>
            <a:ext cx="5156200" cy="698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2768600"/>
            <a:ext cx="5156200" cy="698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77800"/>
            <a:ext cx="2616200" cy="95758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1270000" y="177800"/>
            <a:ext cx="7696200" cy="957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7772400" y="2705100"/>
            <a:ext cx="190500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9829800" y="2705100"/>
            <a:ext cx="190500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3058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1270000" y="239713"/>
            <a:ext cx="7696200" cy="830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127000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386715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3058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1270000" y="239713"/>
            <a:ext cx="7696200" cy="830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
        <p:nvSpPr>
          <p:cNvPr id="3" name="Content Placeholder 2"/>
          <p:cNvSpPr>
            <a:spLocks noGrp="1"/>
          </p:cNvSpPr>
          <p:nvPr>
            <p:ph sz="half" idx="1"/>
          </p:nvPr>
        </p:nvSpPr>
        <p:spPr>
          <a:xfrm>
            <a:off x="12700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1270000"/>
            <a:ext cx="5156200"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093075"/>
          </a:xfrm>
          <a:prstGeom prst="rect">
            <a:avLst/>
          </a:prstGeo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390525"/>
            <a:ext cx="8624888" cy="80930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1270000" y="5029200"/>
            <a:ext cx="51562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5029200"/>
            <a:ext cx="51562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350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36449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0"/>
            <a:ext cx="1466850" cy="97536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35000" y="0"/>
            <a:ext cx="4248150" cy="975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350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36449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0"/>
            <a:ext cx="1466850" cy="97536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35000" y="0"/>
            <a:ext cx="4248150" cy="975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a:lstStyle/>
          <a:p>
            <a:r>
              <a:rPr lang="en-US" smtClean="0"/>
              <a:t>Click to edit Master title style</a:t>
            </a:r>
            <a:endParaRPr lang="en-AU"/>
          </a:p>
        </p:txBody>
      </p:sp>
      <p:sp>
        <p:nvSpPr>
          <p:cNvPr id="3" name="Subtitle 2"/>
          <p:cNvSpPr>
            <a:spLocks noGrp="1"/>
          </p:cNvSpPr>
          <p:nvPr>
            <p:ph type="subTitle" idx="1"/>
          </p:nvPr>
        </p:nvSpPr>
        <p:spPr>
          <a:xfrm>
            <a:off x="1951038" y="5527675"/>
            <a:ext cx="9102725" cy="24923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Tree>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
        <p:nvSpPr>
          <p:cNvPr id="3" name="Content Placeholder 2"/>
          <p:cNvSpPr>
            <a:spLocks noGrp="1"/>
          </p:cNvSpPr>
          <p:nvPr>
            <p:ph idx="1"/>
          </p:nvPr>
        </p:nvSpPr>
        <p:spPr>
          <a:xfrm>
            <a:off x="650875" y="2276475"/>
            <a:ext cx="11703050" cy="6435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1027113" y="4133850"/>
            <a:ext cx="11053762" cy="21336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
        <p:nvSpPr>
          <p:cNvPr id="3" name="Content Placeholder 2"/>
          <p:cNvSpPr>
            <a:spLocks noGrp="1"/>
          </p:cNvSpPr>
          <p:nvPr>
            <p:ph sz="half" idx="1"/>
          </p:nvPr>
        </p:nvSpPr>
        <p:spPr>
          <a:xfrm>
            <a:off x="650875"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578600" y="2276475"/>
            <a:ext cx="5775325" cy="64357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650875" y="2182813"/>
            <a:ext cx="5745163"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605588" y="2182813"/>
            <a:ext cx="5748337" cy="909637"/>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Tree>
  </p:cSld>
  <p:clrMapOvr>
    <a:masterClrMapping/>
  </p:clrMapOvr>
  <p:transition xmlns:p14="http://schemas.microsoft.com/office/powerpoint/2010/mai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xmlns:p14="http://schemas.microsoft.com/office/powerpoint/2010/mai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5084763" y="388938"/>
            <a:ext cx="7269162" cy="832326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50875" y="2041525"/>
            <a:ext cx="4278313" cy="667067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2549525" y="871538"/>
            <a:ext cx="7802563" cy="5851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xmlns:p14="http://schemas.microsoft.com/office/powerpoint/2010/mai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Tree>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0.xml"/><Relationship Id="rId12" Type="http://schemas.openxmlformats.org/officeDocument/2006/relationships/theme" Target="../theme/theme10.xml"/><Relationship Id="rId13" Type="http://schemas.openxmlformats.org/officeDocument/2006/relationships/image" Target="../media/image1.jpg"/><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1.xml"/><Relationship Id="rId12" Type="http://schemas.openxmlformats.org/officeDocument/2006/relationships/theme" Target="../theme/theme11.xml"/><Relationship Id="rId13" Type="http://schemas.openxmlformats.org/officeDocument/2006/relationships/image" Target="../media/image1.jpg"/><Relationship Id="rId1" Type="http://schemas.openxmlformats.org/officeDocument/2006/relationships/slideLayout" Target="../slideLayouts/slideLayout111.xml"/><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 Id="rId9" Type="http://schemas.openxmlformats.org/officeDocument/2006/relationships/slideLayout" Target="../slideLayouts/slideLayout119.xml"/><Relationship Id="rId10"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2.xml"/><Relationship Id="rId12" Type="http://schemas.openxmlformats.org/officeDocument/2006/relationships/theme" Target="../theme/theme12.xml"/><Relationship Id="rId13" Type="http://schemas.openxmlformats.org/officeDocument/2006/relationships/image" Target="../media/image1.jpg"/><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9" Type="http://schemas.openxmlformats.org/officeDocument/2006/relationships/slideLayout" Target="../slideLayouts/slideLayout130.xml"/><Relationship Id="rId10"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3.xml"/><Relationship Id="rId12" Type="http://schemas.openxmlformats.org/officeDocument/2006/relationships/theme" Target="../theme/theme13.xml"/><Relationship Id="rId13" Type="http://schemas.openxmlformats.org/officeDocument/2006/relationships/image" Target="../media/image1.jpg"/><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9" Type="http://schemas.openxmlformats.org/officeDocument/2006/relationships/slideLayout" Target="../slideLayouts/slideLayout141.xml"/><Relationship Id="rId10" Type="http://schemas.openxmlformats.org/officeDocument/2006/relationships/slideLayout" Target="../slideLayouts/slideLayout14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jp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1.jp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3" Type="http://schemas.openxmlformats.org/officeDocument/2006/relationships/image" Target="../media/image1.jp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3" Type="http://schemas.openxmlformats.org/officeDocument/2006/relationships/image" Target="../media/image1.jpg"/><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9.xml"/><Relationship Id="rId12" Type="http://schemas.openxmlformats.org/officeDocument/2006/relationships/theme" Target="../theme/theme9.xml"/><Relationship Id="rId13" Type="http://schemas.openxmlformats.org/officeDocument/2006/relationships/image" Target="../media/image1.jpg"/><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5029200"/>
            <a:ext cx="10464800" cy="47244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
        <p:nvSpPr>
          <p:cNvPr id="1027" name="Rectangle 2"/>
          <p:cNvSpPr>
            <a:spLocks noGrp="1" noChangeArrowheads="1"/>
          </p:cNvSpPr>
          <p:nvPr>
            <p:ph type="title"/>
          </p:nvPr>
        </p:nvSpPr>
        <p:spPr bwMode="auto">
          <a:xfrm>
            <a:off x="1270000" y="0"/>
            <a:ext cx="10464800" cy="4940300"/>
          </a:xfrm>
          <a:prstGeom prst="rect">
            <a:avLst/>
          </a:prstGeom>
          <a:noFill/>
          <a:ln w="12700">
            <a:noFill/>
            <a:miter lim="800000"/>
            <a:headEnd/>
            <a:tailEnd/>
          </a:ln>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1pPr>
      <a:lvl2pPr marL="692150" indent="-28575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2pPr>
      <a:lvl3pPr marL="1092200"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3pPr>
      <a:lvl4pPr marL="1549400"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4pPr>
      <a:lvl5pPr marL="2006600" indent="-228600" algn="ctr" rtl="0" eaLnBrk="0" fontAlgn="base" hangingPunct="0">
        <a:spcBef>
          <a:spcPct val="0"/>
        </a:spcBef>
        <a:spcAft>
          <a:spcPct val="0"/>
        </a:spcAft>
        <a:buSzPct val="100000"/>
        <a:buFont typeface="Geeza Pro" charset="0"/>
        <a:buChar char="»"/>
        <a:defRPr sz="3600">
          <a:solidFill>
            <a:schemeClr val="tx1"/>
          </a:solidFill>
          <a:latin typeface="+mn-lt"/>
          <a:ea typeface="+mn-ea"/>
          <a:cs typeface="+mn-cs"/>
          <a:sym typeface="Gill Sans" charset="0"/>
        </a:defRPr>
      </a:lvl5pPr>
      <a:lvl6pPr marL="2463800"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6pPr>
      <a:lvl7pPr marL="2921000"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7pPr>
      <a:lvl8pPr marL="3378200"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8pPr>
      <a:lvl9pPr marL="3835400"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bwMode="auto">
          <a:xfrm>
            <a:off x="1270000" y="239713"/>
            <a:ext cx="10464800" cy="2465387"/>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9219" name="Rectangle 2"/>
          <p:cNvSpPr>
            <a:spLocks noGrp="1" noChangeArrowheads="1"/>
          </p:cNvSpPr>
          <p:nvPr>
            <p:ph type="body" idx="1"/>
          </p:nvPr>
        </p:nvSpPr>
        <p:spPr bwMode="auto">
          <a:xfrm>
            <a:off x="1270000" y="2705100"/>
            <a:ext cx="5041900" cy="5840413"/>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09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1pPr>
      <a:lvl2pPr marL="1154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2pPr>
      <a:lvl3pPr marL="1598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3pPr>
      <a:lvl4pPr marL="2043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4pPr>
      <a:lvl5pPr marL="2487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5pPr>
      <a:lvl6pPr marL="29448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6pPr>
      <a:lvl7pPr marL="34020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7pPr>
      <a:lvl8pPr marL="38592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8pPr>
      <a:lvl9pPr marL="43164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bwMode="auto">
          <a:xfrm>
            <a:off x="1270000" y="177800"/>
            <a:ext cx="10464800" cy="2590800"/>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10243" name="Rectangle 2"/>
          <p:cNvSpPr>
            <a:spLocks noGrp="1" noChangeArrowheads="1"/>
          </p:cNvSpPr>
          <p:nvPr>
            <p:ph type="body" idx="1"/>
          </p:nvPr>
        </p:nvSpPr>
        <p:spPr bwMode="auto">
          <a:xfrm>
            <a:off x="1270000" y="2768600"/>
            <a:ext cx="10464800" cy="69850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09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1pPr>
      <a:lvl2pPr marL="1154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2pPr>
      <a:lvl3pPr marL="1598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3pPr>
      <a:lvl4pPr marL="2043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4pPr>
      <a:lvl5pPr marL="2487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5pPr>
      <a:lvl6pPr marL="29448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6pPr>
      <a:lvl7pPr marL="34020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7pPr>
      <a:lvl8pPr marL="38592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8pPr>
      <a:lvl9pPr marL="43164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1270000" y="239713"/>
            <a:ext cx="10464800" cy="2465387"/>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11267" name="Rectangle 2"/>
          <p:cNvSpPr>
            <a:spLocks noGrp="1" noChangeArrowheads="1"/>
          </p:cNvSpPr>
          <p:nvPr>
            <p:ph type="body" idx="1"/>
          </p:nvPr>
        </p:nvSpPr>
        <p:spPr bwMode="auto">
          <a:xfrm>
            <a:off x="7772400" y="2705100"/>
            <a:ext cx="3962400" cy="5840413"/>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09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1pPr>
      <a:lvl2pPr marL="1154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2pPr>
      <a:lvl3pPr marL="1598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3pPr>
      <a:lvl4pPr marL="2043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4pPr>
      <a:lvl5pPr marL="2487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5pPr>
      <a:lvl6pPr marL="29448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6pPr>
      <a:lvl7pPr marL="34020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7pPr>
      <a:lvl8pPr marL="38592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8pPr>
      <a:lvl9pPr marL="43164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bwMode="auto">
          <a:xfrm>
            <a:off x="1270000" y="239713"/>
            <a:ext cx="10464800" cy="2465387"/>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
        <p:nvSpPr>
          <p:cNvPr id="12291" name="Rectangle 2"/>
          <p:cNvSpPr>
            <a:spLocks noGrp="1" noChangeArrowheads="1"/>
          </p:cNvSpPr>
          <p:nvPr>
            <p:ph type="body" idx="1"/>
          </p:nvPr>
        </p:nvSpPr>
        <p:spPr bwMode="auto">
          <a:xfrm>
            <a:off x="1270000" y="2705100"/>
            <a:ext cx="5041900" cy="5840413"/>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09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1pPr>
      <a:lvl2pPr marL="1154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2pPr>
      <a:lvl3pPr marL="1598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3pPr>
      <a:lvl4pPr marL="20431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4pPr>
      <a:lvl5pPr marL="2487613" indent="-493713" algn="l" rtl="0" eaLnBrk="0" fontAlgn="base" hangingPunct="0">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5pPr>
      <a:lvl6pPr marL="29448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6pPr>
      <a:lvl7pPr marL="34020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7pPr>
      <a:lvl8pPr marL="38592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8pPr>
      <a:lvl9pPr marL="4316413" indent="-493713" algn="l" rtl="0" fontAlgn="base">
        <a:spcBef>
          <a:spcPts val="3800"/>
        </a:spcBef>
        <a:spcAft>
          <a:spcPct val="0"/>
        </a:spcAft>
        <a:buClr>
          <a:srgbClr val="000000"/>
        </a:buClr>
        <a:buSzPct val="171000"/>
        <a:buFont typeface="Thonburi" charset="0"/>
        <a:buChar char="•"/>
        <a:defRPr sz="3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1270000" y="2971800"/>
            <a:ext cx="10464800" cy="3810000"/>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82588" indent="-3429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1pPr>
      <a:lvl2pPr marL="782638" indent="-28575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2pPr>
      <a:lvl3pPr marL="1182688"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3pPr>
      <a:lvl4pPr marL="1639888"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4pPr>
      <a:lvl5pPr marL="2097088" indent="-228600" algn="ctr" rtl="0" eaLnBrk="0" fontAlgn="base" hangingPunct="0">
        <a:spcBef>
          <a:spcPct val="0"/>
        </a:spcBef>
        <a:spcAft>
          <a:spcPct val="0"/>
        </a:spcAft>
        <a:buSzPct val="100000"/>
        <a:buFont typeface="Geeza Pro" charset="0"/>
        <a:buChar char="»"/>
        <a:defRPr sz="3600">
          <a:solidFill>
            <a:schemeClr val="tx1"/>
          </a:solidFill>
          <a:latin typeface="+mn-lt"/>
          <a:ea typeface="+mn-ea"/>
          <a:cs typeface="+mn-cs"/>
          <a:sym typeface="Gill Sans" charset="0"/>
        </a:defRPr>
      </a:lvl5pPr>
      <a:lvl6pPr marL="25542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6pPr>
      <a:lvl7pPr marL="30114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7pPr>
      <a:lvl8pPr marL="34686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8pPr>
      <a:lvl9pPr marL="39258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body" idx="1"/>
          </p:nvPr>
        </p:nvSpPr>
        <p:spPr bwMode="auto">
          <a:xfrm>
            <a:off x="1270000" y="1270000"/>
            <a:ext cx="10464800" cy="7213600"/>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xmlns:p14="http://schemas.microsoft.com/office/powerpoint/2010/main"/>
  <p:txStyles>
    <p:titleStyle>
      <a:lvl1pPr marL="39688" indent="-39688" algn="ctr" rtl="0" eaLnBrk="0" fontAlgn="base" hangingPunct="0">
        <a:spcBef>
          <a:spcPct val="0"/>
        </a:spcBef>
        <a:spcAft>
          <a:spcPct val="0"/>
        </a:spcAft>
        <a:defRPr sz="8400">
          <a:solidFill>
            <a:schemeClr val="tx1"/>
          </a:solidFill>
          <a:latin typeface="+mj-lt"/>
          <a:ea typeface="+mj-ea"/>
          <a:cs typeface="+mj-cs"/>
          <a:sym typeface="Gill Sans" charset="0"/>
        </a:defRPr>
      </a:lvl1pPr>
      <a:lvl2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968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540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4112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684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87400" indent="-571500" algn="l" rtl="0" eaLnBrk="0" fontAlgn="base" hangingPunct="0">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1pPr>
      <a:lvl2pPr marL="1231900" indent="-571500" algn="l" rtl="0" eaLnBrk="0" fontAlgn="base" hangingPunct="0">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2pPr>
      <a:lvl3pPr marL="1676400" indent="-571500" algn="l" rtl="0" eaLnBrk="0" fontAlgn="base" hangingPunct="0">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3pPr>
      <a:lvl4pPr marL="2120900" indent="-571500" algn="l" rtl="0" eaLnBrk="0" fontAlgn="base" hangingPunct="0">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4pPr>
      <a:lvl5pPr marL="2565400" indent="-571500" algn="l" rtl="0" eaLnBrk="0" fontAlgn="base" hangingPunct="0">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5pPr>
      <a:lvl6pPr marL="3022600" indent="-571500" algn="l" rtl="0" fontAlgn="base">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6pPr>
      <a:lvl7pPr marL="3479800" indent="-571500" algn="l" rtl="0" fontAlgn="base">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7pPr>
      <a:lvl8pPr marL="3937000" indent="-571500" algn="l" rtl="0" fontAlgn="base">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8pPr>
      <a:lvl9pPr marL="4394200" indent="-571500" algn="l" rtl="0" fontAlgn="base">
        <a:spcBef>
          <a:spcPts val="48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4098" name="Rectangle 1"/>
          <p:cNvSpPr>
            <a:spLocks noGrp="1" noChangeArrowheads="1"/>
          </p:cNvSpPr>
          <p:nvPr>
            <p:ph type="title"/>
          </p:nvPr>
        </p:nvSpPr>
        <p:spPr bwMode="auto">
          <a:xfrm>
            <a:off x="1270000" y="7366000"/>
            <a:ext cx="10464800" cy="1701800"/>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82588" indent="-3429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1pPr>
      <a:lvl2pPr marL="782638" indent="-28575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2pPr>
      <a:lvl3pPr marL="1182688"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3pPr>
      <a:lvl4pPr marL="1639888"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4pPr>
      <a:lvl5pPr marL="2097088" indent="-228600" algn="ctr" rtl="0" eaLnBrk="0" fontAlgn="base" hangingPunct="0">
        <a:spcBef>
          <a:spcPct val="0"/>
        </a:spcBef>
        <a:spcAft>
          <a:spcPct val="0"/>
        </a:spcAft>
        <a:buSzPct val="100000"/>
        <a:buFont typeface="Geeza Pro" charset="0"/>
        <a:buChar char="»"/>
        <a:defRPr sz="3600">
          <a:solidFill>
            <a:schemeClr val="tx1"/>
          </a:solidFill>
          <a:latin typeface="+mn-lt"/>
          <a:ea typeface="+mn-ea"/>
          <a:cs typeface="+mn-cs"/>
          <a:sym typeface="Gill Sans" charset="0"/>
        </a:defRPr>
      </a:lvl5pPr>
      <a:lvl6pPr marL="25542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6pPr>
      <a:lvl7pPr marL="30114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7pPr>
      <a:lvl8pPr marL="34686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8pPr>
      <a:lvl9pPr marL="39258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5122" name="Rectangle 1"/>
          <p:cNvSpPr>
            <a:spLocks noGrp="1" noChangeArrowheads="1"/>
          </p:cNvSpPr>
          <p:nvPr>
            <p:ph type="title"/>
          </p:nvPr>
        </p:nvSpPr>
        <p:spPr bwMode="auto">
          <a:xfrm>
            <a:off x="1270000" y="7366000"/>
            <a:ext cx="10464800" cy="1701800"/>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82588" indent="-3429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1pPr>
      <a:lvl2pPr marL="782638" indent="-28575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2pPr>
      <a:lvl3pPr marL="1182688"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3pPr>
      <a:lvl4pPr marL="1639888" indent="-228600" algn="ctr" rtl="0" eaLnBrk="0" fontAlgn="base" hangingPunct="0">
        <a:spcBef>
          <a:spcPct val="0"/>
        </a:spcBef>
        <a:spcAft>
          <a:spcPct val="0"/>
        </a:spcAft>
        <a:buSzPct val="100000"/>
        <a:buFont typeface="Thonburi" charset="0"/>
        <a:buChar char="–"/>
        <a:defRPr sz="3600">
          <a:solidFill>
            <a:schemeClr val="tx1"/>
          </a:solidFill>
          <a:latin typeface="+mn-lt"/>
          <a:ea typeface="+mn-ea"/>
          <a:cs typeface="+mn-cs"/>
          <a:sym typeface="Gill Sans" charset="0"/>
        </a:defRPr>
      </a:lvl4pPr>
      <a:lvl5pPr marL="2097088" indent="-228600" algn="ctr" rtl="0" eaLnBrk="0" fontAlgn="base" hangingPunct="0">
        <a:spcBef>
          <a:spcPct val="0"/>
        </a:spcBef>
        <a:spcAft>
          <a:spcPct val="0"/>
        </a:spcAft>
        <a:buSzPct val="100000"/>
        <a:buFont typeface="Geeza Pro" charset="0"/>
        <a:buChar char="»"/>
        <a:defRPr sz="3600">
          <a:solidFill>
            <a:schemeClr val="tx1"/>
          </a:solidFill>
          <a:latin typeface="+mn-lt"/>
          <a:ea typeface="+mn-ea"/>
          <a:cs typeface="+mn-cs"/>
          <a:sym typeface="Gill Sans" charset="0"/>
        </a:defRPr>
      </a:lvl5pPr>
      <a:lvl6pPr marL="25542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6pPr>
      <a:lvl7pPr marL="30114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7pPr>
      <a:lvl8pPr marL="34686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8pPr>
      <a:lvl9pPr marL="3925888" indent="-228600" algn="ctr" rtl="0" fontAlgn="base">
        <a:spcBef>
          <a:spcPct val="0"/>
        </a:spcBef>
        <a:spcAft>
          <a:spcPct val="0"/>
        </a:spcAft>
        <a:buSzPct val="100000"/>
        <a:buFont typeface="Geeza Pro" charset="0"/>
        <a:buChar char="»"/>
        <a:defRPr sz="36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6146" name="Rectangle 1"/>
          <p:cNvSpPr>
            <a:spLocks noGrp="1" noChangeArrowheads="1"/>
          </p:cNvSpPr>
          <p:nvPr>
            <p:ph type="body" idx="1"/>
          </p:nvPr>
        </p:nvSpPr>
        <p:spPr bwMode="auto">
          <a:xfrm>
            <a:off x="635000" y="4787900"/>
            <a:ext cx="5867400" cy="49657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
        <p:nvSpPr>
          <p:cNvPr id="6147" name="Rectangle 2"/>
          <p:cNvSpPr>
            <a:spLocks noGrp="1" noChangeArrowheads="1"/>
          </p:cNvSpPr>
          <p:nvPr>
            <p:ph type="title"/>
          </p:nvPr>
        </p:nvSpPr>
        <p:spPr bwMode="auto">
          <a:xfrm>
            <a:off x="635000" y="0"/>
            <a:ext cx="5867400" cy="4711700"/>
          </a:xfrm>
          <a:prstGeom prst="rect">
            <a:avLst/>
          </a:prstGeom>
          <a:noFill/>
          <a:ln w="12700">
            <a:noFill/>
            <a:miter lim="800000"/>
            <a:headEnd/>
            <a:tailEnd/>
          </a:ln>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xmlns:p14="http://schemas.microsoft.com/office/powerpoint/2010/main"/>
  <p:txStyles>
    <p:titleStyle>
      <a:lvl1pPr algn="ctr" rtl="0" eaLnBrk="0" fontAlgn="base" hangingPunct="0">
        <a:spcBef>
          <a:spcPct val="0"/>
        </a:spcBef>
        <a:spcAft>
          <a:spcPct val="0"/>
        </a:spcAft>
        <a:defRPr sz="7000">
          <a:solidFill>
            <a:schemeClr val="tx1"/>
          </a:solidFill>
          <a:latin typeface="+mj-lt"/>
          <a:ea typeface="+mj-ea"/>
          <a:cs typeface="+mj-cs"/>
          <a:sym typeface="Gill Sans"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1pPr>
      <a:lvl2pPr marL="692150" indent="-28575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2pPr>
      <a:lvl3pPr marL="1092200" indent="-22860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3pPr>
      <a:lvl4pPr marL="1549400" indent="-22860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4pPr>
      <a:lvl5pPr marL="2006600" indent="-228600" algn="ctr" rtl="0" eaLnBrk="0" fontAlgn="base" hangingPunct="0">
        <a:spcBef>
          <a:spcPct val="0"/>
        </a:spcBef>
        <a:spcAft>
          <a:spcPct val="0"/>
        </a:spcAft>
        <a:buSzPct val="100000"/>
        <a:buFont typeface="Geeza Pro" charset="0"/>
        <a:buChar char="»"/>
        <a:defRPr sz="3400">
          <a:solidFill>
            <a:schemeClr val="tx1"/>
          </a:solidFill>
          <a:latin typeface="+mn-lt"/>
          <a:ea typeface="+mn-ea"/>
          <a:cs typeface="+mn-cs"/>
          <a:sym typeface="Gill Sans" charset="0"/>
        </a:defRPr>
      </a:lvl5pPr>
      <a:lvl6pPr marL="24638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6pPr>
      <a:lvl7pPr marL="29210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7pPr>
      <a:lvl8pPr marL="33782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8pPr>
      <a:lvl9pPr marL="38354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7170" name="Rectangle 1"/>
          <p:cNvSpPr>
            <a:spLocks noGrp="1" noChangeArrowheads="1"/>
          </p:cNvSpPr>
          <p:nvPr>
            <p:ph type="body" idx="1"/>
          </p:nvPr>
        </p:nvSpPr>
        <p:spPr bwMode="auto">
          <a:xfrm>
            <a:off x="635000" y="4787900"/>
            <a:ext cx="5867400" cy="4965700"/>
          </a:xfrm>
          <a:prstGeom prst="rect">
            <a:avLst/>
          </a:prstGeom>
          <a:noFill/>
          <a:ln w="12700">
            <a:noFill/>
            <a:miter lim="800000"/>
            <a:headEnd/>
            <a:tailEnd/>
          </a:ln>
        </p:spPr>
        <p:txBody>
          <a:bodyPr vert="horz" wrap="square" lIns="50800" tIns="50800" rIns="50800" bIns="50800"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
        <p:nvSpPr>
          <p:cNvPr id="7171" name="Rectangle 2"/>
          <p:cNvSpPr>
            <a:spLocks noGrp="1" noChangeArrowheads="1"/>
          </p:cNvSpPr>
          <p:nvPr>
            <p:ph type="title"/>
          </p:nvPr>
        </p:nvSpPr>
        <p:spPr bwMode="auto">
          <a:xfrm>
            <a:off x="635000" y="0"/>
            <a:ext cx="5867400" cy="4711700"/>
          </a:xfrm>
          <a:prstGeom prst="rect">
            <a:avLst/>
          </a:prstGeom>
          <a:noFill/>
          <a:ln w="12700">
            <a:noFill/>
            <a:miter lim="800000"/>
            <a:headEnd/>
            <a:tailEnd/>
          </a:ln>
        </p:spPr>
        <p:txBody>
          <a:bodyPr vert="horz" wrap="square" lIns="50800" tIns="50800" rIns="50800" bIns="50800" numCol="1" anchor="b"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xmlns:p14="http://schemas.microsoft.com/office/powerpoint/2010/main"/>
  <p:txStyles>
    <p:titleStyle>
      <a:lvl1pPr algn="ctr" rtl="0" eaLnBrk="0" fontAlgn="base" hangingPunct="0">
        <a:spcBef>
          <a:spcPct val="0"/>
        </a:spcBef>
        <a:spcAft>
          <a:spcPct val="0"/>
        </a:spcAft>
        <a:defRPr sz="7000">
          <a:solidFill>
            <a:schemeClr val="tx1"/>
          </a:solidFill>
          <a:latin typeface="+mj-lt"/>
          <a:ea typeface="+mj-ea"/>
          <a:cs typeface="+mj-cs"/>
          <a:sym typeface="Gill Sans"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1pPr>
      <a:lvl2pPr marL="692150" indent="-28575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2pPr>
      <a:lvl3pPr marL="1092200" indent="-22860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3pPr>
      <a:lvl4pPr marL="1549400" indent="-228600" algn="ctr" rtl="0" eaLnBrk="0" fontAlgn="base" hangingPunct="0">
        <a:spcBef>
          <a:spcPct val="0"/>
        </a:spcBef>
        <a:spcAft>
          <a:spcPct val="0"/>
        </a:spcAft>
        <a:buSzPct val="100000"/>
        <a:buFont typeface="Thonburi" charset="0"/>
        <a:buChar char="–"/>
        <a:defRPr sz="3400">
          <a:solidFill>
            <a:schemeClr val="tx1"/>
          </a:solidFill>
          <a:latin typeface="+mn-lt"/>
          <a:ea typeface="+mn-ea"/>
          <a:cs typeface="+mn-cs"/>
          <a:sym typeface="Gill Sans" charset="0"/>
        </a:defRPr>
      </a:lvl4pPr>
      <a:lvl5pPr marL="2006600" indent="-228600" algn="ctr" rtl="0" eaLnBrk="0" fontAlgn="base" hangingPunct="0">
        <a:spcBef>
          <a:spcPct val="0"/>
        </a:spcBef>
        <a:spcAft>
          <a:spcPct val="0"/>
        </a:spcAft>
        <a:buSzPct val="100000"/>
        <a:buFont typeface="Geeza Pro" charset="0"/>
        <a:buChar char="»"/>
        <a:defRPr sz="3400">
          <a:solidFill>
            <a:schemeClr val="tx1"/>
          </a:solidFill>
          <a:latin typeface="+mn-lt"/>
          <a:ea typeface="+mn-ea"/>
          <a:cs typeface="+mn-cs"/>
          <a:sym typeface="Gill Sans" charset="0"/>
        </a:defRPr>
      </a:lvl5pPr>
      <a:lvl6pPr marL="24638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6pPr>
      <a:lvl7pPr marL="29210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7pPr>
      <a:lvl8pPr marL="33782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8pPr>
      <a:lvl9pPr marL="3835400" indent="-228600" algn="ctr" rtl="0" fontAlgn="base">
        <a:spcBef>
          <a:spcPct val="0"/>
        </a:spcBef>
        <a:spcAft>
          <a:spcPct val="0"/>
        </a:spcAft>
        <a:buSzPct val="100000"/>
        <a:buFont typeface="Geeza Pro" charset="0"/>
        <a:buChar char="»"/>
        <a:defRPr sz="34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
        <p:nvSpPr>
          <p:cNvPr id="8194" name="Rectangle 1"/>
          <p:cNvSpPr>
            <a:spLocks noGrp="1" noChangeArrowheads="1"/>
          </p:cNvSpPr>
          <p:nvPr>
            <p:ph type="title"/>
          </p:nvPr>
        </p:nvSpPr>
        <p:spPr bwMode="auto">
          <a:xfrm>
            <a:off x="1270000" y="254000"/>
            <a:ext cx="10464800" cy="2438400"/>
          </a:xfrm>
          <a:prstGeom prst="rect">
            <a:avLst/>
          </a:prstGeom>
          <a:noFill/>
          <a:ln w="12700">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xmlns:p14="http://schemas.microsoft.com/office/powerpoint/2010/main"/>
  <p:txStyles>
    <p:titleStyle>
      <a:lvl1pPr algn="ctr" rtl="0" eaLnBrk="0" fontAlgn="base" hangingPunct="0">
        <a:spcBef>
          <a:spcPct val="0"/>
        </a:spcBef>
        <a:spcAft>
          <a:spcPct val="0"/>
        </a:spcAft>
        <a:defRPr sz="8400">
          <a:solidFill>
            <a:schemeClr val="tx1"/>
          </a:solidFill>
          <a:latin typeface="+mj-lt"/>
          <a:ea typeface="+mj-ea"/>
          <a:cs typeface="+mj-cs"/>
          <a:sym typeface="Gill Sans"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9286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1pPr>
      <a:lvl2pPr marL="13731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2pPr>
      <a:lvl3pPr marL="18176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3pPr>
      <a:lvl4pPr marL="22621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4pPr>
      <a:lvl5pPr marL="27066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5pPr>
      <a:lvl6pPr marL="31638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6pPr>
      <a:lvl7pPr marL="36210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7pPr>
      <a:lvl8pPr marL="40782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8pPr>
      <a:lvl9pPr marL="45354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xmlns:p14="http://schemas.microsoft.com/office/powerpoint/2010/main"/>
  <p:txStyles>
    <p:titleStyle>
      <a:lvl1pPr marL="39688" indent="-39688" algn="ctr" rtl="0" eaLnBrk="0" fontAlgn="base" hangingPunct="0">
        <a:spcBef>
          <a:spcPct val="0"/>
        </a:spcBef>
        <a:spcAft>
          <a:spcPct val="0"/>
        </a:spcAft>
        <a:defRPr sz="8400">
          <a:solidFill>
            <a:schemeClr val="tx1"/>
          </a:solidFill>
          <a:latin typeface="+mj-lt"/>
          <a:ea typeface="+mj-ea"/>
          <a:cs typeface="+mj-cs"/>
          <a:sym typeface="Gill Sans" charset="0"/>
        </a:defRPr>
      </a:lvl1pPr>
      <a:lvl2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2pPr>
      <a:lvl3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3pPr>
      <a:lvl4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4pPr>
      <a:lvl5pPr marL="39688" indent="-39688"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5pPr>
      <a:lvl6pPr marL="4968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540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4112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68488"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9286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1pPr>
      <a:lvl2pPr marL="13731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2pPr>
      <a:lvl3pPr marL="18176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3pPr>
      <a:lvl4pPr marL="22621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4pPr>
      <a:lvl5pPr marL="2706688" indent="-571500" algn="l" rtl="0" eaLnBrk="0" fontAlgn="base" hangingPunct="0">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5pPr>
      <a:lvl6pPr marL="31638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6pPr>
      <a:lvl7pPr marL="36210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7pPr>
      <a:lvl8pPr marL="40782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8pPr>
      <a:lvl9pPr marL="4535488" indent="-571500" algn="l" rtl="0" fontAlgn="base">
        <a:spcBef>
          <a:spcPts val="2400"/>
        </a:spcBef>
        <a:spcAft>
          <a:spcPct val="0"/>
        </a:spcAft>
        <a:buClr>
          <a:srgbClr val="000000"/>
        </a:buClr>
        <a:buSzPct val="171000"/>
        <a:buFont typeface="Thonburi" charset="0"/>
        <a:buChar char="•"/>
        <a:defRPr sz="4200">
          <a:solidFill>
            <a:schemeClr val="tx1"/>
          </a:solidFill>
          <a:latin typeface="+mn-lt"/>
          <a:ea typeface="+mn-ea"/>
          <a:cs typeface="+mn-cs"/>
          <a:sym typeface="Gill Sans"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 Id="rId3"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g"/><Relationship Id="rId5"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8072" y="1348408"/>
            <a:ext cx="11614968" cy="7320443"/>
          </a:xfrm>
          <a:prstGeom prst="rect">
            <a:avLst/>
          </a:prstGeom>
          <a:noFill/>
          <a:ln w="25400">
            <a:noFill/>
            <a:miter lim="800000"/>
            <a:headEnd/>
            <a:tailEnd/>
          </a:ln>
        </p:spPr>
      </p:pic>
      <p:sp>
        <p:nvSpPr>
          <p:cNvPr id="13315" name="Rectangle 2"/>
          <p:cNvSpPr>
            <a:spLocks/>
          </p:cNvSpPr>
          <p:nvPr/>
        </p:nvSpPr>
        <p:spPr bwMode="auto">
          <a:xfrm>
            <a:off x="1101800" y="340296"/>
            <a:ext cx="10860087" cy="1730375"/>
          </a:xfrm>
          <a:prstGeom prst="rect">
            <a:avLst/>
          </a:prstGeom>
          <a:noFill/>
          <a:ln w="9525">
            <a:noFill/>
            <a:miter lim="800000"/>
            <a:headEnd/>
            <a:tailEnd/>
          </a:ln>
        </p:spPr>
        <p:txBody>
          <a:bodyPr lIns="0" tIns="0" rIns="40639" bIns="0"/>
          <a:lstStyle/>
          <a:p>
            <a:pPr marL="39688"/>
            <a:r>
              <a:rPr lang="en-US" sz="5400" b="1" dirty="0" smtClean="0">
                <a:latin typeface="Adobe Song Std L" pitchFamily="18" charset="-128"/>
                <a:ea typeface="Adobe Song Std L" pitchFamily="18" charset="-128"/>
                <a:cs typeface="Arial Narrow" charset="0"/>
                <a:sym typeface="Arial Narrow" charset="0"/>
              </a:rPr>
              <a:t>The Journey of Adolescence</a:t>
            </a:r>
            <a:endParaRPr lang="en-US" sz="5400" b="1" dirty="0">
              <a:latin typeface="Adobe Song Std L" pitchFamily="18" charset="-128"/>
              <a:ea typeface="Adobe Song Std L" pitchFamily="18" charset="-128"/>
              <a:cs typeface="Arial Narrow" charset="0"/>
              <a:sym typeface="Arial Narrow" charset="0"/>
            </a:endParaRPr>
          </a:p>
        </p:txBody>
      </p:sp>
      <p:sp>
        <p:nvSpPr>
          <p:cNvPr id="4" name="TextBox 27"/>
          <p:cNvSpPr txBox="1">
            <a:spLocks noChangeArrowheads="1"/>
          </p:cNvSpPr>
          <p:nvPr/>
        </p:nvSpPr>
        <p:spPr bwMode="auto">
          <a:xfrm>
            <a:off x="4430732" y="8605693"/>
            <a:ext cx="8429650" cy="1077218"/>
          </a:xfrm>
          <a:prstGeom prst="rect">
            <a:avLst/>
          </a:prstGeom>
          <a:noFill/>
          <a:ln w="9525">
            <a:noFill/>
            <a:miter lim="800000"/>
            <a:headEnd/>
            <a:tailEnd/>
          </a:ln>
        </p:spPr>
        <p:txBody>
          <a:bodyPr wrap="square">
            <a:spAutoFit/>
          </a:bodyPr>
          <a:lstStyle/>
          <a:p>
            <a:pPr algn="r"/>
            <a:r>
              <a:rPr lang="en-AU" sz="3600" b="1" dirty="0">
                <a:latin typeface="GF Halda Normal" pitchFamily="2" charset="0"/>
              </a:rPr>
              <a:t>D</a:t>
            </a:r>
            <a:r>
              <a:rPr lang="en-AU" sz="3600" b="1" dirty="0" smtClean="0">
                <a:latin typeface="GF Halda Normal" pitchFamily="2" charset="0"/>
              </a:rPr>
              <a:t>r Nick Kross</a:t>
            </a:r>
            <a:r>
              <a:rPr lang="en-AU" sz="3600" dirty="0" smtClean="0">
                <a:latin typeface="GF Halda Normal" pitchFamily="2" charset="0"/>
              </a:rPr>
              <a:t/>
            </a:r>
            <a:br>
              <a:rPr lang="en-AU" sz="3600" dirty="0" smtClean="0">
                <a:latin typeface="GF Halda Normal" pitchFamily="2" charset="0"/>
              </a:rPr>
            </a:br>
            <a:r>
              <a:rPr lang="en-AU" sz="2800" dirty="0" smtClean="0">
                <a:latin typeface="GF Halda Normal" pitchFamily="2" charset="0"/>
              </a:rPr>
              <a:t>Director of Youth Ministries, SPD.</a:t>
            </a:r>
            <a:endParaRPr lang="en-AU" sz="2800" dirty="0">
              <a:latin typeface="GF Halda Normal" pitchFamily="2"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Rectangle 6"/>
          <p:cNvSpPr/>
          <p:nvPr/>
        </p:nvSpPr>
        <p:spPr>
          <a:xfrm>
            <a:off x="5145078" y="3322103"/>
            <a:ext cx="6502400" cy="400110"/>
          </a:xfrm>
          <a:prstGeom prst="rect">
            <a:avLst/>
          </a:prstGeom>
        </p:spPr>
        <p:txBody>
          <a:bodyPr>
            <a:spAutoFit/>
          </a:bodyPr>
          <a:lstStyle/>
          <a:p>
            <a:pPr eaLnBrk="0" hangingPunct="0">
              <a:spcBef>
                <a:spcPct val="50000"/>
              </a:spcBef>
              <a:buFontTx/>
              <a:buChar char=" "/>
            </a:pPr>
            <a:endParaRPr lang="en-US" sz="2000" dirty="0"/>
          </a:p>
        </p:txBody>
      </p:sp>
      <p:sp>
        <p:nvSpPr>
          <p:cNvPr id="11" name="TextBox 10"/>
          <p:cNvSpPr txBox="1"/>
          <p:nvPr/>
        </p:nvSpPr>
        <p:spPr>
          <a:xfrm>
            <a:off x="1677864" y="484312"/>
            <a:ext cx="9715568" cy="738664"/>
          </a:xfrm>
          <a:prstGeom prst="rect">
            <a:avLst/>
          </a:prstGeom>
          <a:noFill/>
        </p:spPr>
        <p:txBody>
          <a:bodyPr wrap="square" rtlCol="0">
            <a:spAutoFit/>
          </a:bodyPr>
          <a:lstStyle/>
          <a:p>
            <a:r>
              <a:rPr lang="en-AU" b="1" dirty="0" smtClean="0">
                <a:latin typeface="GF Halda Smashed"/>
              </a:rPr>
              <a:t>The situation for adolescents today</a:t>
            </a:r>
            <a:endParaRPr lang="en-AU" b="1" dirty="0">
              <a:latin typeface="GF Halda Smashed"/>
            </a:endParaRPr>
          </a:p>
        </p:txBody>
      </p:sp>
      <p:cxnSp>
        <p:nvCxnSpPr>
          <p:cNvPr id="13" name="Straight Arrow Connector 12"/>
          <p:cNvCxnSpPr/>
          <p:nvPr/>
        </p:nvCxnSpPr>
        <p:spPr bwMode="auto">
          <a:xfrm>
            <a:off x="1677864" y="2455888"/>
            <a:ext cx="7500990" cy="3429024"/>
          </a:xfrm>
          <a:prstGeom prst="straightConnector1">
            <a:avLst/>
          </a:prstGeom>
          <a:solidFill>
            <a:srgbClr val="7F7F7F"/>
          </a:solidFill>
          <a:ln w="25400" cap="flat" cmpd="sng" algn="ctr">
            <a:solidFill>
              <a:srgbClr val="000000"/>
            </a:solidFill>
            <a:prstDash val="solid"/>
            <a:round/>
            <a:headEnd type="none" w="med" len="med"/>
            <a:tailEnd type="arrow"/>
          </a:ln>
          <a:effectLst/>
        </p:spPr>
      </p:cxnSp>
      <p:sp>
        <p:nvSpPr>
          <p:cNvPr id="14" name="TextBox 13"/>
          <p:cNvSpPr txBox="1"/>
          <p:nvPr/>
        </p:nvSpPr>
        <p:spPr>
          <a:xfrm>
            <a:off x="7931160" y="1185808"/>
            <a:ext cx="4500594" cy="738664"/>
          </a:xfrm>
          <a:prstGeom prst="rect">
            <a:avLst/>
          </a:prstGeom>
          <a:noFill/>
        </p:spPr>
        <p:txBody>
          <a:bodyPr wrap="square" rtlCol="0">
            <a:spAutoFit/>
          </a:bodyPr>
          <a:lstStyle/>
          <a:p>
            <a:r>
              <a:rPr lang="en-AU" b="1" dirty="0" smtClean="0">
                <a:latin typeface="GF Halda Smashed"/>
              </a:rPr>
              <a:t>Skills needed</a:t>
            </a:r>
            <a:endParaRPr lang="en-AU" b="1" dirty="0">
              <a:latin typeface="GF Halda Smashed"/>
            </a:endParaRPr>
          </a:p>
        </p:txBody>
      </p:sp>
      <p:cxnSp>
        <p:nvCxnSpPr>
          <p:cNvPr id="15" name="Straight Arrow Connector 14"/>
          <p:cNvCxnSpPr/>
          <p:nvPr/>
        </p:nvCxnSpPr>
        <p:spPr bwMode="auto">
          <a:xfrm flipV="1">
            <a:off x="1893888" y="2383310"/>
            <a:ext cx="7143800" cy="3357586"/>
          </a:xfrm>
          <a:prstGeom prst="straightConnector1">
            <a:avLst/>
          </a:prstGeom>
          <a:solidFill>
            <a:srgbClr val="7F7F7F"/>
          </a:solidFill>
          <a:ln w="25400" cap="flat" cmpd="sng" algn="ctr">
            <a:solidFill>
              <a:srgbClr val="000000"/>
            </a:solidFill>
            <a:prstDash val="solid"/>
            <a:round/>
            <a:headEnd type="none" w="med" len="med"/>
            <a:tailEnd type="arrow"/>
          </a:ln>
          <a:effectLst/>
        </p:spPr>
      </p:cxnSp>
      <p:sp>
        <p:nvSpPr>
          <p:cNvPr id="16" name="TextBox 15"/>
          <p:cNvSpPr txBox="1"/>
          <p:nvPr/>
        </p:nvSpPr>
        <p:spPr>
          <a:xfrm>
            <a:off x="7983600" y="4300736"/>
            <a:ext cx="5143536" cy="1384995"/>
          </a:xfrm>
          <a:prstGeom prst="rect">
            <a:avLst/>
          </a:prstGeom>
          <a:noFill/>
        </p:spPr>
        <p:txBody>
          <a:bodyPr wrap="square" rtlCol="0">
            <a:spAutoFit/>
          </a:bodyPr>
          <a:lstStyle/>
          <a:p>
            <a:r>
              <a:rPr lang="en-AU" b="1" dirty="0" smtClean="0">
                <a:latin typeface="GF Halda Normal" pitchFamily="2" charset="0"/>
              </a:rPr>
              <a:t>Adult guidance </a:t>
            </a:r>
          </a:p>
          <a:p>
            <a:r>
              <a:rPr lang="en-AU" b="1" dirty="0" smtClean="0">
                <a:latin typeface="GF Halda Normal" pitchFamily="2" charset="0"/>
              </a:rPr>
              <a:t>and support</a:t>
            </a:r>
            <a:endParaRPr lang="en-AU" b="1" dirty="0">
              <a:latin typeface="GF Halda Normal" pitchFamily="2" charset="0"/>
            </a:endParaRPr>
          </a:p>
        </p:txBody>
      </p:sp>
      <p:sp>
        <p:nvSpPr>
          <p:cNvPr id="17" name="TextBox 16"/>
          <p:cNvSpPr txBox="1"/>
          <p:nvPr/>
        </p:nvSpPr>
        <p:spPr>
          <a:xfrm>
            <a:off x="4198144" y="2932584"/>
            <a:ext cx="1643074" cy="707886"/>
          </a:xfrm>
          <a:prstGeom prst="rect">
            <a:avLst/>
          </a:prstGeom>
          <a:noFill/>
        </p:spPr>
        <p:txBody>
          <a:bodyPr wrap="square" rtlCol="0">
            <a:spAutoFit/>
          </a:bodyPr>
          <a:lstStyle/>
          <a:p>
            <a:r>
              <a:rPr lang="en-AU" sz="4000" b="1" dirty="0" smtClean="0">
                <a:latin typeface="GF Halda Normal" pitchFamily="2" charset="0"/>
              </a:rPr>
              <a:t>1980s</a:t>
            </a:r>
            <a:endParaRPr lang="en-AU" sz="4000" b="1" dirty="0">
              <a:latin typeface="GF Halda Normal" pitchFamily="2"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Rectangle 6"/>
          <p:cNvSpPr/>
          <p:nvPr/>
        </p:nvSpPr>
        <p:spPr>
          <a:xfrm>
            <a:off x="2613968" y="3202027"/>
            <a:ext cx="6502400" cy="4555093"/>
          </a:xfrm>
          <a:prstGeom prst="rect">
            <a:avLst/>
          </a:prstGeom>
        </p:spPr>
        <p:txBody>
          <a:bodyPr>
            <a:spAutoFit/>
          </a:bodyPr>
          <a:lstStyle/>
          <a:p>
            <a:pPr eaLnBrk="0" hangingPunct="0">
              <a:spcBef>
                <a:spcPct val="50000"/>
              </a:spcBef>
              <a:buFontTx/>
              <a:buChar char=" "/>
            </a:pPr>
            <a:r>
              <a:rPr kumimoji="1" lang="en-US" sz="4400" dirty="0" smtClean="0"/>
              <a:t>“…These two trends have created a serious problem in our country, indeed a crisis.”</a:t>
            </a:r>
            <a:endParaRPr lang="en-US" sz="2000" dirty="0" smtClean="0"/>
          </a:p>
          <a:p>
            <a:pPr eaLnBrk="0" hangingPunct="0">
              <a:spcBef>
                <a:spcPct val="50000"/>
              </a:spcBef>
              <a:buFontTx/>
              <a:buChar char=" "/>
            </a:pPr>
            <a:r>
              <a:rPr kumimoji="1" lang="en-US" sz="3600" dirty="0" smtClean="0"/>
              <a:t>Dr. James Comer, Yale</a:t>
            </a:r>
          </a:p>
          <a:p>
            <a:pPr eaLnBrk="0" hangingPunct="0">
              <a:spcBef>
                <a:spcPct val="50000"/>
              </a:spcBef>
              <a:buFontTx/>
              <a:buChar char=" "/>
            </a:pPr>
            <a:r>
              <a:rPr lang="en-US" sz="2000" dirty="0" smtClean="0"/>
              <a:t>Carnegie Corporation’s Commission on Youth Development and Community Programs, 1989</a:t>
            </a:r>
            <a:endParaRPr lang="en-US" sz="2000" dirty="0"/>
          </a:p>
        </p:txBody>
      </p:sp>
      <p:sp>
        <p:nvSpPr>
          <p:cNvPr id="11" name="TextBox 10"/>
          <p:cNvSpPr txBox="1"/>
          <p:nvPr/>
        </p:nvSpPr>
        <p:spPr>
          <a:xfrm>
            <a:off x="1533848" y="556320"/>
            <a:ext cx="10501386" cy="738664"/>
          </a:xfrm>
          <a:prstGeom prst="rect">
            <a:avLst/>
          </a:prstGeom>
          <a:noFill/>
        </p:spPr>
        <p:txBody>
          <a:bodyPr wrap="square" rtlCol="0">
            <a:spAutoFit/>
          </a:bodyPr>
          <a:lstStyle/>
          <a:p>
            <a:r>
              <a:rPr lang="en-AU" b="1" dirty="0" smtClean="0">
                <a:latin typeface="GF Halda Smashed"/>
              </a:rPr>
              <a:t>The situation for adolescents today</a:t>
            </a:r>
            <a:endParaRPr lang="en-AU" b="1" dirty="0">
              <a:latin typeface="GF Halda Smashed"/>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TextBox 6"/>
          <p:cNvSpPr txBox="1"/>
          <p:nvPr/>
        </p:nvSpPr>
        <p:spPr>
          <a:xfrm>
            <a:off x="2037904" y="556320"/>
            <a:ext cx="9072626" cy="1015663"/>
          </a:xfrm>
          <a:prstGeom prst="rect">
            <a:avLst/>
          </a:prstGeom>
          <a:noFill/>
        </p:spPr>
        <p:txBody>
          <a:bodyPr wrap="square" rtlCol="0">
            <a:spAutoFit/>
          </a:bodyPr>
          <a:lstStyle/>
          <a:p>
            <a:r>
              <a:rPr lang="en-AU" sz="6000" b="1" dirty="0" smtClean="0">
                <a:latin typeface="GF Halda Smashed"/>
              </a:rPr>
              <a:t>Discipleship </a:t>
            </a:r>
            <a:r>
              <a:rPr lang="en-AU" sz="5400" dirty="0" smtClean="0">
                <a:latin typeface="GF Halda Smashed"/>
              </a:rPr>
              <a:t> </a:t>
            </a:r>
            <a:endParaRPr lang="en-AU" sz="5400" dirty="0">
              <a:latin typeface="GF Halda Smashed"/>
            </a:endParaRPr>
          </a:p>
        </p:txBody>
      </p:sp>
      <p:sp>
        <p:nvSpPr>
          <p:cNvPr id="2" name="TextBox 1"/>
          <p:cNvSpPr txBox="1"/>
          <p:nvPr/>
        </p:nvSpPr>
        <p:spPr>
          <a:xfrm>
            <a:off x="381721" y="2572544"/>
            <a:ext cx="12264304" cy="2031325"/>
          </a:xfrm>
          <a:prstGeom prst="rect">
            <a:avLst/>
          </a:prstGeom>
          <a:noFill/>
        </p:spPr>
        <p:txBody>
          <a:bodyPr wrap="square" rtlCol="0">
            <a:spAutoFit/>
          </a:bodyPr>
          <a:lstStyle/>
          <a:p>
            <a:pPr algn="l"/>
            <a:r>
              <a:rPr lang="en-AU" b="1" dirty="0" smtClean="0"/>
              <a:t>Social Capital: </a:t>
            </a:r>
            <a:r>
              <a:rPr lang="en-AU" dirty="0" smtClean="0"/>
              <a:t>Investing in Adolescents</a:t>
            </a:r>
          </a:p>
          <a:p>
            <a:pPr algn="l"/>
            <a:endParaRPr lang="en-AU" dirty="0" smtClean="0"/>
          </a:p>
          <a:p>
            <a:pPr algn="l"/>
            <a:r>
              <a:rPr lang="en-AU" b="1" dirty="0" smtClean="0"/>
              <a:t>Social Scaffolding: </a:t>
            </a:r>
            <a:r>
              <a:rPr lang="en-AU" dirty="0" smtClean="0"/>
              <a:t>Skills Qualities they receive </a:t>
            </a:r>
            <a:endParaRPr lang="en-AU" dirty="0"/>
          </a:p>
        </p:txBody>
      </p:sp>
    </p:spTree>
    <p:extLst>
      <p:ext uri="{BB962C8B-B14F-4D97-AF65-F5344CB8AC3E}">
        <p14:creationId xmlns:p14="http://schemas.microsoft.com/office/powerpoint/2010/main" val="209324724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3" name="Rectangle 2"/>
          <p:cNvSpPr/>
          <p:nvPr/>
        </p:nvSpPr>
        <p:spPr>
          <a:xfrm>
            <a:off x="165696" y="124272"/>
            <a:ext cx="12673408" cy="707886"/>
          </a:xfrm>
          <a:prstGeom prst="rect">
            <a:avLst/>
          </a:prstGeom>
        </p:spPr>
        <p:txBody>
          <a:bodyPr wrap="square">
            <a:spAutoFit/>
          </a:bodyPr>
          <a:lstStyle/>
          <a:p>
            <a:pPr marL="0" indent="0">
              <a:buNone/>
            </a:pPr>
            <a:r>
              <a:rPr lang="en-AU" sz="4000" b="1" dirty="0">
                <a:latin typeface="Arial"/>
                <a:cs typeface="Arial"/>
              </a:rPr>
              <a:t>Adolescents often have multiple candles burning.</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1336" y="3364632"/>
            <a:ext cx="5120569" cy="3407506"/>
          </a:xfrm>
          <a:prstGeom prst="rect">
            <a:avLst/>
          </a:prstGeom>
          <a:ln>
            <a:noFill/>
          </a:ln>
          <a:effectLst>
            <a:softEdge rad="112500"/>
          </a:effectLst>
        </p:spPr>
      </p:pic>
      <p:sp>
        <p:nvSpPr>
          <p:cNvPr id="4" name="TextBox 3"/>
          <p:cNvSpPr txBox="1"/>
          <p:nvPr/>
        </p:nvSpPr>
        <p:spPr>
          <a:xfrm>
            <a:off x="309712" y="1348408"/>
            <a:ext cx="12457384" cy="5262979"/>
          </a:xfrm>
          <a:prstGeom prst="rect">
            <a:avLst/>
          </a:prstGeom>
          <a:noFill/>
        </p:spPr>
        <p:txBody>
          <a:bodyPr wrap="square" rtlCol="0">
            <a:spAutoFit/>
          </a:bodyPr>
          <a:lstStyle/>
          <a:p>
            <a:pPr marL="0" indent="0" algn="l">
              <a:buNone/>
            </a:pPr>
            <a:r>
              <a:rPr lang="en-AU" dirty="0"/>
              <a:t>School, Family, Church, Friends, </a:t>
            </a:r>
            <a:r>
              <a:rPr lang="en-AU" dirty="0" smtClean="0"/>
              <a:t>Internet, Games, </a:t>
            </a:r>
            <a:r>
              <a:rPr lang="en-AU" dirty="0"/>
              <a:t>Sims, </a:t>
            </a:r>
            <a:r>
              <a:rPr lang="en-AU" dirty="0" smtClean="0"/>
              <a:t>Facebook, Twitter, Vine, Instigram, </a:t>
            </a:r>
            <a:r>
              <a:rPr lang="en-AU" dirty="0" err="1" smtClean="0"/>
              <a:t>Snapchat</a:t>
            </a:r>
            <a:r>
              <a:rPr lang="en-AU" dirty="0" smtClean="0"/>
              <a:t> etc.</a:t>
            </a:r>
          </a:p>
          <a:p>
            <a:pPr marL="0" indent="0" algn="l">
              <a:buNone/>
            </a:pPr>
            <a:endParaRPr lang="en-AU" dirty="0"/>
          </a:p>
          <a:p>
            <a:pPr marL="0" indent="0" algn="l">
              <a:buNone/>
            </a:pPr>
            <a:r>
              <a:rPr lang="en-AU" b="1" dirty="0"/>
              <a:t>Note: </a:t>
            </a:r>
            <a:r>
              <a:rPr lang="en-AU" dirty="0"/>
              <a:t>They need to eventually </a:t>
            </a:r>
          </a:p>
          <a:p>
            <a:pPr marL="0" indent="0" algn="l">
              <a:buNone/>
            </a:pPr>
            <a:r>
              <a:rPr lang="en-AU" dirty="0"/>
              <a:t>bring these multiples identities </a:t>
            </a:r>
          </a:p>
          <a:p>
            <a:pPr marL="0" indent="0" algn="l">
              <a:buNone/>
            </a:pPr>
            <a:r>
              <a:rPr lang="en-AU" dirty="0"/>
              <a:t>together into one candle and </a:t>
            </a:r>
          </a:p>
          <a:p>
            <a:pPr marL="0" indent="0" algn="l">
              <a:buNone/>
            </a:pPr>
            <a:r>
              <a:rPr lang="en-AU" dirty="0"/>
              <a:t>become resolved as one person.</a:t>
            </a:r>
          </a:p>
          <a:p>
            <a:pPr algn="l"/>
            <a:endParaRPr lang="en-US" dirty="0"/>
          </a:p>
        </p:txBody>
      </p:sp>
      <p:sp>
        <p:nvSpPr>
          <p:cNvPr id="5" name="Rectangle 4"/>
          <p:cNvSpPr/>
          <p:nvPr/>
        </p:nvSpPr>
        <p:spPr>
          <a:xfrm>
            <a:off x="237704" y="6028928"/>
            <a:ext cx="6070893" cy="923330"/>
          </a:xfrm>
          <a:prstGeom prst="rect">
            <a:avLst/>
          </a:prstGeom>
        </p:spPr>
        <p:txBody>
          <a:bodyPr wrap="none">
            <a:spAutoFit/>
          </a:bodyPr>
          <a:lstStyle/>
          <a:p>
            <a:r>
              <a:rPr lang="en-AU" sz="5400" b="1" dirty="0"/>
              <a:t>Multiple Candles</a:t>
            </a:r>
            <a:endParaRPr lang="en-US" sz="5400" dirty="0"/>
          </a:p>
        </p:txBody>
      </p:sp>
    </p:spTree>
    <p:extLst>
      <p:ext uri="{BB962C8B-B14F-4D97-AF65-F5344CB8AC3E}">
        <p14:creationId xmlns:p14="http://schemas.microsoft.com/office/powerpoint/2010/main" val="398468489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Line 5"/>
          <p:cNvSpPr>
            <a:spLocks noChangeShapeType="1"/>
          </p:cNvSpPr>
          <p:nvPr/>
        </p:nvSpPr>
        <p:spPr bwMode="auto">
          <a:xfrm>
            <a:off x="4902240" y="8224830"/>
            <a:ext cx="7315200" cy="0"/>
          </a:xfrm>
          <a:prstGeom prst="line">
            <a:avLst/>
          </a:prstGeom>
          <a:noFill/>
          <a:ln w="57150">
            <a:solidFill>
              <a:schemeClr val="tx1"/>
            </a:solidFill>
            <a:round/>
            <a:headEnd/>
            <a:tailEnd/>
          </a:ln>
        </p:spPr>
        <p:txBody>
          <a:bodyPr wrap="none" anchor="ctr"/>
          <a:lstStyle/>
          <a:p>
            <a:endParaRPr lang="en-AU"/>
          </a:p>
        </p:txBody>
      </p:sp>
      <p:sp>
        <p:nvSpPr>
          <p:cNvPr id="11" name="Line 6"/>
          <p:cNvSpPr>
            <a:spLocks noChangeShapeType="1"/>
          </p:cNvSpPr>
          <p:nvPr/>
        </p:nvSpPr>
        <p:spPr bwMode="auto">
          <a:xfrm flipV="1">
            <a:off x="4902240" y="6929430"/>
            <a:ext cx="0" cy="1295400"/>
          </a:xfrm>
          <a:prstGeom prst="line">
            <a:avLst/>
          </a:prstGeom>
          <a:noFill/>
          <a:ln w="38100">
            <a:solidFill>
              <a:schemeClr val="tx1"/>
            </a:solidFill>
            <a:round/>
            <a:headEnd/>
            <a:tailEnd/>
          </a:ln>
        </p:spPr>
        <p:txBody>
          <a:bodyPr wrap="none" anchor="ctr"/>
          <a:lstStyle/>
          <a:p>
            <a:endParaRPr lang="en-AU"/>
          </a:p>
        </p:txBody>
      </p:sp>
      <p:sp>
        <p:nvSpPr>
          <p:cNvPr id="12" name="Line 7"/>
          <p:cNvSpPr>
            <a:spLocks noChangeShapeType="1"/>
          </p:cNvSpPr>
          <p:nvPr/>
        </p:nvSpPr>
        <p:spPr bwMode="auto">
          <a:xfrm flipV="1">
            <a:off x="12217440" y="6929430"/>
            <a:ext cx="0" cy="1295400"/>
          </a:xfrm>
          <a:prstGeom prst="line">
            <a:avLst/>
          </a:prstGeom>
          <a:noFill/>
          <a:ln w="38100">
            <a:solidFill>
              <a:schemeClr val="tx1"/>
            </a:solidFill>
            <a:round/>
            <a:headEnd/>
            <a:tailEnd/>
          </a:ln>
        </p:spPr>
        <p:txBody>
          <a:bodyPr wrap="none" anchor="ctr"/>
          <a:lstStyle/>
          <a:p>
            <a:endParaRPr lang="en-AU"/>
          </a:p>
        </p:txBody>
      </p:sp>
      <p:sp>
        <p:nvSpPr>
          <p:cNvPr id="13" name="Line 8"/>
          <p:cNvSpPr>
            <a:spLocks noChangeShapeType="1"/>
          </p:cNvSpPr>
          <p:nvPr/>
        </p:nvSpPr>
        <p:spPr bwMode="auto">
          <a:xfrm>
            <a:off x="4902240" y="6929430"/>
            <a:ext cx="7315200" cy="0"/>
          </a:xfrm>
          <a:prstGeom prst="line">
            <a:avLst/>
          </a:prstGeom>
          <a:noFill/>
          <a:ln w="57150">
            <a:solidFill>
              <a:schemeClr val="tx1"/>
            </a:solidFill>
            <a:round/>
            <a:headEnd/>
            <a:tailEnd/>
          </a:ln>
        </p:spPr>
        <p:txBody>
          <a:bodyPr wrap="none" anchor="ctr"/>
          <a:lstStyle/>
          <a:p>
            <a:endParaRPr lang="en-AU"/>
          </a:p>
        </p:txBody>
      </p:sp>
      <p:sp>
        <p:nvSpPr>
          <p:cNvPr id="14" name="Line 9"/>
          <p:cNvSpPr>
            <a:spLocks noChangeShapeType="1"/>
          </p:cNvSpPr>
          <p:nvPr/>
        </p:nvSpPr>
        <p:spPr bwMode="auto">
          <a:xfrm flipV="1">
            <a:off x="5511840" y="5938830"/>
            <a:ext cx="0" cy="990600"/>
          </a:xfrm>
          <a:prstGeom prst="line">
            <a:avLst/>
          </a:prstGeom>
          <a:noFill/>
          <a:ln w="38100">
            <a:solidFill>
              <a:schemeClr val="tx1"/>
            </a:solidFill>
            <a:round/>
            <a:headEnd/>
            <a:tailEnd/>
          </a:ln>
        </p:spPr>
        <p:txBody>
          <a:bodyPr wrap="none" anchor="ctr"/>
          <a:lstStyle/>
          <a:p>
            <a:endParaRPr lang="en-AU"/>
          </a:p>
        </p:txBody>
      </p:sp>
      <p:sp>
        <p:nvSpPr>
          <p:cNvPr id="15" name="Line 10"/>
          <p:cNvSpPr>
            <a:spLocks noChangeShapeType="1"/>
          </p:cNvSpPr>
          <p:nvPr/>
        </p:nvSpPr>
        <p:spPr bwMode="auto">
          <a:xfrm flipV="1">
            <a:off x="11684040" y="5938830"/>
            <a:ext cx="0" cy="990600"/>
          </a:xfrm>
          <a:prstGeom prst="line">
            <a:avLst/>
          </a:prstGeom>
          <a:noFill/>
          <a:ln w="38100">
            <a:solidFill>
              <a:schemeClr val="tx1"/>
            </a:solidFill>
            <a:round/>
            <a:headEnd/>
            <a:tailEnd/>
          </a:ln>
        </p:spPr>
        <p:txBody>
          <a:bodyPr wrap="none" anchor="ctr"/>
          <a:lstStyle/>
          <a:p>
            <a:endParaRPr lang="en-AU"/>
          </a:p>
        </p:txBody>
      </p:sp>
      <p:sp>
        <p:nvSpPr>
          <p:cNvPr id="16" name="Line 11"/>
          <p:cNvSpPr>
            <a:spLocks noChangeShapeType="1"/>
          </p:cNvSpPr>
          <p:nvPr/>
        </p:nvSpPr>
        <p:spPr bwMode="auto">
          <a:xfrm flipV="1">
            <a:off x="5816640" y="4872030"/>
            <a:ext cx="0" cy="1066800"/>
          </a:xfrm>
          <a:prstGeom prst="line">
            <a:avLst/>
          </a:prstGeom>
          <a:noFill/>
          <a:ln w="38100">
            <a:solidFill>
              <a:schemeClr val="tx1"/>
            </a:solidFill>
            <a:round/>
            <a:headEnd/>
            <a:tailEnd/>
          </a:ln>
        </p:spPr>
        <p:txBody>
          <a:bodyPr wrap="none" anchor="ctr"/>
          <a:lstStyle/>
          <a:p>
            <a:endParaRPr lang="en-AU"/>
          </a:p>
        </p:txBody>
      </p:sp>
      <p:sp>
        <p:nvSpPr>
          <p:cNvPr id="17" name="Line 12"/>
          <p:cNvSpPr>
            <a:spLocks noChangeShapeType="1"/>
          </p:cNvSpPr>
          <p:nvPr/>
        </p:nvSpPr>
        <p:spPr bwMode="auto">
          <a:xfrm flipV="1">
            <a:off x="11379240" y="4872030"/>
            <a:ext cx="0" cy="1066800"/>
          </a:xfrm>
          <a:prstGeom prst="line">
            <a:avLst/>
          </a:prstGeom>
          <a:noFill/>
          <a:ln w="38100">
            <a:solidFill>
              <a:schemeClr val="tx1"/>
            </a:solidFill>
            <a:round/>
            <a:headEnd/>
            <a:tailEnd/>
          </a:ln>
        </p:spPr>
        <p:txBody>
          <a:bodyPr wrap="none" anchor="ctr"/>
          <a:lstStyle/>
          <a:p>
            <a:endParaRPr lang="en-AU"/>
          </a:p>
        </p:txBody>
      </p:sp>
      <p:sp>
        <p:nvSpPr>
          <p:cNvPr id="18" name="Line 13"/>
          <p:cNvSpPr>
            <a:spLocks noChangeShapeType="1"/>
          </p:cNvSpPr>
          <p:nvPr/>
        </p:nvSpPr>
        <p:spPr bwMode="auto">
          <a:xfrm>
            <a:off x="5511840" y="5938830"/>
            <a:ext cx="6172200" cy="0"/>
          </a:xfrm>
          <a:prstGeom prst="line">
            <a:avLst/>
          </a:prstGeom>
          <a:noFill/>
          <a:ln w="57150">
            <a:solidFill>
              <a:schemeClr val="tx1"/>
            </a:solidFill>
            <a:round/>
            <a:headEnd/>
            <a:tailEnd/>
          </a:ln>
        </p:spPr>
        <p:txBody>
          <a:bodyPr wrap="none" anchor="ctr"/>
          <a:lstStyle/>
          <a:p>
            <a:endParaRPr lang="en-AU"/>
          </a:p>
        </p:txBody>
      </p:sp>
      <p:sp>
        <p:nvSpPr>
          <p:cNvPr id="19" name="Line 14"/>
          <p:cNvSpPr>
            <a:spLocks noChangeShapeType="1"/>
          </p:cNvSpPr>
          <p:nvPr/>
        </p:nvSpPr>
        <p:spPr bwMode="auto">
          <a:xfrm flipV="1">
            <a:off x="5816640" y="4872030"/>
            <a:ext cx="5562600" cy="0"/>
          </a:xfrm>
          <a:prstGeom prst="line">
            <a:avLst/>
          </a:prstGeom>
          <a:noFill/>
          <a:ln w="57150">
            <a:solidFill>
              <a:schemeClr val="tx1"/>
            </a:solidFill>
            <a:round/>
            <a:headEnd/>
            <a:tailEnd/>
          </a:ln>
        </p:spPr>
        <p:txBody>
          <a:bodyPr wrap="none" anchor="ctr"/>
          <a:lstStyle/>
          <a:p>
            <a:endParaRPr lang="en-AU"/>
          </a:p>
        </p:txBody>
      </p:sp>
      <p:sp>
        <p:nvSpPr>
          <p:cNvPr id="20" name="Line 15"/>
          <p:cNvSpPr>
            <a:spLocks noChangeShapeType="1"/>
          </p:cNvSpPr>
          <p:nvPr/>
        </p:nvSpPr>
        <p:spPr bwMode="auto">
          <a:xfrm flipV="1">
            <a:off x="6426240" y="3805230"/>
            <a:ext cx="0" cy="1066800"/>
          </a:xfrm>
          <a:prstGeom prst="line">
            <a:avLst/>
          </a:prstGeom>
          <a:noFill/>
          <a:ln w="38100">
            <a:solidFill>
              <a:schemeClr val="tx1"/>
            </a:solidFill>
            <a:round/>
            <a:headEnd/>
            <a:tailEnd/>
          </a:ln>
        </p:spPr>
        <p:txBody>
          <a:bodyPr wrap="none" anchor="ctr"/>
          <a:lstStyle/>
          <a:p>
            <a:endParaRPr lang="en-AU"/>
          </a:p>
        </p:txBody>
      </p:sp>
      <p:sp>
        <p:nvSpPr>
          <p:cNvPr id="21" name="Line 16"/>
          <p:cNvSpPr>
            <a:spLocks noChangeShapeType="1"/>
          </p:cNvSpPr>
          <p:nvPr/>
        </p:nvSpPr>
        <p:spPr bwMode="auto">
          <a:xfrm flipV="1">
            <a:off x="10693440" y="3805230"/>
            <a:ext cx="0" cy="1066800"/>
          </a:xfrm>
          <a:prstGeom prst="line">
            <a:avLst/>
          </a:prstGeom>
          <a:noFill/>
          <a:ln w="38100">
            <a:solidFill>
              <a:schemeClr val="tx1"/>
            </a:solidFill>
            <a:round/>
            <a:headEnd/>
            <a:tailEnd/>
          </a:ln>
        </p:spPr>
        <p:txBody>
          <a:bodyPr wrap="none" anchor="ctr"/>
          <a:lstStyle/>
          <a:p>
            <a:endParaRPr lang="en-AU"/>
          </a:p>
        </p:txBody>
      </p:sp>
      <p:sp>
        <p:nvSpPr>
          <p:cNvPr id="22" name="Line 17"/>
          <p:cNvSpPr>
            <a:spLocks noChangeShapeType="1"/>
          </p:cNvSpPr>
          <p:nvPr/>
        </p:nvSpPr>
        <p:spPr bwMode="auto">
          <a:xfrm>
            <a:off x="6426240" y="3805230"/>
            <a:ext cx="4267200" cy="0"/>
          </a:xfrm>
          <a:prstGeom prst="line">
            <a:avLst/>
          </a:prstGeom>
          <a:noFill/>
          <a:ln w="57150">
            <a:solidFill>
              <a:schemeClr val="tx1"/>
            </a:solidFill>
            <a:round/>
            <a:headEnd/>
            <a:tailEnd/>
          </a:ln>
        </p:spPr>
        <p:txBody>
          <a:bodyPr wrap="none" anchor="ctr"/>
          <a:lstStyle/>
          <a:p>
            <a:endParaRPr lang="en-AU"/>
          </a:p>
        </p:txBody>
      </p:sp>
      <p:sp>
        <p:nvSpPr>
          <p:cNvPr id="23" name="Rectangle 19"/>
          <p:cNvSpPr>
            <a:spLocks noChangeArrowheads="1"/>
          </p:cNvSpPr>
          <p:nvPr/>
        </p:nvSpPr>
        <p:spPr bwMode="auto">
          <a:xfrm>
            <a:off x="5435640" y="4974497"/>
            <a:ext cx="6096000" cy="892552"/>
          </a:xfrm>
          <a:prstGeom prst="rect">
            <a:avLst/>
          </a:prstGeom>
          <a:noFill/>
          <a:ln w="9525">
            <a:noFill/>
            <a:miter lim="800000"/>
            <a:headEnd/>
            <a:tailEnd/>
          </a:ln>
          <a:effectLst/>
        </p:spPr>
        <p:txBody>
          <a:bodyPr wrap="square">
            <a:spAutoFit/>
          </a:bodyPr>
          <a:lstStyle/>
          <a:p>
            <a:pPr lvl="1" algn="ctr">
              <a:defRPr/>
            </a:pPr>
            <a:r>
              <a:rPr lang="en-US" sz="2400" b="1" i="1" dirty="0">
                <a:solidFill>
                  <a:schemeClr val="tx1"/>
                </a:solidFill>
                <a:latin typeface="Comic Sans MS" pitchFamily="-128" charset="0"/>
              </a:rPr>
              <a:t>Non-parental</a:t>
            </a:r>
            <a:r>
              <a:rPr lang="en-US" sz="2400" b="1" i="1" dirty="0">
                <a:solidFill>
                  <a:schemeClr val="tx1"/>
                </a:solidFill>
                <a:effectLst>
                  <a:outerShdw blurRad="38100" dist="38100" dir="2700000" algn="tl">
                    <a:srgbClr val="C0C0C0"/>
                  </a:outerShdw>
                </a:effectLst>
                <a:latin typeface="Comic Sans MS" pitchFamily="-128" charset="0"/>
              </a:rPr>
              <a:t> </a:t>
            </a:r>
            <a:r>
              <a:rPr lang="en-US" sz="2800" b="1" dirty="0">
                <a:solidFill>
                  <a:srgbClr val="FF0000"/>
                </a:solidFill>
                <a:effectLst>
                  <a:outerShdw blurRad="38100" dist="38100" dir="2700000" algn="tl">
                    <a:srgbClr val="C0C0C0"/>
                  </a:outerShdw>
                </a:effectLst>
                <a:latin typeface="Comic Sans MS" pitchFamily="-128" charset="0"/>
              </a:rPr>
              <a:t>non-</a:t>
            </a:r>
            <a:r>
              <a:rPr lang="en-US" sz="2800" b="1" i="1" dirty="0">
                <a:solidFill>
                  <a:srgbClr val="FF0000"/>
                </a:solidFill>
                <a:effectLst>
                  <a:outerShdw blurRad="38100" dist="38100" dir="2700000" algn="tl">
                    <a:srgbClr val="C0C0C0"/>
                  </a:outerShdw>
                </a:effectLst>
                <a:latin typeface="Comic Sans MS" pitchFamily="-128" charset="0"/>
              </a:rPr>
              <a:t>committed</a:t>
            </a:r>
            <a:r>
              <a:rPr lang="en-US" sz="2400" b="1" i="1" dirty="0">
                <a:solidFill>
                  <a:schemeClr val="tx1"/>
                </a:solidFill>
                <a:effectLst>
                  <a:outerShdw blurRad="38100" dist="38100" dir="2700000" algn="tl">
                    <a:srgbClr val="C0C0C0"/>
                  </a:outerShdw>
                </a:effectLst>
                <a:latin typeface="Comic Sans MS" pitchFamily="-128" charset="0"/>
              </a:rPr>
              <a:t> adults/peers  </a:t>
            </a:r>
            <a:endParaRPr lang="en-US" sz="4200" b="1" dirty="0">
              <a:solidFill>
                <a:schemeClr val="tx1"/>
              </a:solidFill>
              <a:effectLst>
                <a:outerShdw blurRad="38100" dist="38100" dir="2700000" algn="tl">
                  <a:srgbClr val="C0C0C0"/>
                </a:outerShdw>
              </a:effectLst>
              <a:latin typeface="Comic Sans MS" pitchFamily="-128" charset="0"/>
            </a:endParaRPr>
          </a:p>
        </p:txBody>
      </p:sp>
      <p:sp>
        <p:nvSpPr>
          <p:cNvPr id="24" name="TextBox 23"/>
          <p:cNvSpPr txBox="1"/>
          <p:nvPr/>
        </p:nvSpPr>
        <p:spPr>
          <a:xfrm>
            <a:off x="5435640" y="7019940"/>
            <a:ext cx="6395352" cy="1107996"/>
          </a:xfrm>
          <a:prstGeom prst="rect">
            <a:avLst/>
          </a:prstGeom>
          <a:noFill/>
        </p:spPr>
        <p:txBody>
          <a:bodyPr wrap="square" rtlCol="0">
            <a:spAutoFit/>
          </a:bodyPr>
          <a:lstStyle/>
          <a:p>
            <a:r>
              <a:rPr lang="en-AU" sz="6600" b="1" i="1" dirty="0" smtClean="0">
                <a:latin typeface="Comic Sans MS" pitchFamily="66" charset="0"/>
              </a:rPr>
              <a:t>Loving Parents</a:t>
            </a:r>
            <a:endParaRPr lang="en-AU" sz="6600" b="1" i="1" dirty="0">
              <a:latin typeface="Comic Sans MS" pitchFamily="66" charset="0"/>
            </a:endParaRPr>
          </a:p>
        </p:txBody>
      </p:sp>
      <p:sp>
        <p:nvSpPr>
          <p:cNvPr id="25" name="TextBox 24"/>
          <p:cNvSpPr txBox="1"/>
          <p:nvPr/>
        </p:nvSpPr>
        <p:spPr>
          <a:xfrm>
            <a:off x="5488006" y="5975323"/>
            <a:ext cx="6143668" cy="1015663"/>
          </a:xfrm>
          <a:prstGeom prst="rect">
            <a:avLst/>
          </a:prstGeom>
          <a:noFill/>
        </p:spPr>
        <p:txBody>
          <a:bodyPr wrap="square" rtlCol="0">
            <a:spAutoFit/>
          </a:bodyPr>
          <a:lstStyle/>
          <a:p>
            <a:r>
              <a:rPr lang="en-AU" sz="2800" b="1" i="1" dirty="0" smtClean="0">
                <a:latin typeface="Comic Sans MS" pitchFamily="66" charset="0"/>
              </a:rPr>
              <a:t>Non-parental </a:t>
            </a:r>
            <a:r>
              <a:rPr lang="en-AU" sz="3200" b="1" i="1" dirty="0" smtClean="0">
                <a:solidFill>
                  <a:srgbClr val="FF0000"/>
                </a:solidFill>
                <a:latin typeface="Comic Sans MS" pitchFamily="66" charset="0"/>
              </a:rPr>
              <a:t>committed</a:t>
            </a:r>
            <a:r>
              <a:rPr lang="en-AU" sz="2800" b="1" i="1" dirty="0" smtClean="0">
                <a:latin typeface="Comic Sans MS" pitchFamily="66" charset="0"/>
              </a:rPr>
              <a:t> adults/peers</a:t>
            </a:r>
            <a:endParaRPr lang="en-AU" sz="2800" b="1" i="1" dirty="0">
              <a:latin typeface="Comic Sans MS" pitchFamily="66" charset="0"/>
            </a:endParaRPr>
          </a:p>
        </p:txBody>
      </p:sp>
      <p:sp>
        <p:nvSpPr>
          <p:cNvPr id="26" name="TextBox 25"/>
          <p:cNvSpPr txBox="1"/>
          <p:nvPr/>
        </p:nvSpPr>
        <p:spPr>
          <a:xfrm>
            <a:off x="6502400" y="4090982"/>
            <a:ext cx="4143404" cy="584775"/>
          </a:xfrm>
          <a:prstGeom prst="rect">
            <a:avLst/>
          </a:prstGeom>
          <a:noFill/>
        </p:spPr>
        <p:txBody>
          <a:bodyPr wrap="square" rtlCol="0">
            <a:spAutoFit/>
          </a:bodyPr>
          <a:lstStyle/>
          <a:p>
            <a:r>
              <a:rPr lang="en-AU" sz="3200" b="1" i="1" dirty="0" smtClean="0">
                <a:latin typeface="Comic Sans MS" pitchFamily="66" charset="0"/>
              </a:rPr>
              <a:t>Media/Ecology</a:t>
            </a:r>
            <a:endParaRPr lang="en-AU" sz="3200" b="1" i="1" dirty="0">
              <a:latin typeface="Comic Sans MS" pitchFamily="66" charset="0"/>
            </a:endParaRPr>
          </a:p>
        </p:txBody>
      </p:sp>
      <p:sp>
        <p:nvSpPr>
          <p:cNvPr id="27" name="TextBox 26"/>
          <p:cNvSpPr txBox="1"/>
          <p:nvPr/>
        </p:nvSpPr>
        <p:spPr>
          <a:xfrm>
            <a:off x="2573310" y="1590652"/>
            <a:ext cx="10144196" cy="738664"/>
          </a:xfrm>
          <a:prstGeom prst="rect">
            <a:avLst/>
          </a:prstGeom>
          <a:noFill/>
        </p:spPr>
        <p:txBody>
          <a:bodyPr wrap="square" rtlCol="0">
            <a:spAutoFit/>
          </a:bodyPr>
          <a:lstStyle/>
          <a:p>
            <a:pPr algn="r"/>
            <a:r>
              <a:rPr lang="en-AU" b="1" dirty="0" smtClean="0">
                <a:latin typeface="GF Halda Smashed"/>
              </a:rPr>
              <a:t>4 Spheres of adolescent influence</a:t>
            </a:r>
            <a:endParaRPr lang="en-AU" b="1" dirty="0">
              <a:latin typeface="GF Halda Smashed"/>
            </a:endParaRPr>
          </a:p>
        </p:txBody>
      </p:sp>
      <p:pic>
        <p:nvPicPr>
          <p:cNvPr id="2" name="Picture 1" descr="UrieBronfenbrenn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174" y="391871"/>
            <a:ext cx="2736850" cy="3980873"/>
          </a:xfrm>
          <a:prstGeom prst="rect">
            <a:avLst/>
          </a:prstGeom>
        </p:spPr>
      </p:pic>
      <p:pic>
        <p:nvPicPr>
          <p:cNvPr id="3" name="Picture 2" descr="5717869_ori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624" y="4804792"/>
            <a:ext cx="4385576" cy="4300736"/>
          </a:xfrm>
          <a:prstGeom prst="rect">
            <a:avLst/>
          </a:prstGeom>
        </p:spPr>
      </p:pic>
      <p:sp>
        <p:nvSpPr>
          <p:cNvPr id="4" name="TextBox 3"/>
          <p:cNvSpPr txBox="1"/>
          <p:nvPr/>
        </p:nvSpPr>
        <p:spPr>
          <a:xfrm>
            <a:off x="3406056" y="2697976"/>
            <a:ext cx="6624736" cy="738664"/>
          </a:xfrm>
          <a:prstGeom prst="rect">
            <a:avLst/>
          </a:prstGeom>
          <a:noFill/>
        </p:spPr>
        <p:txBody>
          <a:bodyPr wrap="square" rtlCol="0">
            <a:spAutoFit/>
          </a:bodyPr>
          <a:lstStyle/>
          <a:p>
            <a:r>
              <a:rPr lang="en-US" dirty="0" err="1" smtClean="0"/>
              <a:t>Urie</a:t>
            </a:r>
            <a:r>
              <a:rPr lang="en-US" dirty="0" smtClean="0"/>
              <a:t> </a:t>
            </a:r>
            <a:r>
              <a:rPr lang="en-US" dirty="0" err="1" smtClean="0"/>
              <a:t>Bronfenbrenner</a:t>
            </a:r>
            <a:endParaRPr lang="en-US"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dissolv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dissolv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6">
                                            <p:txEl>
                                              <p:pRg st="0" end="0"/>
                                            </p:txEl>
                                          </p:spTgt>
                                        </p:tgtEl>
                                        <p:attrNameLst>
                                          <p:attrName>style.visibility</p:attrName>
                                        </p:attrNameLst>
                                      </p:cBhvr>
                                      <p:to>
                                        <p:strVal val="visible"/>
                                      </p:to>
                                    </p:set>
                                    <p:animEffect transition="in" filter="dissolve">
                                      <p:cBhvr>
                                        <p:cTn id="22"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Line 3"/>
          <p:cNvSpPr>
            <a:spLocks noChangeShapeType="1"/>
          </p:cNvSpPr>
          <p:nvPr/>
        </p:nvSpPr>
        <p:spPr bwMode="auto">
          <a:xfrm>
            <a:off x="2057400" y="4876800"/>
            <a:ext cx="457200" cy="0"/>
          </a:xfrm>
          <a:prstGeom prst="line">
            <a:avLst/>
          </a:prstGeom>
          <a:noFill/>
          <a:ln w="28575">
            <a:solidFill>
              <a:schemeClr val="folHlink"/>
            </a:solidFill>
            <a:round/>
            <a:headEnd/>
            <a:tailEnd/>
          </a:ln>
        </p:spPr>
        <p:txBody>
          <a:bodyPr/>
          <a:lstStyle/>
          <a:p>
            <a:endParaRPr lang="en-AU"/>
          </a:p>
        </p:txBody>
      </p:sp>
      <p:sp>
        <p:nvSpPr>
          <p:cNvPr id="12" name="Line 5"/>
          <p:cNvSpPr>
            <a:spLocks noChangeShapeType="1"/>
          </p:cNvSpPr>
          <p:nvPr/>
        </p:nvSpPr>
        <p:spPr bwMode="auto">
          <a:xfrm flipV="1">
            <a:off x="10788680" y="4962548"/>
            <a:ext cx="0" cy="3200400"/>
          </a:xfrm>
          <a:prstGeom prst="line">
            <a:avLst/>
          </a:prstGeom>
          <a:noFill/>
          <a:ln w="28575">
            <a:solidFill>
              <a:schemeClr val="folHlink"/>
            </a:solidFill>
            <a:round/>
            <a:headEnd/>
            <a:tailEnd/>
          </a:ln>
        </p:spPr>
        <p:txBody>
          <a:bodyPr/>
          <a:lstStyle/>
          <a:p>
            <a:endParaRPr lang="en-AU"/>
          </a:p>
        </p:txBody>
      </p:sp>
      <p:sp>
        <p:nvSpPr>
          <p:cNvPr id="13" name="Line 6"/>
          <p:cNvSpPr>
            <a:spLocks noChangeShapeType="1"/>
          </p:cNvSpPr>
          <p:nvPr/>
        </p:nvSpPr>
        <p:spPr bwMode="auto">
          <a:xfrm>
            <a:off x="6140480" y="4948238"/>
            <a:ext cx="4648200" cy="0"/>
          </a:xfrm>
          <a:prstGeom prst="line">
            <a:avLst/>
          </a:prstGeom>
          <a:noFill/>
          <a:ln w="28575">
            <a:solidFill>
              <a:schemeClr val="folHlink"/>
            </a:solidFill>
            <a:round/>
            <a:headEnd/>
            <a:tailEnd/>
          </a:ln>
        </p:spPr>
        <p:txBody>
          <a:bodyPr/>
          <a:lstStyle/>
          <a:p>
            <a:endParaRPr lang="en-AU"/>
          </a:p>
        </p:txBody>
      </p:sp>
      <p:sp>
        <p:nvSpPr>
          <p:cNvPr id="14" name="Line 7"/>
          <p:cNvSpPr>
            <a:spLocks noChangeShapeType="1"/>
          </p:cNvSpPr>
          <p:nvPr/>
        </p:nvSpPr>
        <p:spPr bwMode="auto">
          <a:xfrm>
            <a:off x="7502532" y="4700590"/>
            <a:ext cx="0" cy="533400"/>
          </a:xfrm>
          <a:prstGeom prst="line">
            <a:avLst/>
          </a:prstGeom>
          <a:noFill/>
          <a:ln w="28575">
            <a:solidFill>
              <a:schemeClr val="folHlink"/>
            </a:solidFill>
            <a:round/>
            <a:headEnd/>
            <a:tailEnd/>
          </a:ln>
        </p:spPr>
        <p:txBody>
          <a:bodyPr/>
          <a:lstStyle/>
          <a:p>
            <a:endParaRPr lang="en-AU"/>
          </a:p>
        </p:txBody>
      </p:sp>
      <p:sp>
        <p:nvSpPr>
          <p:cNvPr id="15" name="Rectangle 8"/>
          <p:cNvSpPr>
            <a:spLocks noChangeArrowheads="1"/>
          </p:cNvSpPr>
          <p:nvPr/>
        </p:nvSpPr>
        <p:spPr bwMode="auto">
          <a:xfrm>
            <a:off x="5654676" y="4424362"/>
            <a:ext cx="9906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a:solidFill>
                  <a:srgbClr val="0070C0"/>
                </a:solidFill>
                <a:latin typeface="Comic Sans MS" pitchFamily="-128" charset="0"/>
              </a:rPr>
              <a:t>11/12</a:t>
            </a:r>
          </a:p>
        </p:txBody>
      </p:sp>
      <p:sp>
        <p:nvSpPr>
          <p:cNvPr id="16" name="Rectangle 9"/>
          <p:cNvSpPr>
            <a:spLocks noChangeArrowheads="1"/>
          </p:cNvSpPr>
          <p:nvPr/>
        </p:nvSpPr>
        <p:spPr bwMode="auto">
          <a:xfrm>
            <a:off x="9736174" y="4424362"/>
            <a:ext cx="19812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smtClean="0">
                <a:solidFill>
                  <a:srgbClr val="0070C0"/>
                </a:solidFill>
                <a:latin typeface="Comic Sans MS" pitchFamily="-128" charset="0"/>
              </a:rPr>
              <a:t>Mid </a:t>
            </a:r>
            <a:r>
              <a:rPr lang="en-US" sz="1600" b="1" dirty="0">
                <a:solidFill>
                  <a:srgbClr val="0070C0"/>
                </a:solidFill>
                <a:latin typeface="Comic Sans MS" pitchFamily="-128" charset="0"/>
              </a:rPr>
              <a:t>to late 20s</a:t>
            </a:r>
          </a:p>
        </p:txBody>
      </p:sp>
      <p:sp>
        <p:nvSpPr>
          <p:cNvPr id="17" name="Line 10"/>
          <p:cNvSpPr>
            <a:spLocks noChangeShapeType="1"/>
          </p:cNvSpPr>
          <p:nvPr/>
        </p:nvSpPr>
        <p:spPr bwMode="auto">
          <a:xfrm>
            <a:off x="9074168" y="4700590"/>
            <a:ext cx="0" cy="533400"/>
          </a:xfrm>
          <a:prstGeom prst="line">
            <a:avLst/>
          </a:prstGeom>
          <a:noFill/>
          <a:ln w="28575">
            <a:solidFill>
              <a:schemeClr val="folHlink"/>
            </a:solidFill>
            <a:round/>
            <a:headEnd/>
            <a:tailEnd/>
          </a:ln>
        </p:spPr>
        <p:txBody>
          <a:bodyPr/>
          <a:lstStyle/>
          <a:p>
            <a:endParaRPr lang="en-AU"/>
          </a:p>
        </p:txBody>
      </p:sp>
      <p:sp>
        <p:nvSpPr>
          <p:cNvPr id="18" name="Rectangle 11"/>
          <p:cNvSpPr>
            <a:spLocks noChangeArrowheads="1"/>
          </p:cNvSpPr>
          <p:nvPr/>
        </p:nvSpPr>
        <p:spPr bwMode="auto">
          <a:xfrm>
            <a:off x="7011998" y="4424362"/>
            <a:ext cx="9906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a:solidFill>
                  <a:srgbClr val="0070C0"/>
                </a:solidFill>
                <a:latin typeface="Comic Sans MS" pitchFamily="-128" charset="0"/>
              </a:rPr>
              <a:t>14/15</a:t>
            </a:r>
          </a:p>
        </p:txBody>
      </p:sp>
      <p:sp>
        <p:nvSpPr>
          <p:cNvPr id="19" name="Rectangle 12"/>
          <p:cNvSpPr>
            <a:spLocks noChangeArrowheads="1"/>
          </p:cNvSpPr>
          <p:nvPr/>
        </p:nvSpPr>
        <p:spPr bwMode="auto">
          <a:xfrm>
            <a:off x="8583634" y="4424362"/>
            <a:ext cx="9906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a:solidFill>
                  <a:srgbClr val="0070C0"/>
                </a:solidFill>
                <a:latin typeface="Comic Sans MS" pitchFamily="-128" charset="0"/>
              </a:rPr>
              <a:t>19/21</a:t>
            </a:r>
          </a:p>
        </p:txBody>
      </p:sp>
      <p:sp>
        <p:nvSpPr>
          <p:cNvPr id="20" name="Rectangle 13"/>
          <p:cNvSpPr>
            <a:spLocks noChangeArrowheads="1"/>
          </p:cNvSpPr>
          <p:nvPr/>
        </p:nvSpPr>
        <p:spPr bwMode="auto">
          <a:xfrm>
            <a:off x="4059278" y="412304"/>
            <a:ext cx="8229600" cy="6096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4400" b="1" dirty="0">
                <a:latin typeface="GF Halda Smashed"/>
              </a:rPr>
              <a:t>What an adolescent </a:t>
            </a:r>
            <a:r>
              <a:rPr lang="en-US" sz="4400" b="1" i="1" dirty="0">
                <a:latin typeface="GF Halda Smashed"/>
              </a:rPr>
              <a:t>needs …</a:t>
            </a:r>
            <a:endParaRPr lang="en-US" sz="4400" b="1" dirty="0">
              <a:latin typeface="GF Halda Smashed"/>
            </a:endParaRPr>
          </a:p>
        </p:txBody>
      </p:sp>
      <p:sp>
        <p:nvSpPr>
          <p:cNvPr id="21" name="Line 14"/>
          <p:cNvSpPr>
            <a:spLocks noChangeShapeType="1"/>
          </p:cNvSpPr>
          <p:nvPr/>
        </p:nvSpPr>
        <p:spPr bwMode="auto">
          <a:xfrm flipV="1">
            <a:off x="6145210" y="4948238"/>
            <a:ext cx="0" cy="3200400"/>
          </a:xfrm>
          <a:prstGeom prst="line">
            <a:avLst/>
          </a:prstGeom>
          <a:noFill/>
          <a:ln w="28575">
            <a:solidFill>
              <a:schemeClr val="folHlink"/>
            </a:solidFill>
            <a:round/>
            <a:headEnd/>
            <a:tailEnd/>
          </a:ln>
        </p:spPr>
        <p:txBody>
          <a:bodyPr/>
          <a:lstStyle/>
          <a:p>
            <a:endParaRPr lang="en-AU"/>
          </a:p>
        </p:txBody>
      </p:sp>
      <p:sp>
        <p:nvSpPr>
          <p:cNvPr id="22" name="AutoShape 15"/>
          <p:cNvSpPr>
            <a:spLocks noChangeArrowheads="1"/>
          </p:cNvSpPr>
          <p:nvPr/>
        </p:nvSpPr>
        <p:spPr bwMode="auto">
          <a:xfrm rot="10800000">
            <a:off x="6145210" y="4291017"/>
            <a:ext cx="4643470" cy="1371600"/>
          </a:xfrm>
          <a:custGeom>
            <a:avLst/>
            <a:gdLst>
              <a:gd name="T0" fmla="*/ 2514600 w 21600"/>
              <a:gd name="T1" fmla="*/ 0 h 21600"/>
              <a:gd name="T2" fmla="*/ 175323 w 21600"/>
              <a:gd name="T3" fmla="*/ 713168 h 21600"/>
              <a:gd name="T4" fmla="*/ 2514600 w 21600"/>
              <a:gd name="T5" fmla="*/ 94551 h 21600"/>
              <a:gd name="T6" fmla="*/ 4853877 w 21600"/>
              <a:gd name="T7" fmla="*/ 713168 h 21600"/>
              <a:gd name="T8" fmla="*/ 0 60000 65536"/>
              <a:gd name="T9" fmla="*/ 0 60000 65536"/>
              <a:gd name="T10" fmla="*/ 0 60000 65536"/>
              <a:gd name="T11" fmla="*/ 0 60000 65536"/>
              <a:gd name="T12" fmla="*/ 0 w 21600"/>
              <a:gd name="T13" fmla="*/ 0 h 21600"/>
              <a:gd name="T14" fmla="*/ 21600 w 21600"/>
              <a:gd name="T15" fmla="*/ 8202 h 21600"/>
            </a:gdLst>
            <a:ahLst/>
            <a:cxnLst>
              <a:cxn ang="T8">
                <a:pos x="T0" y="T1"/>
              </a:cxn>
              <a:cxn ang="T9">
                <a:pos x="T2" y="T3"/>
              </a:cxn>
              <a:cxn ang="T10">
                <a:pos x="T4" y="T5"/>
              </a:cxn>
              <a:cxn ang="T11">
                <a:pos x="T6" y="T7"/>
              </a:cxn>
            </a:cxnLst>
            <a:rect l="T12" t="T13" r="T14" b="T15"/>
            <a:pathLst>
              <a:path w="21600" h="21600">
                <a:moveTo>
                  <a:pt x="1497" y="11199"/>
                </a:moveTo>
                <a:cubicBezTo>
                  <a:pt x="1491" y="11066"/>
                  <a:pt x="1489" y="10933"/>
                  <a:pt x="1489" y="10800"/>
                </a:cubicBezTo>
                <a:cubicBezTo>
                  <a:pt x="1489" y="5657"/>
                  <a:pt x="5657" y="1489"/>
                  <a:pt x="10800" y="1489"/>
                </a:cubicBezTo>
                <a:cubicBezTo>
                  <a:pt x="15942" y="1489"/>
                  <a:pt x="20111" y="5657"/>
                  <a:pt x="20111" y="10800"/>
                </a:cubicBezTo>
                <a:cubicBezTo>
                  <a:pt x="20111" y="10933"/>
                  <a:pt x="20108" y="11066"/>
                  <a:pt x="20102" y="11199"/>
                </a:cubicBezTo>
                <a:lnTo>
                  <a:pt x="21590" y="11263"/>
                </a:lnTo>
                <a:cubicBezTo>
                  <a:pt x="21596" y="11109"/>
                  <a:pt x="21600" y="10954"/>
                  <a:pt x="21600" y="10800"/>
                </a:cubicBezTo>
                <a:cubicBezTo>
                  <a:pt x="21600" y="4835"/>
                  <a:pt x="16764" y="0"/>
                  <a:pt x="10800" y="0"/>
                </a:cubicBezTo>
                <a:cubicBezTo>
                  <a:pt x="4835" y="0"/>
                  <a:pt x="0" y="4835"/>
                  <a:pt x="0" y="10800"/>
                </a:cubicBezTo>
                <a:cubicBezTo>
                  <a:pt x="-1" y="10954"/>
                  <a:pt x="3" y="11109"/>
                  <a:pt x="9" y="11263"/>
                </a:cubicBezTo>
                <a:close/>
              </a:path>
            </a:pathLst>
          </a:custGeom>
          <a:solidFill>
            <a:schemeClr val="accent1">
              <a:alpha val="50195"/>
            </a:schemeClr>
          </a:solidFill>
          <a:ln w="9525">
            <a:solidFill>
              <a:schemeClr val="tx1"/>
            </a:solidFill>
            <a:miter lim="800000"/>
            <a:headEnd/>
            <a:tailEnd/>
          </a:ln>
        </p:spPr>
        <p:txBody>
          <a:bodyPr wrap="none" anchor="ctr"/>
          <a:lstStyle/>
          <a:p>
            <a:endParaRPr lang="en-AU"/>
          </a:p>
        </p:txBody>
      </p:sp>
      <p:sp>
        <p:nvSpPr>
          <p:cNvPr id="23" name="Text Box 17"/>
          <p:cNvSpPr txBox="1">
            <a:spLocks noChangeArrowheads="1"/>
          </p:cNvSpPr>
          <p:nvPr/>
        </p:nvSpPr>
        <p:spPr bwMode="auto">
          <a:xfrm>
            <a:off x="6711976" y="5019676"/>
            <a:ext cx="3505200" cy="892552"/>
          </a:xfrm>
          <a:prstGeom prst="rect">
            <a:avLst/>
          </a:prstGeom>
          <a:noFill/>
          <a:ln w="9525">
            <a:noFill/>
            <a:miter lim="800000"/>
            <a:headEnd/>
            <a:tailEnd/>
          </a:ln>
          <a:effectLst/>
        </p:spPr>
        <p:txBody>
          <a:bodyPr>
            <a:spAutoFit/>
          </a:bodyPr>
          <a:lstStyle/>
          <a:p>
            <a:pPr algn="ctr">
              <a:spcBef>
                <a:spcPct val="50000"/>
              </a:spcBef>
              <a:defRPr/>
            </a:pPr>
            <a:r>
              <a:rPr lang="en-US" sz="2800" b="1" dirty="0">
                <a:effectLst>
                  <a:outerShdw blurRad="38100" dist="38100" dir="2700000" algn="tl">
                    <a:srgbClr val="C0C0C0"/>
                  </a:outerShdw>
                </a:effectLst>
                <a:latin typeface="Comic Sans MS" pitchFamily="-128" charset="0"/>
              </a:rPr>
              <a:t>Paternal</a:t>
            </a:r>
            <a:r>
              <a:rPr lang="en-US" sz="2400" b="1" dirty="0">
                <a:effectLst>
                  <a:outerShdw blurRad="38100" dist="38100" dir="2700000" algn="tl">
                    <a:srgbClr val="C0C0C0"/>
                  </a:outerShdw>
                </a:effectLst>
                <a:latin typeface="Comic Sans MS" pitchFamily="-128" charset="0"/>
              </a:rPr>
              <a:t> </a:t>
            </a:r>
            <a:r>
              <a:rPr lang="en-US" sz="2400" b="1" dirty="0" smtClean="0">
                <a:effectLst>
                  <a:outerShdw blurRad="38100" dist="38100" dir="2700000" algn="tl">
                    <a:srgbClr val="C0C0C0"/>
                  </a:outerShdw>
                </a:effectLst>
                <a:latin typeface="Comic Sans MS" pitchFamily="-128" charset="0"/>
              </a:rPr>
              <a:t>&amp; Maternal Attachment</a:t>
            </a:r>
            <a:endParaRPr lang="en-US" sz="2400" b="1" dirty="0">
              <a:effectLst>
                <a:outerShdw blurRad="38100" dist="38100" dir="2700000" algn="tl">
                  <a:srgbClr val="C0C0C0"/>
                </a:outerShdw>
              </a:effectLst>
              <a:latin typeface="Comic Sans MS" pitchFamily="-128" charset="0"/>
            </a:endParaRPr>
          </a:p>
        </p:txBody>
      </p:sp>
      <p:sp>
        <p:nvSpPr>
          <p:cNvPr id="24" name="Line 18"/>
          <p:cNvSpPr>
            <a:spLocks noChangeShapeType="1"/>
          </p:cNvSpPr>
          <p:nvPr/>
        </p:nvSpPr>
        <p:spPr bwMode="auto">
          <a:xfrm>
            <a:off x="5159412" y="8162948"/>
            <a:ext cx="6629400" cy="0"/>
          </a:xfrm>
          <a:prstGeom prst="line">
            <a:avLst/>
          </a:prstGeom>
          <a:noFill/>
          <a:ln w="57150">
            <a:solidFill>
              <a:schemeClr val="tx1"/>
            </a:solidFill>
            <a:round/>
            <a:headEnd/>
            <a:tailEnd/>
          </a:ln>
        </p:spPr>
        <p:txBody>
          <a:bodyPr/>
          <a:lstStyle/>
          <a:p>
            <a:endParaRPr lang="en-AU"/>
          </a:p>
        </p:txBody>
      </p:sp>
      <p:sp>
        <p:nvSpPr>
          <p:cNvPr id="25" name="Text Box 19"/>
          <p:cNvSpPr txBox="1">
            <a:spLocks noChangeArrowheads="1"/>
          </p:cNvSpPr>
          <p:nvPr/>
        </p:nvSpPr>
        <p:spPr bwMode="auto">
          <a:xfrm>
            <a:off x="6359524" y="8277252"/>
            <a:ext cx="4648200" cy="457200"/>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FFF00"/>
                </a:solidFill>
                <a:effectLst>
                  <a:outerShdw blurRad="38100" dist="38100" dir="2700000" algn="tl">
                    <a:srgbClr val="C0C0C0"/>
                  </a:outerShdw>
                </a:effectLst>
                <a:latin typeface="Comic Sans MS" pitchFamily="-128" charset="0"/>
              </a:rPr>
              <a:t>Family safety and stability</a:t>
            </a:r>
          </a:p>
        </p:txBody>
      </p:sp>
      <p:sp>
        <p:nvSpPr>
          <p:cNvPr id="26" name="Text Box 20"/>
          <p:cNvSpPr txBox="1">
            <a:spLocks noChangeArrowheads="1"/>
          </p:cNvSpPr>
          <p:nvPr/>
        </p:nvSpPr>
        <p:spPr bwMode="auto">
          <a:xfrm>
            <a:off x="8097878" y="6091246"/>
            <a:ext cx="2905116" cy="1569660"/>
          </a:xfrm>
          <a:prstGeom prst="rect">
            <a:avLst/>
          </a:prstGeom>
          <a:noFill/>
          <a:ln w="9525">
            <a:noFill/>
            <a:miter lim="800000"/>
            <a:headEnd/>
            <a:tailEnd/>
          </a:ln>
          <a:effectLst/>
        </p:spPr>
        <p:txBody>
          <a:bodyPr wrap="square">
            <a:spAutoFit/>
          </a:bodyPr>
          <a:lstStyle/>
          <a:p>
            <a:pPr algn="l">
              <a:spcBef>
                <a:spcPct val="50000"/>
              </a:spcBef>
              <a:defRPr/>
            </a:pPr>
            <a:r>
              <a:rPr lang="en-US" sz="2400" b="1" dirty="0" smtClean="0">
                <a:solidFill>
                  <a:srgbClr val="0070C0"/>
                </a:solidFill>
                <a:effectLst>
                  <a:outerShdw blurRad="38100" dist="38100" dir="2700000" algn="tl">
                    <a:srgbClr val="C0C0C0"/>
                  </a:outerShdw>
                </a:effectLst>
                <a:latin typeface="GF Halda Normal"/>
              </a:rPr>
              <a:t>Trust  </a:t>
            </a:r>
          </a:p>
          <a:p>
            <a:pPr algn="l">
              <a:spcBef>
                <a:spcPct val="50000"/>
              </a:spcBef>
              <a:defRPr/>
            </a:pPr>
            <a:r>
              <a:rPr lang="en-US" sz="2400" b="1" dirty="0" smtClean="0">
                <a:solidFill>
                  <a:srgbClr val="0070C0"/>
                </a:solidFill>
                <a:effectLst>
                  <a:outerShdw blurRad="38100" dist="38100" dir="2700000" algn="tl">
                    <a:srgbClr val="C0C0C0"/>
                  </a:outerShdw>
                </a:effectLst>
                <a:latin typeface="GF Halda Normal"/>
              </a:rPr>
              <a:t>  Communication </a:t>
            </a:r>
            <a:endParaRPr lang="en-US" sz="2400" b="1" dirty="0">
              <a:solidFill>
                <a:srgbClr val="0070C0"/>
              </a:solidFill>
              <a:effectLst>
                <a:outerShdw blurRad="38100" dist="38100" dir="2700000" algn="tl">
                  <a:srgbClr val="C0C0C0"/>
                </a:outerShdw>
              </a:effectLst>
              <a:latin typeface="GF Halda Normal"/>
            </a:endParaRPr>
          </a:p>
          <a:p>
            <a:pPr algn="l">
              <a:spcBef>
                <a:spcPct val="50000"/>
              </a:spcBef>
              <a:defRPr/>
            </a:pPr>
            <a:r>
              <a:rPr lang="en-US" sz="2400" b="1" dirty="0" smtClean="0">
                <a:solidFill>
                  <a:srgbClr val="0070C0"/>
                </a:solidFill>
                <a:effectLst>
                  <a:outerShdw blurRad="38100" dist="38100" dir="2700000" algn="tl">
                    <a:srgbClr val="C0C0C0"/>
                  </a:outerShdw>
                </a:effectLst>
                <a:latin typeface="GF Halda Normal"/>
              </a:rPr>
              <a:t>    Closeness</a:t>
            </a:r>
            <a:endParaRPr lang="en-US" sz="2400" b="1" dirty="0">
              <a:solidFill>
                <a:srgbClr val="0070C0"/>
              </a:solidFill>
              <a:effectLst>
                <a:outerShdw blurRad="38100" dist="38100" dir="2700000" algn="tl">
                  <a:srgbClr val="C0C0C0"/>
                </a:outerShdw>
              </a:effectLst>
              <a:latin typeface="GF Halda Normal"/>
            </a:endParaRPr>
          </a:p>
        </p:txBody>
      </p:sp>
      <p:sp>
        <p:nvSpPr>
          <p:cNvPr id="27" name="Text Box 21"/>
          <p:cNvSpPr txBox="1">
            <a:spLocks noChangeArrowheads="1"/>
          </p:cNvSpPr>
          <p:nvPr/>
        </p:nvSpPr>
        <p:spPr bwMode="auto">
          <a:xfrm>
            <a:off x="7183462" y="8705880"/>
            <a:ext cx="2819400" cy="457200"/>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FFF00"/>
                </a:solidFill>
                <a:effectLst>
                  <a:outerShdw blurRad="38100" dist="38100" dir="2700000" algn="tl">
                    <a:srgbClr val="C0C0C0"/>
                  </a:outerShdw>
                </a:effectLst>
                <a:latin typeface="Comic Sans MS" pitchFamily="-128" charset="0"/>
              </a:rPr>
              <a:t>A Safe Haven</a:t>
            </a:r>
          </a:p>
        </p:txBody>
      </p:sp>
      <p:sp>
        <p:nvSpPr>
          <p:cNvPr id="28" name="AutoShape 22"/>
          <p:cNvSpPr>
            <a:spLocks noChangeArrowheads="1"/>
          </p:cNvSpPr>
          <p:nvPr/>
        </p:nvSpPr>
        <p:spPr bwMode="auto">
          <a:xfrm rot="16200000">
            <a:off x="5321300" y="7696228"/>
            <a:ext cx="1066800" cy="1295400"/>
          </a:xfrm>
          <a:custGeom>
            <a:avLst/>
            <a:gdLst>
              <a:gd name="T0" fmla="*/ 747056 w 21600"/>
              <a:gd name="T1" fmla="*/ 0 h 21600"/>
              <a:gd name="T2" fmla="*/ 747056 w 21600"/>
              <a:gd name="T3" fmla="*/ 729142 h 21600"/>
              <a:gd name="T4" fmla="*/ 159872 w 21600"/>
              <a:gd name="T5" fmla="*/ 1295400 h 21600"/>
              <a:gd name="T6" fmla="*/ 1066800 w 21600"/>
              <a:gd name="T7" fmla="*/ 364571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AU"/>
          </a:p>
        </p:txBody>
      </p:sp>
      <p:sp>
        <p:nvSpPr>
          <p:cNvPr id="29" name="AutoShape 23"/>
          <p:cNvSpPr>
            <a:spLocks noChangeArrowheads="1"/>
          </p:cNvSpPr>
          <p:nvPr/>
        </p:nvSpPr>
        <p:spPr bwMode="auto">
          <a:xfrm>
            <a:off x="6292864" y="5567370"/>
            <a:ext cx="2209800" cy="381000"/>
          </a:xfrm>
          <a:prstGeom prst="curvedUpArrow">
            <a:avLst>
              <a:gd name="adj1" fmla="val 116000"/>
              <a:gd name="adj2" fmla="val 232000"/>
              <a:gd name="adj3" fmla="val 33333"/>
            </a:avLst>
          </a:prstGeom>
          <a:solidFill>
            <a:schemeClr val="accent1"/>
          </a:solidFill>
          <a:ln w="9525">
            <a:solidFill>
              <a:schemeClr val="tx1"/>
            </a:solidFill>
            <a:miter lim="800000"/>
            <a:headEnd/>
            <a:tailEnd/>
          </a:ln>
        </p:spPr>
        <p:txBody>
          <a:bodyPr wrap="none" anchor="ctr"/>
          <a:lstStyle/>
          <a:p>
            <a:endParaRPr lang="en-AU"/>
          </a:p>
        </p:txBody>
      </p:sp>
      <p:sp>
        <p:nvSpPr>
          <p:cNvPr id="30" name="TextBox 29"/>
          <p:cNvSpPr txBox="1"/>
          <p:nvPr/>
        </p:nvSpPr>
        <p:spPr>
          <a:xfrm>
            <a:off x="4002070" y="6260381"/>
            <a:ext cx="2500330" cy="1261884"/>
          </a:xfrm>
          <a:prstGeom prst="rect">
            <a:avLst/>
          </a:prstGeom>
          <a:noFill/>
        </p:spPr>
        <p:txBody>
          <a:bodyPr wrap="square" rtlCol="0">
            <a:spAutoFit/>
          </a:bodyPr>
          <a:lstStyle/>
          <a:p>
            <a:r>
              <a:rPr lang="en-US" sz="2800" b="1" dirty="0" smtClean="0">
                <a:effectLst>
                  <a:outerShdw blurRad="38100" dist="38100" dir="2700000" algn="tl">
                    <a:srgbClr val="C0C0C0"/>
                  </a:outerShdw>
                </a:effectLst>
                <a:latin typeface="Comic Sans MS" pitchFamily="-128" charset="0"/>
              </a:rPr>
              <a:t>Maternal</a:t>
            </a:r>
            <a:r>
              <a:rPr lang="en-US" sz="2400" b="1" dirty="0" smtClean="0">
                <a:effectLst>
                  <a:outerShdw blurRad="38100" dist="38100" dir="2700000" algn="tl">
                    <a:srgbClr val="C0C0C0"/>
                  </a:outerShdw>
                </a:effectLst>
                <a:latin typeface="Comic Sans MS" pitchFamily="-128" charset="0"/>
              </a:rPr>
              <a:t> </a:t>
            </a:r>
          </a:p>
          <a:p>
            <a:r>
              <a:rPr lang="en-US" sz="2400" b="1" dirty="0" smtClean="0">
                <a:effectLst>
                  <a:outerShdw blurRad="38100" dist="38100" dir="2700000" algn="tl">
                    <a:srgbClr val="C0C0C0"/>
                  </a:outerShdw>
                </a:effectLst>
                <a:latin typeface="Comic Sans MS" pitchFamily="-128" charset="0"/>
              </a:rPr>
              <a:t>&amp; Paternal</a:t>
            </a:r>
            <a:endParaRPr lang="en-US" sz="2400" b="1" dirty="0">
              <a:effectLst>
                <a:outerShdw blurRad="38100" dist="38100" dir="2700000" algn="tl">
                  <a:srgbClr val="C0C0C0"/>
                </a:outerShdw>
              </a:effectLst>
              <a:latin typeface="Comic Sans MS" pitchFamily="-128" charset="0"/>
            </a:endParaRPr>
          </a:p>
          <a:p>
            <a:r>
              <a:rPr lang="en-US" sz="2400" b="1" dirty="0" smtClean="0">
                <a:effectLst>
                  <a:outerShdw blurRad="38100" dist="38100" dir="2700000" algn="tl">
                    <a:srgbClr val="C0C0C0"/>
                  </a:outerShdw>
                </a:effectLst>
                <a:latin typeface="Comic Sans MS" pitchFamily="-128" charset="0"/>
              </a:rPr>
              <a:t>Attachment</a:t>
            </a:r>
          </a:p>
        </p:txBody>
      </p:sp>
      <p:sp>
        <p:nvSpPr>
          <p:cNvPr id="31" name="TextBox 30"/>
          <p:cNvSpPr txBox="1"/>
          <p:nvPr/>
        </p:nvSpPr>
        <p:spPr>
          <a:xfrm>
            <a:off x="10788680" y="6091246"/>
            <a:ext cx="2216120" cy="830997"/>
          </a:xfrm>
          <a:prstGeom prst="rect">
            <a:avLst/>
          </a:prstGeom>
          <a:noFill/>
        </p:spPr>
        <p:txBody>
          <a:bodyPr wrap="square" rtlCol="0">
            <a:spAutoFit/>
          </a:bodyPr>
          <a:lstStyle/>
          <a:p>
            <a:r>
              <a:rPr lang="en-US" sz="2400" b="1" dirty="0" smtClean="0">
                <a:effectLst>
                  <a:outerShdw blurRad="38100" dist="38100" dir="2700000" algn="tl">
                    <a:srgbClr val="C0C0C0"/>
                  </a:outerShdw>
                </a:effectLst>
                <a:latin typeface="Comic Sans MS" pitchFamily="-128" charset="0"/>
              </a:rPr>
              <a:t>Emerging </a:t>
            </a:r>
          </a:p>
          <a:p>
            <a:r>
              <a:rPr lang="en-US" sz="2400" b="1" dirty="0" smtClean="0">
                <a:effectLst>
                  <a:outerShdw blurRad="38100" dist="38100" dir="2700000" algn="tl">
                    <a:srgbClr val="C0C0C0"/>
                  </a:outerShdw>
                </a:effectLst>
                <a:latin typeface="Comic Sans MS" pitchFamily="-128" charset="0"/>
              </a:rPr>
              <a:t>Adulthood</a:t>
            </a:r>
          </a:p>
        </p:txBody>
      </p:sp>
      <p:sp>
        <p:nvSpPr>
          <p:cNvPr id="32" name="TextBox 31"/>
          <p:cNvSpPr txBox="1"/>
          <p:nvPr/>
        </p:nvSpPr>
        <p:spPr>
          <a:xfrm>
            <a:off x="5287954" y="3805230"/>
            <a:ext cx="6858048" cy="461665"/>
          </a:xfrm>
          <a:prstGeom prst="rect">
            <a:avLst/>
          </a:prstGeom>
          <a:noFill/>
        </p:spPr>
        <p:txBody>
          <a:bodyPr wrap="square" rtlCol="0">
            <a:spAutoFit/>
          </a:bodyPr>
          <a:lstStyle/>
          <a:p>
            <a:endParaRPr lang="en-AU" sz="2400" b="1" dirty="0">
              <a:latin typeface="Comic Sans MS" pitchFamily="66" charset="0"/>
            </a:endParaRPr>
          </a:p>
        </p:txBody>
      </p:sp>
      <p:sp>
        <p:nvSpPr>
          <p:cNvPr id="33" name="TextBox 32"/>
          <p:cNvSpPr txBox="1"/>
          <p:nvPr/>
        </p:nvSpPr>
        <p:spPr>
          <a:xfrm>
            <a:off x="4859326" y="3948106"/>
            <a:ext cx="7286676" cy="461665"/>
          </a:xfrm>
          <a:prstGeom prst="rect">
            <a:avLst/>
          </a:prstGeom>
          <a:noFill/>
        </p:spPr>
        <p:txBody>
          <a:bodyPr wrap="square" rtlCol="0">
            <a:spAutoFit/>
          </a:bodyPr>
          <a:lstStyle/>
          <a:p>
            <a:r>
              <a:rPr lang="en-AU" sz="2400" b="1" dirty="0" smtClean="0">
                <a:latin typeface="Comic Sans MS" pitchFamily="66" charset="0"/>
              </a:rPr>
              <a:t>Early         Mid            Late</a:t>
            </a:r>
            <a:endParaRPr lang="en-AU" sz="2400" b="1" dirty="0">
              <a:latin typeface="Comic Sans MS" pitchFamily="66" charset="0"/>
            </a:endParaRPr>
          </a:p>
        </p:txBody>
      </p:sp>
      <p:sp>
        <p:nvSpPr>
          <p:cNvPr id="34" name="TextBox 33"/>
          <p:cNvSpPr txBox="1"/>
          <p:nvPr/>
        </p:nvSpPr>
        <p:spPr>
          <a:xfrm rot="19011849">
            <a:off x="5246919" y="5141044"/>
            <a:ext cx="2000264" cy="461665"/>
          </a:xfrm>
          <a:prstGeom prst="rect">
            <a:avLst/>
          </a:prstGeom>
          <a:noFill/>
        </p:spPr>
        <p:txBody>
          <a:bodyPr wrap="square" rtlCol="0">
            <a:spAutoFit/>
          </a:bodyPr>
          <a:lstStyle/>
          <a:p>
            <a:endParaRPr lang="en-AU" sz="2400" b="1" dirty="0">
              <a:latin typeface="Comic Sans MS" pitchFamily="66" charset="0"/>
            </a:endParaRPr>
          </a:p>
        </p:txBody>
      </p:sp>
      <p:sp>
        <p:nvSpPr>
          <p:cNvPr id="35" name="TextBox 34"/>
          <p:cNvSpPr txBox="1"/>
          <p:nvPr/>
        </p:nvSpPr>
        <p:spPr>
          <a:xfrm rot="2860555">
            <a:off x="9655579" y="5202839"/>
            <a:ext cx="1858930" cy="461665"/>
          </a:xfrm>
          <a:prstGeom prst="rect">
            <a:avLst/>
          </a:prstGeom>
          <a:noFill/>
        </p:spPr>
        <p:txBody>
          <a:bodyPr wrap="square" rtlCol="0">
            <a:spAutoFit/>
          </a:bodyPr>
          <a:lstStyle/>
          <a:p>
            <a:endParaRPr lang="en-AU" sz="2400" b="1" dirty="0" smtClean="0">
              <a:latin typeface="Comic Sans MS" pitchFamily="66" charset="0"/>
            </a:endParaRPr>
          </a:p>
        </p:txBody>
      </p:sp>
      <p:pic>
        <p:nvPicPr>
          <p:cNvPr id="2" name="Picture 1" descr="bowlby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949" y="216024"/>
            <a:ext cx="3264115" cy="4444752"/>
          </a:xfrm>
          <a:prstGeom prst="rect">
            <a:avLst/>
          </a:prstGeom>
        </p:spPr>
      </p:pic>
      <p:sp>
        <p:nvSpPr>
          <p:cNvPr id="3" name="TextBox 2"/>
          <p:cNvSpPr txBox="1"/>
          <p:nvPr/>
        </p:nvSpPr>
        <p:spPr>
          <a:xfrm>
            <a:off x="1965896" y="1185808"/>
            <a:ext cx="6840760" cy="738664"/>
          </a:xfrm>
          <a:prstGeom prst="rect">
            <a:avLst/>
          </a:prstGeom>
          <a:noFill/>
        </p:spPr>
        <p:txBody>
          <a:bodyPr wrap="square" rtlCol="0">
            <a:spAutoFit/>
          </a:bodyPr>
          <a:lstStyle/>
          <a:p>
            <a:r>
              <a:rPr lang="en-US" dirty="0" smtClean="0"/>
              <a:t>John </a:t>
            </a:r>
            <a:r>
              <a:rPr lang="en-US" dirty="0" err="1" smtClean="0"/>
              <a:t>Bowlby</a:t>
            </a:r>
            <a:endParaRPr lang="en-US"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200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2000"/>
                                        <p:tgtEl>
                                          <p:spTgt spid="27"/>
                                        </p:tgtEl>
                                      </p:cBhvr>
                                    </p:animEffect>
                                  </p:childTnLst>
                                </p:cTn>
                              </p:par>
                            </p:childTnLst>
                          </p:cTn>
                        </p:par>
                        <p:par>
                          <p:cTn id="13" fill="hold">
                            <p:stCondLst>
                              <p:cond delay="4500"/>
                            </p:stCondLst>
                            <p:childTnLst>
                              <p:par>
                                <p:cTn id="14" presetID="49" presetClass="entr" presetSubtype="0" decel="10000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2000" fill="hold"/>
                                        <p:tgtEl>
                                          <p:spTgt spid="28"/>
                                        </p:tgtEl>
                                        <p:attrNameLst>
                                          <p:attrName>ppt_w</p:attrName>
                                        </p:attrNameLst>
                                      </p:cBhvr>
                                      <p:tavLst>
                                        <p:tav tm="0">
                                          <p:val>
                                            <p:fltVal val="0"/>
                                          </p:val>
                                        </p:tav>
                                        <p:tav tm="100000">
                                          <p:val>
                                            <p:strVal val="#ppt_w"/>
                                          </p:val>
                                        </p:tav>
                                      </p:tavLst>
                                    </p:anim>
                                    <p:anim calcmode="lin" valueType="num">
                                      <p:cBhvr>
                                        <p:cTn id="17" dur="2000" fill="hold"/>
                                        <p:tgtEl>
                                          <p:spTgt spid="28"/>
                                        </p:tgtEl>
                                        <p:attrNameLst>
                                          <p:attrName>ppt_h</p:attrName>
                                        </p:attrNameLst>
                                      </p:cBhvr>
                                      <p:tavLst>
                                        <p:tav tm="0">
                                          <p:val>
                                            <p:fltVal val="0"/>
                                          </p:val>
                                        </p:tav>
                                        <p:tav tm="100000">
                                          <p:val>
                                            <p:strVal val="#ppt_h"/>
                                          </p:val>
                                        </p:tav>
                                      </p:tavLst>
                                    </p:anim>
                                    <p:anim calcmode="lin" valueType="num">
                                      <p:cBhvr>
                                        <p:cTn id="18" dur="2000" fill="hold"/>
                                        <p:tgtEl>
                                          <p:spTgt spid="28"/>
                                        </p:tgtEl>
                                        <p:attrNameLst>
                                          <p:attrName>style.rotation</p:attrName>
                                        </p:attrNameLst>
                                      </p:cBhvr>
                                      <p:tavLst>
                                        <p:tav tm="0">
                                          <p:val>
                                            <p:fltVal val="360"/>
                                          </p:val>
                                        </p:tav>
                                        <p:tav tm="100000">
                                          <p:val>
                                            <p:fltVal val="0"/>
                                          </p:val>
                                        </p:tav>
                                      </p:tavLst>
                                    </p:anim>
                                    <p:animEffect transition="in" filter="fade">
                                      <p:cBhvr>
                                        <p:cTn id="19" dur="20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500"/>
                                        <p:tgtEl>
                                          <p:spTgt spid="23"/>
                                        </p:tgtEl>
                                      </p:cBhvr>
                                    </p:animEffect>
                                  </p:childTnLst>
                                </p:cTn>
                              </p:par>
                            </p:childTnLst>
                          </p:cTn>
                        </p:par>
                        <p:par>
                          <p:cTn id="25" fill="hold">
                            <p:stCondLst>
                              <p:cond delay="500"/>
                            </p:stCondLst>
                            <p:childTnLst>
                              <p:par>
                                <p:cTn id="26" presetID="55"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1000" fill="hold"/>
                                        <p:tgtEl>
                                          <p:spTgt spid="22"/>
                                        </p:tgtEl>
                                        <p:attrNameLst>
                                          <p:attrName>ppt_w</p:attrName>
                                        </p:attrNameLst>
                                      </p:cBhvr>
                                      <p:tavLst>
                                        <p:tav tm="0">
                                          <p:val>
                                            <p:strVal val="#ppt_w*0.70"/>
                                          </p:val>
                                        </p:tav>
                                        <p:tav tm="100000">
                                          <p:val>
                                            <p:strVal val="#ppt_w"/>
                                          </p:val>
                                        </p:tav>
                                      </p:tavLst>
                                    </p:anim>
                                    <p:anim calcmode="lin" valueType="num">
                                      <p:cBhvr>
                                        <p:cTn id="29" dur="1000" fill="hold"/>
                                        <p:tgtEl>
                                          <p:spTgt spid="22"/>
                                        </p:tgtEl>
                                        <p:attrNameLst>
                                          <p:attrName>ppt_h</p:attrName>
                                        </p:attrNameLst>
                                      </p:cBhvr>
                                      <p:tavLst>
                                        <p:tav tm="0">
                                          <p:val>
                                            <p:strVal val="#ppt_h"/>
                                          </p:val>
                                        </p:tav>
                                        <p:tav tm="100000">
                                          <p:val>
                                            <p:strVal val="#ppt_h"/>
                                          </p:val>
                                        </p:tav>
                                      </p:tavLst>
                                    </p:anim>
                                    <p:animEffect transition="in" filter="fade">
                                      <p:cBhvr>
                                        <p:cTn id="30" dur="1000"/>
                                        <p:tgtEl>
                                          <p:spTgt spid="22"/>
                                        </p:tgtEl>
                                      </p:cBhvr>
                                    </p:animEffect>
                                  </p:childTnLst>
                                </p:cTn>
                              </p:par>
                            </p:childTnLst>
                          </p:cTn>
                        </p:par>
                        <p:par>
                          <p:cTn id="31" fill="hold">
                            <p:stCondLst>
                              <p:cond delay="1500"/>
                            </p:stCondLst>
                            <p:childTnLst>
                              <p:par>
                                <p:cTn id="32" presetID="49" presetClass="entr" presetSubtype="0" decel="10000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2000" fill="hold"/>
                                        <p:tgtEl>
                                          <p:spTgt spid="29"/>
                                        </p:tgtEl>
                                        <p:attrNameLst>
                                          <p:attrName>ppt_w</p:attrName>
                                        </p:attrNameLst>
                                      </p:cBhvr>
                                      <p:tavLst>
                                        <p:tav tm="0">
                                          <p:val>
                                            <p:fltVal val="0"/>
                                          </p:val>
                                        </p:tav>
                                        <p:tav tm="100000">
                                          <p:val>
                                            <p:strVal val="#ppt_w"/>
                                          </p:val>
                                        </p:tav>
                                      </p:tavLst>
                                    </p:anim>
                                    <p:anim calcmode="lin" valueType="num">
                                      <p:cBhvr>
                                        <p:cTn id="35" dur="2000" fill="hold"/>
                                        <p:tgtEl>
                                          <p:spTgt spid="29"/>
                                        </p:tgtEl>
                                        <p:attrNameLst>
                                          <p:attrName>ppt_h</p:attrName>
                                        </p:attrNameLst>
                                      </p:cBhvr>
                                      <p:tavLst>
                                        <p:tav tm="0">
                                          <p:val>
                                            <p:fltVal val="0"/>
                                          </p:val>
                                        </p:tav>
                                        <p:tav tm="100000">
                                          <p:val>
                                            <p:strVal val="#ppt_h"/>
                                          </p:val>
                                        </p:tav>
                                      </p:tavLst>
                                    </p:anim>
                                    <p:anim calcmode="lin" valueType="num">
                                      <p:cBhvr>
                                        <p:cTn id="36" dur="2000" fill="hold"/>
                                        <p:tgtEl>
                                          <p:spTgt spid="29"/>
                                        </p:tgtEl>
                                        <p:attrNameLst>
                                          <p:attrName>style.rotation</p:attrName>
                                        </p:attrNameLst>
                                      </p:cBhvr>
                                      <p:tavLst>
                                        <p:tav tm="0">
                                          <p:val>
                                            <p:fltVal val="360"/>
                                          </p:val>
                                        </p:tav>
                                        <p:tav tm="100000">
                                          <p:val>
                                            <p:fltVal val="0"/>
                                          </p:val>
                                        </p:tav>
                                      </p:tavLst>
                                    </p:anim>
                                    <p:animEffect transition="in" filter="fade">
                                      <p:cBhvr>
                                        <p:cTn id="37" dur="20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dissolve">
                                      <p:cBhvr>
                                        <p:cTn id="42" dur="500"/>
                                        <p:tgtEl>
                                          <p:spTgt spid="26"/>
                                        </p:tgtEl>
                                      </p:cBhvr>
                                    </p:animEffect>
                                  </p:childTnLst>
                                </p:cTn>
                              </p:par>
                              <p:par>
                                <p:cTn id="43" presetID="10" presetClass="exit" presetSubtype="0" fill="hold" grpId="1" nodeType="withEffect">
                                  <p:stCondLst>
                                    <p:cond delay="0"/>
                                  </p:stCondLst>
                                  <p:childTnLst>
                                    <p:animEffect transition="out" filter="fade">
                                      <p:cBhvr>
                                        <p:cTn id="44" dur="2000"/>
                                        <p:tgtEl>
                                          <p:spTgt spid="29"/>
                                        </p:tgtEl>
                                      </p:cBhvr>
                                    </p:animEffect>
                                    <p:set>
                                      <p:cBhvr>
                                        <p:cTn id="45" dur="1" fill="hold">
                                          <p:stCondLst>
                                            <p:cond delay="19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utoUpdateAnimBg="0"/>
      <p:bldP spid="25" grpId="0"/>
      <p:bldP spid="26" grpId="0" autoUpdateAnimBg="0"/>
      <p:bldP spid="27" grpId="0"/>
      <p:bldP spid="28" grpId="0" animBg="1"/>
      <p:bldP spid="29" grpId="0" animBg="1"/>
      <p:bldP spid="2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Line 3"/>
          <p:cNvSpPr>
            <a:spLocks noChangeShapeType="1"/>
          </p:cNvSpPr>
          <p:nvPr/>
        </p:nvSpPr>
        <p:spPr bwMode="auto">
          <a:xfrm>
            <a:off x="2057400" y="4876800"/>
            <a:ext cx="457200" cy="0"/>
          </a:xfrm>
          <a:prstGeom prst="line">
            <a:avLst/>
          </a:prstGeom>
          <a:noFill/>
          <a:ln w="28575">
            <a:solidFill>
              <a:schemeClr val="folHlink"/>
            </a:solidFill>
            <a:round/>
            <a:headEnd/>
            <a:tailEnd/>
          </a:ln>
        </p:spPr>
        <p:txBody>
          <a:bodyPr/>
          <a:lstStyle/>
          <a:p>
            <a:endParaRPr lang="en-AU"/>
          </a:p>
        </p:txBody>
      </p:sp>
      <p:sp>
        <p:nvSpPr>
          <p:cNvPr id="12" name="Line 5"/>
          <p:cNvSpPr>
            <a:spLocks noChangeShapeType="1"/>
          </p:cNvSpPr>
          <p:nvPr/>
        </p:nvSpPr>
        <p:spPr bwMode="auto">
          <a:xfrm flipV="1">
            <a:off x="10788680" y="4962548"/>
            <a:ext cx="0" cy="3200400"/>
          </a:xfrm>
          <a:prstGeom prst="line">
            <a:avLst/>
          </a:prstGeom>
          <a:noFill/>
          <a:ln w="28575">
            <a:solidFill>
              <a:schemeClr val="folHlink"/>
            </a:solidFill>
            <a:round/>
            <a:headEnd/>
            <a:tailEnd/>
          </a:ln>
        </p:spPr>
        <p:txBody>
          <a:bodyPr/>
          <a:lstStyle/>
          <a:p>
            <a:endParaRPr lang="en-AU"/>
          </a:p>
        </p:txBody>
      </p:sp>
      <p:sp>
        <p:nvSpPr>
          <p:cNvPr id="13" name="Line 6"/>
          <p:cNvSpPr>
            <a:spLocks noChangeShapeType="1"/>
          </p:cNvSpPr>
          <p:nvPr/>
        </p:nvSpPr>
        <p:spPr bwMode="auto">
          <a:xfrm>
            <a:off x="6140480" y="4948238"/>
            <a:ext cx="4648200" cy="0"/>
          </a:xfrm>
          <a:prstGeom prst="line">
            <a:avLst/>
          </a:prstGeom>
          <a:noFill/>
          <a:ln w="28575">
            <a:solidFill>
              <a:schemeClr val="folHlink"/>
            </a:solidFill>
            <a:round/>
            <a:headEnd/>
            <a:tailEnd/>
          </a:ln>
        </p:spPr>
        <p:txBody>
          <a:bodyPr/>
          <a:lstStyle/>
          <a:p>
            <a:endParaRPr lang="en-AU"/>
          </a:p>
        </p:txBody>
      </p:sp>
      <p:sp>
        <p:nvSpPr>
          <p:cNvPr id="14" name="Line 7"/>
          <p:cNvSpPr>
            <a:spLocks noChangeShapeType="1"/>
          </p:cNvSpPr>
          <p:nvPr/>
        </p:nvSpPr>
        <p:spPr bwMode="auto">
          <a:xfrm>
            <a:off x="7502532" y="4700590"/>
            <a:ext cx="0" cy="533400"/>
          </a:xfrm>
          <a:prstGeom prst="line">
            <a:avLst/>
          </a:prstGeom>
          <a:noFill/>
          <a:ln w="28575">
            <a:solidFill>
              <a:schemeClr val="folHlink"/>
            </a:solidFill>
            <a:round/>
            <a:headEnd/>
            <a:tailEnd/>
          </a:ln>
        </p:spPr>
        <p:txBody>
          <a:bodyPr/>
          <a:lstStyle/>
          <a:p>
            <a:endParaRPr lang="en-AU"/>
          </a:p>
        </p:txBody>
      </p:sp>
      <p:sp>
        <p:nvSpPr>
          <p:cNvPr id="15" name="Rectangle 8"/>
          <p:cNvSpPr>
            <a:spLocks noChangeArrowheads="1"/>
          </p:cNvSpPr>
          <p:nvPr/>
        </p:nvSpPr>
        <p:spPr bwMode="auto">
          <a:xfrm>
            <a:off x="5654676" y="4424362"/>
            <a:ext cx="9906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a:solidFill>
                  <a:srgbClr val="0070C0"/>
                </a:solidFill>
                <a:latin typeface="Comic Sans MS" pitchFamily="-128" charset="0"/>
              </a:rPr>
              <a:t>11/12</a:t>
            </a:r>
          </a:p>
        </p:txBody>
      </p:sp>
      <p:sp>
        <p:nvSpPr>
          <p:cNvPr id="16" name="Rectangle 9"/>
          <p:cNvSpPr>
            <a:spLocks noChangeArrowheads="1"/>
          </p:cNvSpPr>
          <p:nvPr/>
        </p:nvSpPr>
        <p:spPr bwMode="auto">
          <a:xfrm>
            <a:off x="9736174" y="4424362"/>
            <a:ext cx="19812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smtClean="0">
                <a:solidFill>
                  <a:srgbClr val="0070C0"/>
                </a:solidFill>
                <a:latin typeface="Comic Sans MS" pitchFamily="-128" charset="0"/>
              </a:rPr>
              <a:t>Mid </a:t>
            </a:r>
            <a:r>
              <a:rPr lang="en-US" sz="1600" b="1" dirty="0">
                <a:solidFill>
                  <a:srgbClr val="0070C0"/>
                </a:solidFill>
                <a:latin typeface="Comic Sans MS" pitchFamily="-128" charset="0"/>
              </a:rPr>
              <a:t>to late 20s</a:t>
            </a:r>
          </a:p>
        </p:txBody>
      </p:sp>
      <p:sp>
        <p:nvSpPr>
          <p:cNvPr id="17" name="Line 10"/>
          <p:cNvSpPr>
            <a:spLocks noChangeShapeType="1"/>
          </p:cNvSpPr>
          <p:nvPr/>
        </p:nvSpPr>
        <p:spPr bwMode="auto">
          <a:xfrm>
            <a:off x="9074168" y="4700590"/>
            <a:ext cx="0" cy="533400"/>
          </a:xfrm>
          <a:prstGeom prst="line">
            <a:avLst/>
          </a:prstGeom>
          <a:noFill/>
          <a:ln w="28575">
            <a:solidFill>
              <a:schemeClr val="folHlink"/>
            </a:solidFill>
            <a:round/>
            <a:headEnd/>
            <a:tailEnd/>
          </a:ln>
        </p:spPr>
        <p:txBody>
          <a:bodyPr/>
          <a:lstStyle/>
          <a:p>
            <a:endParaRPr lang="en-AU"/>
          </a:p>
        </p:txBody>
      </p:sp>
      <p:sp>
        <p:nvSpPr>
          <p:cNvPr id="18" name="Rectangle 11"/>
          <p:cNvSpPr>
            <a:spLocks noChangeArrowheads="1"/>
          </p:cNvSpPr>
          <p:nvPr/>
        </p:nvSpPr>
        <p:spPr bwMode="auto">
          <a:xfrm>
            <a:off x="7011998" y="4424362"/>
            <a:ext cx="9906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a:solidFill>
                  <a:srgbClr val="0070C0"/>
                </a:solidFill>
                <a:latin typeface="Comic Sans MS" pitchFamily="-128" charset="0"/>
              </a:rPr>
              <a:t>14/15</a:t>
            </a:r>
          </a:p>
        </p:txBody>
      </p:sp>
      <p:sp>
        <p:nvSpPr>
          <p:cNvPr id="19" name="Rectangle 12"/>
          <p:cNvSpPr>
            <a:spLocks noChangeArrowheads="1"/>
          </p:cNvSpPr>
          <p:nvPr/>
        </p:nvSpPr>
        <p:spPr bwMode="auto">
          <a:xfrm>
            <a:off x="8583634" y="4424362"/>
            <a:ext cx="990600" cy="3810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1600" b="1" dirty="0">
                <a:solidFill>
                  <a:srgbClr val="0070C0"/>
                </a:solidFill>
                <a:latin typeface="Comic Sans MS" pitchFamily="-128" charset="0"/>
              </a:rPr>
              <a:t>19/21</a:t>
            </a:r>
          </a:p>
        </p:txBody>
      </p:sp>
      <p:sp>
        <p:nvSpPr>
          <p:cNvPr id="20" name="Rectangle 13"/>
          <p:cNvSpPr>
            <a:spLocks noChangeArrowheads="1"/>
          </p:cNvSpPr>
          <p:nvPr/>
        </p:nvSpPr>
        <p:spPr bwMode="auto">
          <a:xfrm>
            <a:off x="1317824" y="412304"/>
            <a:ext cx="10178966" cy="609600"/>
          </a:xfrm>
          <a:prstGeom prst="rect">
            <a:avLst/>
          </a:prstGeom>
          <a:noFill/>
          <a:ln w="9525">
            <a:noFill/>
            <a:miter lim="800000"/>
            <a:headEnd/>
            <a:tailEnd/>
          </a:ln>
        </p:spPr>
        <p:txBody>
          <a:bodyPr/>
          <a:lstStyle/>
          <a:p>
            <a:pPr marL="342900" indent="-342900">
              <a:lnSpc>
                <a:spcPct val="90000"/>
              </a:lnSpc>
              <a:spcBef>
                <a:spcPct val="20000"/>
              </a:spcBef>
              <a:buClr>
                <a:schemeClr val="accent2"/>
              </a:buClr>
              <a:buSzPct val="80000"/>
              <a:buFont typeface="Wingdings" pitchFamily="-128" charset="2"/>
              <a:buNone/>
            </a:pPr>
            <a:r>
              <a:rPr lang="en-US" sz="4400" b="1" dirty="0" smtClean="0">
                <a:latin typeface="GF Halda Smashed"/>
              </a:rPr>
              <a:t>What you need as </a:t>
            </a:r>
            <a:r>
              <a:rPr lang="en-US" sz="4400" b="1" dirty="0">
                <a:latin typeface="GF Halda Smashed"/>
              </a:rPr>
              <a:t>an </a:t>
            </a:r>
            <a:r>
              <a:rPr lang="en-US" sz="4400" b="1" dirty="0" smtClean="0">
                <a:latin typeface="GF Halda Smashed"/>
              </a:rPr>
              <a:t>adolescent</a:t>
            </a:r>
            <a:r>
              <a:rPr lang="en-US" sz="4400" b="1" i="1" dirty="0" smtClean="0">
                <a:latin typeface="GF Halda Smashed"/>
              </a:rPr>
              <a:t> </a:t>
            </a:r>
            <a:r>
              <a:rPr lang="en-US" sz="4400" b="1" i="1" dirty="0">
                <a:latin typeface="GF Halda Smashed"/>
              </a:rPr>
              <a:t>…</a:t>
            </a:r>
            <a:endParaRPr lang="en-US" sz="4400" b="1" dirty="0">
              <a:latin typeface="GF Halda Smashed"/>
            </a:endParaRPr>
          </a:p>
        </p:txBody>
      </p:sp>
      <p:sp>
        <p:nvSpPr>
          <p:cNvPr id="21" name="Line 14"/>
          <p:cNvSpPr>
            <a:spLocks noChangeShapeType="1"/>
          </p:cNvSpPr>
          <p:nvPr/>
        </p:nvSpPr>
        <p:spPr bwMode="auto">
          <a:xfrm flipV="1">
            <a:off x="6145210" y="4948238"/>
            <a:ext cx="0" cy="3200400"/>
          </a:xfrm>
          <a:prstGeom prst="line">
            <a:avLst/>
          </a:prstGeom>
          <a:noFill/>
          <a:ln w="28575">
            <a:solidFill>
              <a:schemeClr val="folHlink"/>
            </a:solidFill>
            <a:round/>
            <a:headEnd/>
            <a:tailEnd/>
          </a:ln>
        </p:spPr>
        <p:txBody>
          <a:bodyPr/>
          <a:lstStyle/>
          <a:p>
            <a:endParaRPr lang="en-AU"/>
          </a:p>
        </p:txBody>
      </p:sp>
      <p:sp>
        <p:nvSpPr>
          <p:cNvPr id="22" name="AutoShape 15"/>
          <p:cNvSpPr>
            <a:spLocks noChangeArrowheads="1"/>
          </p:cNvSpPr>
          <p:nvPr/>
        </p:nvSpPr>
        <p:spPr bwMode="auto">
          <a:xfrm rot="10800000">
            <a:off x="6145210" y="4291017"/>
            <a:ext cx="4643470" cy="1371600"/>
          </a:xfrm>
          <a:custGeom>
            <a:avLst/>
            <a:gdLst>
              <a:gd name="T0" fmla="*/ 2514600 w 21600"/>
              <a:gd name="T1" fmla="*/ 0 h 21600"/>
              <a:gd name="T2" fmla="*/ 175323 w 21600"/>
              <a:gd name="T3" fmla="*/ 713168 h 21600"/>
              <a:gd name="T4" fmla="*/ 2514600 w 21600"/>
              <a:gd name="T5" fmla="*/ 94551 h 21600"/>
              <a:gd name="T6" fmla="*/ 4853877 w 21600"/>
              <a:gd name="T7" fmla="*/ 713168 h 21600"/>
              <a:gd name="T8" fmla="*/ 0 60000 65536"/>
              <a:gd name="T9" fmla="*/ 0 60000 65536"/>
              <a:gd name="T10" fmla="*/ 0 60000 65536"/>
              <a:gd name="T11" fmla="*/ 0 60000 65536"/>
              <a:gd name="T12" fmla="*/ 0 w 21600"/>
              <a:gd name="T13" fmla="*/ 0 h 21600"/>
              <a:gd name="T14" fmla="*/ 21600 w 21600"/>
              <a:gd name="T15" fmla="*/ 8202 h 21600"/>
            </a:gdLst>
            <a:ahLst/>
            <a:cxnLst>
              <a:cxn ang="T8">
                <a:pos x="T0" y="T1"/>
              </a:cxn>
              <a:cxn ang="T9">
                <a:pos x="T2" y="T3"/>
              </a:cxn>
              <a:cxn ang="T10">
                <a:pos x="T4" y="T5"/>
              </a:cxn>
              <a:cxn ang="T11">
                <a:pos x="T6" y="T7"/>
              </a:cxn>
            </a:cxnLst>
            <a:rect l="T12" t="T13" r="T14" b="T15"/>
            <a:pathLst>
              <a:path w="21600" h="21600">
                <a:moveTo>
                  <a:pt x="1497" y="11199"/>
                </a:moveTo>
                <a:cubicBezTo>
                  <a:pt x="1491" y="11066"/>
                  <a:pt x="1489" y="10933"/>
                  <a:pt x="1489" y="10800"/>
                </a:cubicBezTo>
                <a:cubicBezTo>
                  <a:pt x="1489" y="5657"/>
                  <a:pt x="5657" y="1489"/>
                  <a:pt x="10800" y="1489"/>
                </a:cubicBezTo>
                <a:cubicBezTo>
                  <a:pt x="15942" y="1489"/>
                  <a:pt x="20111" y="5657"/>
                  <a:pt x="20111" y="10800"/>
                </a:cubicBezTo>
                <a:cubicBezTo>
                  <a:pt x="20111" y="10933"/>
                  <a:pt x="20108" y="11066"/>
                  <a:pt x="20102" y="11199"/>
                </a:cubicBezTo>
                <a:lnTo>
                  <a:pt x="21590" y="11263"/>
                </a:lnTo>
                <a:cubicBezTo>
                  <a:pt x="21596" y="11109"/>
                  <a:pt x="21600" y="10954"/>
                  <a:pt x="21600" y="10800"/>
                </a:cubicBezTo>
                <a:cubicBezTo>
                  <a:pt x="21600" y="4835"/>
                  <a:pt x="16764" y="0"/>
                  <a:pt x="10800" y="0"/>
                </a:cubicBezTo>
                <a:cubicBezTo>
                  <a:pt x="4835" y="0"/>
                  <a:pt x="0" y="4835"/>
                  <a:pt x="0" y="10800"/>
                </a:cubicBezTo>
                <a:cubicBezTo>
                  <a:pt x="-1" y="10954"/>
                  <a:pt x="3" y="11109"/>
                  <a:pt x="9" y="11263"/>
                </a:cubicBezTo>
                <a:close/>
              </a:path>
            </a:pathLst>
          </a:custGeom>
          <a:solidFill>
            <a:schemeClr val="accent1">
              <a:alpha val="50195"/>
            </a:schemeClr>
          </a:solidFill>
          <a:ln w="9525">
            <a:solidFill>
              <a:schemeClr val="tx1"/>
            </a:solidFill>
            <a:miter lim="800000"/>
            <a:headEnd/>
            <a:tailEnd/>
          </a:ln>
        </p:spPr>
        <p:txBody>
          <a:bodyPr wrap="none" anchor="ctr"/>
          <a:lstStyle/>
          <a:p>
            <a:endParaRPr lang="en-AU"/>
          </a:p>
        </p:txBody>
      </p:sp>
      <p:sp>
        <p:nvSpPr>
          <p:cNvPr id="23" name="Text Box 17"/>
          <p:cNvSpPr txBox="1">
            <a:spLocks noChangeArrowheads="1"/>
          </p:cNvSpPr>
          <p:nvPr/>
        </p:nvSpPr>
        <p:spPr bwMode="auto">
          <a:xfrm>
            <a:off x="6711976" y="5019676"/>
            <a:ext cx="3505200" cy="457200"/>
          </a:xfrm>
          <a:prstGeom prst="rect">
            <a:avLst/>
          </a:prstGeom>
          <a:noFill/>
          <a:ln w="9525">
            <a:noFill/>
            <a:miter lim="800000"/>
            <a:headEnd/>
            <a:tailEnd/>
          </a:ln>
          <a:effectLst/>
        </p:spPr>
        <p:txBody>
          <a:bodyPr>
            <a:spAutoFit/>
          </a:bodyPr>
          <a:lstStyle/>
          <a:p>
            <a:pPr algn="ctr">
              <a:spcBef>
                <a:spcPct val="50000"/>
              </a:spcBef>
              <a:defRPr/>
            </a:pPr>
            <a:r>
              <a:rPr lang="en-US" sz="2400" b="1" dirty="0">
                <a:effectLst>
                  <a:outerShdw blurRad="38100" dist="38100" dir="2700000" algn="tl">
                    <a:srgbClr val="C0C0C0"/>
                  </a:outerShdw>
                </a:effectLst>
                <a:latin typeface="Comic Sans MS" pitchFamily="-128" charset="0"/>
              </a:rPr>
              <a:t>Paternal Attachment</a:t>
            </a:r>
          </a:p>
        </p:txBody>
      </p:sp>
      <p:sp>
        <p:nvSpPr>
          <p:cNvPr id="24" name="Line 18"/>
          <p:cNvSpPr>
            <a:spLocks noChangeShapeType="1"/>
          </p:cNvSpPr>
          <p:nvPr/>
        </p:nvSpPr>
        <p:spPr bwMode="auto">
          <a:xfrm>
            <a:off x="5159412" y="8162948"/>
            <a:ext cx="6629400" cy="0"/>
          </a:xfrm>
          <a:prstGeom prst="line">
            <a:avLst/>
          </a:prstGeom>
          <a:noFill/>
          <a:ln w="57150">
            <a:solidFill>
              <a:schemeClr val="tx1"/>
            </a:solidFill>
            <a:round/>
            <a:headEnd/>
            <a:tailEnd/>
          </a:ln>
        </p:spPr>
        <p:txBody>
          <a:bodyPr/>
          <a:lstStyle/>
          <a:p>
            <a:endParaRPr lang="en-AU"/>
          </a:p>
        </p:txBody>
      </p:sp>
      <p:sp>
        <p:nvSpPr>
          <p:cNvPr id="25" name="Text Box 19"/>
          <p:cNvSpPr txBox="1">
            <a:spLocks noChangeArrowheads="1"/>
          </p:cNvSpPr>
          <p:nvPr/>
        </p:nvSpPr>
        <p:spPr bwMode="auto">
          <a:xfrm>
            <a:off x="6359524" y="8277252"/>
            <a:ext cx="4648200" cy="457200"/>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FFF00"/>
                </a:solidFill>
                <a:effectLst>
                  <a:outerShdw blurRad="38100" dist="38100" dir="2700000" algn="tl">
                    <a:srgbClr val="C0C0C0"/>
                  </a:outerShdw>
                </a:effectLst>
                <a:latin typeface="Comic Sans MS" pitchFamily="-128" charset="0"/>
              </a:rPr>
              <a:t>Family safety and stability</a:t>
            </a:r>
          </a:p>
        </p:txBody>
      </p:sp>
      <p:sp>
        <p:nvSpPr>
          <p:cNvPr id="26" name="Text Box 20"/>
          <p:cNvSpPr txBox="1">
            <a:spLocks noChangeArrowheads="1"/>
          </p:cNvSpPr>
          <p:nvPr/>
        </p:nvSpPr>
        <p:spPr bwMode="auto">
          <a:xfrm>
            <a:off x="8097878" y="6091246"/>
            <a:ext cx="2905116" cy="1569660"/>
          </a:xfrm>
          <a:prstGeom prst="rect">
            <a:avLst/>
          </a:prstGeom>
          <a:noFill/>
          <a:ln w="9525">
            <a:noFill/>
            <a:miter lim="800000"/>
            <a:headEnd/>
            <a:tailEnd/>
          </a:ln>
          <a:effectLst/>
        </p:spPr>
        <p:txBody>
          <a:bodyPr wrap="square">
            <a:spAutoFit/>
          </a:bodyPr>
          <a:lstStyle/>
          <a:p>
            <a:pPr algn="l">
              <a:spcBef>
                <a:spcPct val="50000"/>
              </a:spcBef>
              <a:defRPr/>
            </a:pPr>
            <a:r>
              <a:rPr lang="en-US" sz="2400" b="1" dirty="0" smtClean="0">
                <a:solidFill>
                  <a:srgbClr val="0070C0"/>
                </a:solidFill>
                <a:effectLst>
                  <a:outerShdw blurRad="38100" dist="38100" dir="2700000" algn="tl">
                    <a:srgbClr val="C0C0C0"/>
                  </a:outerShdw>
                </a:effectLst>
                <a:latin typeface="GF Halda Normal"/>
              </a:rPr>
              <a:t>Pathfinder   </a:t>
            </a:r>
          </a:p>
          <a:p>
            <a:pPr algn="l">
              <a:spcBef>
                <a:spcPct val="50000"/>
              </a:spcBef>
              <a:defRPr/>
            </a:pPr>
            <a:r>
              <a:rPr lang="en-US" sz="2400" b="1" dirty="0" smtClean="0">
                <a:solidFill>
                  <a:srgbClr val="0070C0"/>
                </a:solidFill>
                <a:effectLst>
                  <a:outerShdw blurRad="38100" dist="38100" dir="2700000" algn="tl">
                    <a:srgbClr val="C0C0C0"/>
                  </a:outerShdw>
                </a:effectLst>
                <a:latin typeface="GF Halda Normal"/>
              </a:rPr>
              <a:t>           Youth</a:t>
            </a:r>
          </a:p>
          <a:p>
            <a:pPr algn="l">
              <a:spcBef>
                <a:spcPct val="50000"/>
              </a:spcBef>
              <a:defRPr/>
            </a:pPr>
            <a:r>
              <a:rPr lang="en-US" sz="2400" b="1" dirty="0">
                <a:solidFill>
                  <a:srgbClr val="0070C0"/>
                </a:solidFill>
                <a:effectLst>
                  <a:outerShdw blurRad="38100" dist="38100" dir="2700000" algn="tl">
                    <a:srgbClr val="C0C0C0"/>
                  </a:outerShdw>
                </a:effectLst>
                <a:latin typeface="GF Halda Normal"/>
              </a:rPr>
              <a:t> </a:t>
            </a:r>
            <a:r>
              <a:rPr lang="en-US" sz="2400" b="1" dirty="0" smtClean="0">
                <a:solidFill>
                  <a:srgbClr val="0070C0"/>
                </a:solidFill>
                <a:effectLst>
                  <a:outerShdw blurRad="38100" dist="38100" dir="2700000" algn="tl">
                    <a:srgbClr val="C0C0C0"/>
                  </a:outerShdw>
                </a:effectLst>
                <a:latin typeface="GF Halda Normal"/>
              </a:rPr>
              <a:t>       Leaders</a:t>
            </a:r>
            <a:endParaRPr lang="en-US" sz="2400" b="1" dirty="0">
              <a:solidFill>
                <a:srgbClr val="0070C0"/>
              </a:solidFill>
              <a:effectLst>
                <a:outerShdw blurRad="38100" dist="38100" dir="2700000" algn="tl">
                  <a:srgbClr val="C0C0C0"/>
                </a:outerShdw>
              </a:effectLst>
              <a:latin typeface="GF Halda Normal"/>
            </a:endParaRPr>
          </a:p>
        </p:txBody>
      </p:sp>
      <p:sp>
        <p:nvSpPr>
          <p:cNvPr id="27" name="Text Box 21"/>
          <p:cNvSpPr txBox="1">
            <a:spLocks noChangeArrowheads="1"/>
          </p:cNvSpPr>
          <p:nvPr/>
        </p:nvSpPr>
        <p:spPr bwMode="auto">
          <a:xfrm>
            <a:off x="7183462" y="8705880"/>
            <a:ext cx="2819400" cy="457200"/>
          </a:xfrm>
          <a:prstGeom prst="rect">
            <a:avLst/>
          </a:prstGeom>
          <a:noFill/>
          <a:ln w="9525">
            <a:noFill/>
            <a:miter lim="800000"/>
            <a:headEnd/>
            <a:tailEnd/>
          </a:ln>
          <a:effectLst/>
        </p:spPr>
        <p:txBody>
          <a:bodyPr>
            <a:spAutoFit/>
          </a:bodyPr>
          <a:lstStyle/>
          <a:p>
            <a:pPr>
              <a:spcBef>
                <a:spcPct val="50000"/>
              </a:spcBef>
              <a:defRPr/>
            </a:pPr>
            <a:r>
              <a:rPr lang="en-US" sz="2400" b="1" dirty="0">
                <a:solidFill>
                  <a:srgbClr val="FFFF00"/>
                </a:solidFill>
                <a:effectLst>
                  <a:outerShdw blurRad="38100" dist="38100" dir="2700000" algn="tl">
                    <a:srgbClr val="C0C0C0"/>
                  </a:outerShdw>
                </a:effectLst>
                <a:latin typeface="Comic Sans MS" pitchFamily="-128" charset="0"/>
              </a:rPr>
              <a:t>A Safe Haven</a:t>
            </a:r>
          </a:p>
        </p:txBody>
      </p:sp>
      <p:sp>
        <p:nvSpPr>
          <p:cNvPr id="28" name="AutoShape 22"/>
          <p:cNvSpPr>
            <a:spLocks noChangeArrowheads="1"/>
          </p:cNvSpPr>
          <p:nvPr/>
        </p:nvSpPr>
        <p:spPr bwMode="auto">
          <a:xfrm rot="16200000">
            <a:off x="5321300" y="7696228"/>
            <a:ext cx="1066800" cy="1295400"/>
          </a:xfrm>
          <a:custGeom>
            <a:avLst/>
            <a:gdLst>
              <a:gd name="T0" fmla="*/ 747056 w 21600"/>
              <a:gd name="T1" fmla="*/ 0 h 21600"/>
              <a:gd name="T2" fmla="*/ 747056 w 21600"/>
              <a:gd name="T3" fmla="*/ 729142 h 21600"/>
              <a:gd name="T4" fmla="*/ 159872 w 21600"/>
              <a:gd name="T5" fmla="*/ 1295400 h 21600"/>
              <a:gd name="T6" fmla="*/ 1066800 w 21600"/>
              <a:gd name="T7" fmla="*/ 364571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en-AU"/>
          </a:p>
        </p:txBody>
      </p:sp>
      <p:sp>
        <p:nvSpPr>
          <p:cNvPr id="29" name="AutoShape 23"/>
          <p:cNvSpPr>
            <a:spLocks noChangeArrowheads="1"/>
          </p:cNvSpPr>
          <p:nvPr/>
        </p:nvSpPr>
        <p:spPr bwMode="auto">
          <a:xfrm>
            <a:off x="6292864" y="5567370"/>
            <a:ext cx="2209800" cy="381000"/>
          </a:xfrm>
          <a:prstGeom prst="curvedUpArrow">
            <a:avLst>
              <a:gd name="adj1" fmla="val 116000"/>
              <a:gd name="adj2" fmla="val 232000"/>
              <a:gd name="adj3" fmla="val 33333"/>
            </a:avLst>
          </a:prstGeom>
          <a:solidFill>
            <a:schemeClr val="accent1"/>
          </a:solidFill>
          <a:ln w="9525">
            <a:solidFill>
              <a:schemeClr val="tx1"/>
            </a:solidFill>
            <a:miter lim="800000"/>
            <a:headEnd/>
            <a:tailEnd/>
          </a:ln>
        </p:spPr>
        <p:txBody>
          <a:bodyPr wrap="none" anchor="ctr"/>
          <a:lstStyle/>
          <a:p>
            <a:endParaRPr lang="en-AU"/>
          </a:p>
        </p:txBody>
      </p:sp>
      <p:sp>
        <p:nvSpPr>
          <p:cNvPr id="30" name="TextBox 29"/>
          <p:cNvSpPr txBox="1"/>
          <p:nvPr/>
        </p:nvSpPr>
        <p:spPr>
          <a:xfrm>
            <a:off x="4002070" y="6260381"/>
            <a:ext cx="2500330" cy="830997"/>
          </a:xfrm>
          <a:prstGeom prst="rect">
            <a:avLst/>
          </a:prstGeom>
          <a:noFill/>
        </p:spPr>
        <p:txBody>
          <a:bodyPr wrap="square" rtlCol="0">
            <a:spAutoFit/>
          </a:bodyPr>
          <a:lstStyle/>
          <a:p>
            <a:r>
              <a:rPr lang="en-US" sz="2400" b="1" dirty="0" smtClean="0">
                <a:effectLst>
                  <a:outerShdw blurRad="38100" dist="38100" dir="2700000" algn="tl">
                    <a:srgbClr val="C0C0C0"/>
                  </a:outerShdw>
                </a:effectLst>
                <a:latin typeface="Comic Sans MS" pitchFamily="-128" charset="0"/>
              </a:rPr>
              <a:t>Maternal Attachment</a:t>
            </a:r>
          </a:p>
        </p:txBody>
      </p:sp>
      <p:sp>
        <p:nvSpPr>
          <p:cNvPr id="31" name="TextBox 30"/>
          <p:cNvSpPr txBox="1"/>
          <p:nvPr/>
        </p:nvSpPr>
        <p:spPr>
          <a:xfrm>
            <a:off x="10788680" y="6091246"/>
            <a:ext cx="2216120" cy="830997"/>
          </a:xfrm>
          <a:prstGeom prst="rect">
            <a:avLst/>
          </a:prstGeom>
          <a:noFill/>
        </p:spPr>
        <p:txBody>
          <a:bodyPr wrap="square" rtlCol="0">
            <a:spAutoFit/>
          </a:bodyPr>
          <a:lstStyle/>
          <a:p>
            <a:r>
              <a:rPr lang="en-US" sz="2400" b="1" dirty="0" smtClean="0">
                <a:effectLst>
                  <a:outerShdw blurRad="38100" dist="38100" dir="2700000" algn="tl">
                    <a:srgbClr val="C0C0C0"/>
                  </a:outerShdw>
                </a:effectLst>
                <a:latin typeface="Comic Sans MS" pitchFamily="-128" charset="0"/>
              </a:rPr>
              <a:t>Emerging </a:t>
            </a:r>
          </a:p>
          <a:p>
            <a:r>
              <a:rPr lang="en-US" sz="2400" b="1" dirty="0" smtClean="0">
                <a:effectLst>
                  <a:outerShdw blurRad="38100" dist="38100" dir="2700000" algn="tl">
                    <a:srgbClr val="C0C0C0"/>
                  </a:outerShdw>
                </a:effectLst>
                <a:latin typeface="Comic Sans MS" pitchFamily="-128" charset="0"/>
              </a:rPr>
              <a:t>Adulthood</a:t>
            </a:r>
          </a:p>
        </p:txBody>
      </p:sp>
      <p:sp>
        <p:nvSpPr>
          <p:cNvPr id="32" name="TextBox 31"/>
          <p:cNvSpPr txBox="1"/>
          <p:nvPr/>
        </p:nvSpPr>
        <p:spPr>
          <a:xfrm>
            <a:off x="5287954" y="3805230"/>
            <a:ext cx="6858048" cy="461665"/>
          </a:xfrm>
          <a:prstGeom prst="rect">
            <a:avLst/>
          </a:prstGeom>
          <a:noFill/>
        </p:spPr>
        <p:txBody>
          <a:bodyPr wrap="square" rtlCol="0">
            <a:spAutoFit/>
          </a:bodyPr>
          <a:lstStyle/>
          <a:p>
            <a:endParaRPr lang="en-AU" sz="2400" b="1" dirty="0">
              <a:latin typeface="Comic Sans MS" pitchFamily="66" charset="0"/>
            </a:endParaRPr>
          </a:p>
        </p:txBody>
      </p:sp>
      <p:sp>
        <p:nvSpPr>
          <p:cNvPr id="33" name="TextBox 32"/>
          <p:cNvSpPr txBox="1"/>
          <p:nvPr/>
        </p:nvSpPr>
        <p:spPr>
          <a:xfrm>
            <a:off x="4859326" y="3948106"/>
            <a:ext cx="7286676" cy="461665"/>
          </a:xfrm>
          <a:prstGeom prst="rect">
            <a:avLst/>
          </a:prstGeom>
          <a:noFill/>
        </p:spPr>
        <p:txBody>
          <a:bodyPr wrap="square" rtlCol="0">
            <a:spAutoFit/>
          </a:bodyPr>
          <a:lstStyle/>
          <a:p>
            <a:r>
              <a:rPr lang="en-AU" sz="2400" b="1" dirty="0" smtClean="0">
                <a:latin typeface="Comic Sans MS" pitchFamily="66" charset="0"/>
              </a:rPr>
              <a:t>Early         Mid            Late</a:t>
            </a:r>
            <a:endParaRPr lang="en-AU" sz="2400" b="1" dirty="0">
              <a:latin typeface="Comic Sans MS" pitchFamily="66" charset="0"/>
            </a:endParaRPr>
          </a:p>
        </p:txBody>
      </p:sp>
      <p:sp>
        <p:nvSpPr>
          <p:cNvPr id="40" name="Up Arrow 39"/>
          <p:cNvSpPr/>
          <p:nvPr/>
        </p:nvSpPr>
        <p:spPr bwMode="auto">
          <a:xfrm>
            <a:off x="7145342" y="5519742"/>
            <a:ext cx="357190" cy="1643074"/>
          </a:xfrm>
          <a:prstGeom prst="upArrow">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41" name="Up Arrow 40"/>
          <p:cNvSpPr/>
          <p:nvPr/>
        </p:nvSpPr>
        <p:spPr bwMode="auto">
          <a:xfrm>
            <a:off x="7716846" y="6019808"/>
            <a:ext cx="357190" cy="1143008"/>
          </a:xfrm>
          <a:prstGeom prst="upArrow">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42" name="Up Arrow 41"/>
          <p:cNvSpPr/>
          <p:nvPr/>
        </p:nvSpPr>
        <p:spPr bwMode="auto">
          <a:xfrm>
            <a:off x="9670752" y="5476868"/>
            <a:ext cx="357190" cy="1071570"/>
          </a:xfrm>
          <a:prstGeom prst="upArrow">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43" name="Up Arrow 42"/>
          <p:cNvSpPr/>
          <p:nvPr/>
        </p:nvSpPr>
        <p:spPr bwMode="auto">
          <a:xfrm>
            <a:off x="8359788" y="5376866"/>
            <a:ext cx="357190" cy="785818"/>
          </a:xfrm>
          <a:prstGeom prst="upArrow">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36" name="TextBox 35"/>
          <p:cNvSpPr txBox="1"/>
          <p:nvPr/>
        </p:nvSpPr>
        <p:spPr>
          <a:xfrm>
            <a:off x="1539360" y="1564432"/>
            <a:ext cx="9715568" cy="738664"/>
          </a:xfrm>
          <a:prstGeom prst="rect">
            <a:avLst/>
          </a:prstGeom>
          <a:noFill/>
        </p:spPr>
        <p:txBody>
          <a:bodyPr wrap="square" rtlCol="0">
            <a:spAutoFit/>
          </a:bodyPr>
          <a:lstStyle/>
          <a:p>
            <a:r>
              <a:rPr lang="en-AU" b="1" dirty="0" smtClean="0">
                <a:latin typeface="GF Halda Smashed"/>
              </a:rPr>
              <a:t>Who’s going to help you through...</a:t>
            </a:r>
            <a:endParaRPr lang="en-AU" b="1" dirty="0">
              <a:latin typeface="GF Halda Smashed"/>
            </a:endParaRPr>
          </a:p>
        </p:txBody>
      </p:sp>
      <p:sp>
        <p:nvSpPr>
          <p:cNvPr id="2" name="TextBox 1"/>
          <p:cNvSpPr txBox="1"/>
          <p:nvPr/>
        </p:nvSpPr>
        <p:spPr>
          <a:xfrm>
            <a:off x="6503943" y="7162816"/>
            <a:ext cx="2089220" cy="830997"/>
          </a:xfrm>
          <a:prstGeom prst="rect">
            <a:avLst/>
          </a:prstGeom>
          <a:noFill/>
        </p:spPr>
        <p:txBody>
          <a:bodyPr wrap="square" rtlCol="0">
            <a:spAutoFit/>
          </a:bodyPr>
          <a:lstStyle/>
          <a:p>
            <a:r>
              <a:rPr lang="en-AU" sz="2400" b="1" dirty="0" smtClean="0">
                <a:solidFill>
                  <a:srgbClr val="0070C0"/>
                </a:solidFill>
                <a:latin typeface="GF Halda Normal"/>
              </a:rPr>
              <a:t>Extended Family</a:t>
            </a:r>
            <a:endParaRPr lang="en-AU" sz="2400" b="1" dirty="0">
              <a:solidFill>
                <a:srgbClr val="0070C0"/>
              </a:solidFill>
              <a:latin typeface="GF Halda Normal"/>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200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2000"/>
                                        <p:tgtEl>
                                          <p:spTgt spid="27"/>
                                        </p:tgtEl>
                                      </p:cBhvr>
                                    </p:animEffect>
                                  </p:childTnLst>
                                </p:cTn>
                              </p:par>
                            </p:childTnLst>
                          </p:cTn>
                        </p:par>
                        <p:par>
                          <p:cTn id="13" fill="hold">
                            <p:stCondLst>
                              <p:cond delay="4500"/>
                            </p:stCondLst>
                            <p:childTnLst>
                              <p:par>
                                <p:cTn id="14" presetID="49" presetClass="entr" presetSubtype="0" decel="100000"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2000" fill="hold"/>
                                        <p:tgtEl>
                                          <p:spTgt spid="28"/>
                                        </p:tgtEl>
                                        <p:attrNameLst>
                                          <p:attrName>ppt_w</p:attrName>
                                        </p:attrNameLst>
                                      </p:cBhvr>
                                      <p:tavLst>
                                        <p:tav tm="0">
                                          <p:val>
                                            <p:fltVal val="0"/>
                                          </p:val>
                                        </p:tav>
                                        <p:tav tm="100000">
                                          <p:val>
                                            <p:strVal val="#ppt_w"/>
                                          </p:val>
                                        </p:tav>
                                      </p:tavLst>
                                    </p:anim>
                                    <p:anim calcmode="lin" valueType="num">
                                      <p:cBhvr>
                                        <p:cTn id="17" dur="2000" fill="hold"/>
                                        <p:tgtEl>
                                          <p:spTgt spid="28"/>
                                        </p:tgtEl>
                                        <p:attrNameLst>
                                          <p:attrName>ppt_h</p:attrName>
                                        </p:attrNameLst>
                                      </p:cBhvr>
                                      <p:tavLst>
                                        <p:tav tm="0">
                                          <p:val>
                                            <p:fltVal val="0"/>
                                          </p:val>
                                        </p:tav>
                                        <p:tav tm="100000">
                                          <p:val>
                                            <p:strVal val="#ppt_h"/>
                                          </p:val>
                                        </p:tav>
                                      </p:tavLst>
                                    </p:anim>
                                    <p:anim calcmode="lin" valueType="num">
                                      <p:cBhvr>
                                        <p:cTn id="18" dur="2000" fill="hold"/>
                                        <p:tgtEl>
                                          <p:spTgt spid="28"/>
                                        </p:tgtEl>
                                        <p:attrNameLst>
                                          <p:attrName>style.rotation</p:attrName>
                                        </p:attrNameLst>
                                      </p:cBhvr>
                                      <p:tavLst>
                                        <p:tav tm="0">
                                          <p:val>
                                            <p:fltVal val="360"/>
                                          </p:val>
                                        </p:tav>
                                        <p:tav tm="100000">
                                          <p:val>
                                            <p:fltVal val="0"/>
                                          </p:val>
                                        </p:tav>
                                      </p:tavLst>
                                    </p:anim>
                                    <p:animEffect transition="in" filter="fade">
                                      <p:cBhvr>
                                        <p:cTn id="19" dur="200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500"/>
                                        <p:tgtEl>
                                          <p:spTgt spid="23"/>
                                        </p:tgtEl>
                                      </p:cBhvr>
                                    </p:animEffect>
                                  </p:childTnLst>
                                </p:cTn>
                              </p:par>
                            </p:childTnLst>
                          </p:cTn>
                        </p:par>
                        <p:par>
                          <p:cTn id="25" fill="hold">
                            <p:stCondLst>
                              <p:cond delay="500"/>
                            </p:stCondLst>
                            <p:childTnLst>
                              <p:par>
                                <p:cTn id="26" presetID="55" presetClass="entr" presetSubtype="0" fill="hold" grpId="0" nodeType="after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p:cTn id="28" dur="1000" fill="hold"/>
                                        <p:tgtEl>
                                          <p:spTgt spid="22"/>
                                        </p:tgtEl>
                                        <p:attrNameLst>
                                          <p:attrName>ppt_w</p:attrName>
                                        </p:attrNameLst>
                                      </p:cBhvr>
                                      <p:tavLst>
                                        <p:tav tm="0">
                                          <p:val>
                                            <p:strVal val="#ppt_w*0.70"/>
                                          </p:val>
                                        </p:tav>
                                        <p:tav tm="100000">
                                          <p:val>
                                            <p:strVal val="#ppt_w"/>
                                          </p:val>
                                        </p:tav>
                                      </p:tavLst>
                                    </p:anim>
                                    <p:anim calcmode="lin" valueType="num">
                                      <p:cBhvr>
                                        <p:cTn id="29" dur="1000" fill="hold"/>
                                        <p:tgtEl>
                                          <p:spTgt spid="22"/>
                                        </p:tgtEl>
                                        <p:attrNameLst>
                                          <p:attrName>ppt_h</p:attrName>
                                        </p:attrNameLst>
                                      </p:cBhvr>
                                      <p:tavLst>
                                        <p:tav tm="0">
                                          <p:val>
                                            <p:strVal val="#ppt_h"/>
                                          </p:val>
                                        </p:tav>
                                        <p:tav tm="100000">
                                          <p:val>
                                            <p:strVal val="#ppt_h"/>
                                          </p:val>
                                        </p:tav>
                                      </p:tavLst>
                                    </p:anim>
                                    <p:animEffect transition="in" filter="fade">
                                      <p:cBhvr>
                                        <p:cTn id="30" dur="1000"/>
                                        <p:tgtEl>
                                          <p:spTgt spid="22"/>
                                        </p:tgtEl>
                                      </p:cBhvr>
                                    </p:animEffect>
                                  </p:childTnLst>
                                </p:cTn>
                              </p:par>
                            </p:childTnLst>
                          </p:cTn>
                        </p:par>
                        <p:par>
                          <p:cTn id="31" fill="hold">
                            <p:stCondLst>
                              <p:cond delay="1500"/>
                            </p:stCondLst>
                            <p:childTnLst>
                              <p:par>
                                <p:cTn id="32" presetID="49" presetClass="entr" presetSubtype="0" decel="10000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2000" fill="hold"/>
                                        <p:tgtEl>
                                          <p:spTgt spid="29"/>
                                        </p:tgtEl>
                                        <p:attrNameLst>
                                          <p:attrName>ppt_w</p:attrName>
                                        </p:attrNameLst>
                                      </p:cBhvr>
                                      <p:tavLst>
                                        <p:tav tm="0">
                                          <p:val>
                                            <p:fltVal val="0"/>
                                          </p:val>
                                        </p:tav>
                                        <p:tav tm="100000">
                                          <p:val>
                                            <p:strVal val="#ppt_w"/>
                                          </p:val>
                                        </p:tav>
                                      </p:tavLst>
                                    </p:anim>
                                    <p:anim calcmode="lin" valueType="num">
                                      <p:cBhvr>
                                        <p:cTn id="35" dur="2000" fill="hold"/>
                                        <p:tgtEl>
                                          <p:spTgt spid="29"/>
                                        </p:tgtEl>
                                        <p:attrNameLst>
                                          <p:attrName>ppt_h</p:attrName>
                                        </p:attrNameLst>
                                      </p:cBhvr>
                                      <p:tavLst>
                                        <p:tav tm="0">
                                          <p:val>
                                            <p:fltVal val="0"/>
                                          </p:val>
                                        </p:tav>
                                        <p:tav tm="100000">
                                          <p:val>
                                            <p:strVal val="#ppt_h"/>
                                          </p:val>
                                        </p:tav>
                                      </p:tavLst>
                                    </p:anim>
                                    <p:anim calcmode="lin" valueType="num">
                                      <p:cBhvr>
                                        <p:cTn id="36" dur="2000" fill="hold"/>
                                        <p:tgtEl>
                                          <p:spTgt spid="29"/>
                                        </p:tgtEl>
                                        <p:attrNameLst>
                                          <p:attrName>style.rotation</p:attrName>
                                        </p:attrNameLst>
                                      </p:cBhvr>
                                      <p:tavLst>
                                        <p:tav tm="0">
                                          <p:val>
                                            <p:fltVal val="360"/>
                                          </p:val>
                                        </p:tav>
                                        <p:tav tm="100000">
                                          <p:val>
                                            <p:fltVal val="0"/>
                                          </p:val>
                                        </p:tav>
                                      </p:tavLst>
                                    </p:anim>
                                    <p:animEffect transition="in" filter="fade">
                                      <p:cBhvr>
                                        <p:cTn id="37" dur="2000"/>
                                        <p:tgtEl>
                                          <p:spTgt spid="29"/>
                                        </p:tgtEl>
                                      </p:cBhvr>
                                    </p:animEffect>
                                  </p:childTnLst>
                                </p:cTn>
                              </p:par>
                              <p:par>
                                <p:cTn id="38" presetID="10" presetClass="exit" presetSubtype="0" fill="hold" grpId="1" nodeType="withEffect">
                                  <p:stCondLst>
                                    <p:cond delay="0"/>
                                  </p:stCondLst>
                                  <p:childTnLst>
                                    <p:animEffect transition="out" filter="fade">
                                      <p:cBhvr>
                                        <p:cTn id="39" dur="2000"/>
                                        <p:tgtEl>
                                          <p:spTgt spid="29"/>
                                        </p:tgtEl>
                                      </p:cBhvr>
                                    </p:animEffect>
                                    <p:set>
                                      <p:cBhvr>
                                        <p:cTn id="40" dur="1" fill="hold">
                                          <p:stCondLst>
                                            <p:cond delay="1999"/>
                                          </p:stCondLst>
                                        </p:cTn>
                                        <p:tgtEl>
                                          <p:spTgt spid="2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dissolve">
                                      <p:cBhvr>
                                        <p:cTn id="45" dur="500"/>
                                        <p:tgtEl>
                                          <p:spTgt spid="2"/>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dissolve">
                                      <p:cBhvr>
                                        <p:cTn id="5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utoUpdateAnimBg="0"/>
      <p:bldP spid="25" grpId="0"/>
      <p:bldP spid="26" grpId="0"/>
      <p:bldP spid="27" grpId="0"/>
      <p:bldP spid="28" grpId="0" animBg="1"/>
      <p:bldP spid="29" grpId="0" animBg="1"/>
      <p:bldP spid="29" grpId="1"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5" name="Oval 4"/>
          <p:cNvSpPr/>
          <p:nvPr/>
        </p:nvSpPr>
        <p:spPr bwMode="auto">
          <a:xfrm>
            <a:off x="6502400" y="4228728"/>
            <a:ext cx="1368152" cy="1224136"/>
          </a:xfrm>
          <a:prstGeom prst="ellipse">
            <a:avLst/>
          </a:prstGeom>
          <a:no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Gill Sans" charset="0"/>
                <a:ea typeface="ヒラギノ角ゴ ProN W3" charset="0"/>
                <a:cs typeface="ヒラギノ角ゴ ProN W3" charset="0"/>
                <a:sym typeface="Gill Sans" charset="0"/>
              </a:rPr>
              <a:t>Values</a:t>
            </a:r>
          </a:p>
        </p:txBody>
      </p:sp>
      <p:sp>
        <p:nvSpPr>
          <p:cNvPr id="7" name="Oval 6"/>
          <p:cNvSpPr/>
          <p:nvPr/>
        </p:nvSpPr>
        <p:spPr bwMode="auto">
          <a:xfrm>
            <a:off x="3982120" y="1780456"/>
            <a:ext cx="6336704" cy="6048672"/>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8" name="TextBox 7"/>
          <p:cNvSpPr txBox="1"/>
          <p:nvPr/>
        </p:nvSpPr>
        <p:spPr>
          <a:xfrm>
            <a:off x="6430392" y="7181056"/>
            <a:ext cx="1440160" cy="461665"/>
          </a:xfrm>
          <a:prstGeom prst="rect">
            <a:avLst/>
          </a:prstGeom>
          <a:noFill/>
        </p:spPr>
        <p:txBody>
          <a:bodyPr wrap="square" rtlCol="0">
            <a:spAutoFit/>
          </a:bodyPr>
          <a:lstStyle/>
          <a:p>
            <a:r>
              <a:rPr lang="en-US" sz="2400" dirty="0" smtClean="0"/>
              <a:t>Rules</a:t>
            </a:r>
            <a:endParaRPr lang="en-US" sz="2400" dirty="0"/>
          </a:p>
        </p:txBody>
      </p:sp>
      <p:sp>
        <p:nvSpPr>
          <p:cNvPr id="9" name="Oval 8"/>
          <p:cNvSpPr/>
          <p:nvPr/>
        </p:nvSpPr>
        <p:spPr bwMode="auto">
          <a:xfrm>
            <a:off x="4846216" y="2644552"/>
            <a:ext cx="4608512" cy="4392488"/>
          </a:xfrm>
          <a:prstGeom prst="ellipse">
            <a:avLst/>
          </a:prstGeom>
          <a:no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endParaRPr>
          </a:p>
        </p:txBody>
      </p:sp>
      <p:sp>
        <p:nvSpPr>
          <p:cNvPr id="10" name="Oval 9"/>
          <p:cNvSpPr/>
          <p:nvPr/>
        </p:nvSpPr>
        <p:spPr bwMode="auto">
          <a:xfrm>
            <a:off x="5710312" y="3508648"/>
            <a:ext cx="2952328" cy="2664296"/>
          </a:xfrm>
          <a:prstGeom prst="ellipse">
            <a:avLst/>
          </a:prstGeom>
          <a:no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
        <p:nvSpPr>
          <p:cNvPr id="11" name="TextBox 10"/>
          <p:cNvSpPr txBox="1"/>
          <p:nvPr/>
        </p:nvSpPr>
        <p:spPr>
          <a:xfrm>
            <a:off x="6214368" y="6287343"/>
            <a:ext cx="1872208" cy="461665"/>
          </a:xfrm>
          <a:prstGeom prst="rect">
            <a:avLst/>
          </a:prstGeom>
          <a:noFill/>
        </p:spPr>
        <p:txBody>
          <a:bodyPr wrap="square" rtlCol="0">
            <a:spAutoFit/>
          </a:bodyPr>
          <a:lstStyle/>
          <a:p>
            <a:r>
              <a:rPr lang="en-US" sz="2400" dirty="0" smtClean="0"/>
              <a:t>Standards</a:t>
            </a:r>
            <a:endParaRPr lang="en-US" sz="2400" dirty="0"/>
          </a:p>
        </p:txBody>
      </p:sp>
      <p:sp>
        <p:nvSpPr>
          <p:cNvPr id="12" name="TextBox 11"/>
          <p:cNvSpPr txBox="1"/>
          <p:nvPr/>
        </p:nvSpPr>
        <p:spPr>
          <a:xfrm>
            <a:off x="6358384" y="5524872"/>
            <a:ext cx="1584176" cy="461665"/>
          </a:xfrm>
          <a:prstGeom prst="rect">
            <a:avLst/>
          </a:prstGeom>
          <a:noFill/>
        </p:spPr>
        <p:txBody>
          <a:bodyPr wrap="square" rtlCol="0">
            <a:spAutoFit/>
          </a:bodyPr>
          <a:lstStyle/>
          <a:p>
            <a:r>
              <a:rPr lang="en-US" sz="2400" dirty="0" smtClean="0"/>
              <a:t>Principles</a:t>
            </a:r>
            <a:endParaRPr lang="en-US" sz="2400" dirty="0"/>
          </a:p>
        </p:txBody>
      </p:sp>
      <p:sp>
        <p:nvSpPr>
          <p:cNvPr id="13" name="TextBox 12"/>
          <p:cNvSpPr txBox="1"/>
          <p:nvPr/>
        </p:nvSpPr>
        <p:spPr>
          <a:xfrm>
            <a:off x="6862440" y="4137556"/>
            <a:ext cx="697677" cy="523220"/>
          </a:xfrm>
          <a:prstGeom prst="rect">
            <a:avLst/>
          </a:prstGeom>
          <a:noFill/>
        </p:spPr>
        <p:txBody>
          <a:bodyPr wrap="none" rtlCol="0">
            <a:spAutoFit/>
          </a:bodyPr>
          <a:lstStyle/>
          <a:p>
            <a:r>
              <a:rPr lang="en-US" sz="2800" dirty="0" smtClean="0"/>
              <a:t>Life</a:t>
            </a:r>
            <a:endParaRPr lang="en-US" sz="2800" dirty="0"/>
          </a:p>
        </p:txBody>
      </p:sp>
      <p:sp>
        <p:nvSpPr>
          <p:cNvPr id="14" name="TextBox 13"/>
          <p:cNvSpPr txBox="1"/>
          <p:nvPr/>
        </p:nvSpPr>
        <p:spPr>
          <a:xfrm>
            <a:off x="6411898" y="3633500"/>
            <a:ext cx="1530662" cy="523220"/>
          </a:xfrm>
          <a:prstGeom prst="rect">
            <a:avLst/>
          </a:prstGeom>
          <a:noFill/>
        </p:spPr>
        <p:txBody>
          <a:bodyPr wrap="none" rtlCol="0">
            <a:spAutoFit/>
          </a:bodyPr>
          <a:lstStyle/>
          <a:p>
            <a:r>
              <a:rPr lang="en-US" sz="2800" dirty="0" smtClean="0"/>
              <a:t>Hospitals</a:t>
            </a:r>
            <a:endParaRPr lang="en-US" sz="2800" dirty="0"/>
          </a:p>
        </p:txBody>
      </p:sp>
      <p:sp>
        <p:nvSpPr>
          <p:cNvPr id="15" name="TextBox 14"/>
          <p:cNvSpPr txBox="1"/>
          <p:nvPr/>
        </p:nvSpPr>
        <p:spPr>
          <a:xfrm>
            <a:off x="5494288" y="2985428"/>
            <a:ext cx="3528392" cy="523220"/>
          </a:xfrm>
          <a:prstGeom prst="rect">
            <a:avLst/>
          </a:prstGeom>
          <a:noFill/>
        </p:spPr>
        <p:txBody>
          <a:bodyPr wrap="square" rtlCol="0">
            <a:spAutoFit/>
          </a:bodyPr>
          <a:lstStyle/>
          <a:p>
            <a:r>
              <a:rPr lang="en-US" sz="2800" dirty="0" smtClean="0"/>
              <a:t>Licenses, Speed limits </a:t>
            </a:r>
            <a:endParaRPr lang="en-US" sz="2800" dirty="0"/>
          </a:p>
        </p:txBody>
      </p:sp>
      <p:sp>
        <p:nvSpPr>
          <p:cNvPr id="16" name="TextBox 15"/>
          <p:cNvSpPr txBox="1"/>
          <p:nvPr/>
        </p:nvSpPr>
        <p:spPr>
          <a:xfrm>
            <a:off x="4630192" y="2121332"/>
            <a:ext cx="5184576" cy="523220"/>
          </a:xfrm>
          <a:prstGeom prst="rect">
            <a:avLst/>
          </a:prstGeom>
          <a:noFill/>
        </p:spPr>
        <p:txBody>
          <a:bodyPr wrap="square" rtlCol="0">
            <a:spAutoFit/>
          </a:bodyPr>
          <a:lstStyle/>
          <a:p>
            <a:r>
              <a:rPr lang="en-US" sz="2800" dirty="0" smtClean="0"/>
              <a:t>Fines, Loss of license etc.</a:t>
            </a:r>
            <a:endParaRPr lang="en-US" sz="2800" dirty="0"/>
          </a:p>
        </p:txBody>
      </p:sp>
      <p:sp>
        <p:nvSpPr>
          <p:cNvPr id="2" name="TextBox 1"/>
          <p:cNvSpPr txBox="1"/>
          <p:nvPr/>
        </p:nvSpPr>
        <p:spPr>
          <a:xfrm>
            <a:off x="5926336" y="4785628"/>
            <a:ext cx="2592288" cy="523220"/>
          </a:xfrm>
          <a:prstGeom prst="rect">
            <a:avLst/>
          </a:prstGeom>
          <a:noFill/>
        </p:spPr>
        <p:txBody>
          <a:bodyPr wrap="square" rtlCol="0">
            <a:spAutoFit/>
          </a:bodyPr>
          <a:lstStyle/>
          <a:p>
            <a:r>
              <a:rPr lang="en-US" sz="2800" b="1" dirty="0" smtClean="0"/>
              <a:t>Adolescents</a:t>
            </a:r>
            <a:endParaRPr lang="en-US" sz="2800" b="1" dirty="0"/>
          </a:p>
        </p:txBody>
      </p:sp>
      <p:sp>
        <p:nvSpPr>
          <p:cNvPr id="3" name="TextBox 2"/>
          <p:cNvSpPr txBox="1"/>
          <p:nvPr/>
        </p:nvSpPr>
        <p:spPr>
          <a:xfrm>
            <a:off x="7582520" y="4281572"/>
            <a:ext cx="2880320" cy="523220"/>
          </a:xfrm>
          <a:prstGeom prst="rect">
            <a:avLst/>
          </a:prstGeom>
          <a:noFill/>
        </p:spPr>
        <p:txBody>
          <a:bodyPr wrap="square" rtlCol="0">
            <a:spAutoFit/>
          </a:bodyPr>
          <a:lstStyle/>
          <a:p>
            <a:r>
              <a:rPr lang="en-US" sz="2800" b="1" dirty="0" smtClean="0"/>
              <a:t>Social Capital</a:t>
            </a:r>
            <a:endParaRPr lang="en-US" sz="2800" b="1" dirty="0"/>
          </a:p>
        </p:txBody>
      </p:sp>
      <p:sp>
        <p:nvSpPr>
          <p:cNvPr id="4" name="TextBox 3"/>
          <p:cNvSpPr txBox="1"/>
          <p:nvPr/>
        </p:nvSpPr>
        <p:spPr>
          <a:xfrm>
            <a:off x="3190032" y="4228728"/>
            <a:ext cx="3600400" cy="523220"/>
          </a:xfrm>
          <a:prstGeom prst="rect">
            <a:avLst/>
          </a:prstGeom>
          <a:noFill/>
        </p:spPr>
        <p:txBody>
          <a:bodyPr wrap="square" rtlCol="0">
            <a:spAutoFit/>
          </a:bodyPr>
          <a:lstStyle/>
          <a:p>
            <a:r>
              <a:rPr lang="en-US" sz="2800" b="1" dirty="0" smtClean="0"/>
              <a:t>Social Scaffolding</a:t>
            </a:r>
            <a:endParaRPr lang="en-US" sz="2800" b="1" dirty="0"/>
          </a:p>
        </p:txBody>
      </p:sp>
      <p:sp>
        <p:nvSpPr>
          <p:cNvPr id="17" name="TextBox 16"/>
          <p:cNvSpPr txBox="1"/>
          <p:nvPr/>
        </p:nvSpPr>
        <p:spPr>
          <a:xfrm>
            <a:off x="8230592" y="3633500"/>
            <a:ext cx="2520280" cy="523220"/>
          </a:xfrm>
          <a:prstGeom prst="rect">
            <a:avLst/>
          </a:prstGeom>
          <a:noFill/>
        </p:spPr>
        <p:txBody>
          <a:bodyPr wrap="square" rtlCol="0">
            <a:spAutoFit/>
          </a:bodyPr>
          <a:lstStyle/>
          <a:p>
            <a:r>
              <a:rPr lang="en-US" sz="2800" b="1" dirty="0" smtClean="0"/>
              <a:t>5-7 Mentors</a:t>
            </a:r>
            <a:endParaRPr lang="en-US" sz="2800" b="1" dirty="0"/>
          </a:p>
        </p:txBody>
      </p:sp>
      <p:sp>
        <p:nvSpPr>
          <p:cNvPr id="18" name="TextBox 17"/>
          <p:cNvSpPr txBox="1"/>
          <p:nvPr/>
        </p:nvSpPr>
        <p:spPr>
          <a:xfrm>
            <a:off x="3406056" y="3561492"/>
            <a:ext cx="2880320" cy="523220"/>
          </a:xfrm>
          <a:prstGeom prst="rect">
            <a:avLst/>
          </a:prstGeom>
          <a:noFill/>
        </p:spPr>
        <p:txBody>
          <a:bodyPr wrap="square" rtlCol="0">
            <a:spAutoFit/>
          </a:bodyPr>
          <a:lstStyle/>
          <a:p>
            <a:r>
              <a:rPr lang="en-US" sz="2800" b="1" dirty="0" smtClean="0"/>
              <a:t>Quality Time</a:t>
            </a:r>
            <a:endParaRPr lang="en-US" sz="2800" b="1" dirty="0"/>
          </a:p>
        </p:txBody>
      </p:sp>
      <p:sp>
        <p:nvSpPr>
          <p:cNvPr id="19" name="TextBox 18"/>
          <p:cNvSpPr txBox="1"/>
          <p:nvPr/>
        </p:nvSpPr>
        <p:spPr>
          <a:xfrm>
            <a:off x="9486156" y="5073660"/>
            <a:ext cx="2272828" cy="523220"/>
          </a:xfrm>
          <a:prstGeom prst="rect">
            <a:avLst/>
          </a:prstGeom>
          <a:noFill/>
        </p:spPr>
        <p:txBody>
          <a:bodyPr wrap="none" rtlCol="0">
            <a:spAutoFit/>
          </a:bodyPr>
          <a:lstStyle/>
          <a:p>
            <a:r>
              <a:rPr lang="en-US" sz="2800" b="1" dirty="0" smtClean="0"/>
              <a:t>Pathfinders</a:t>
            </a:r>
            <a:endParaRPr lang="en-US" sz="2800" b="1" dirty="0"/>
          </a:p>
        </p:txBody>
      </p:sp>
      <p:sp>
        <p:nvSpPr>
          <p:cNvPr id="20" name="TextBox 19"/>
          <p:cNvSpPr txBox="1"/>
          <p:nvPr/>
        </p:nvSpPr>
        <p:spPr>
          <a:xfrm>
            <a:off x="1821880" y="5596880"/>
            <a:ext cx="3672408" cy="523220"/>
          </a:xfrm>
          <a:prstGeom prst="rect">
            <a:avLst/>
          </a:prstGeom>
          <a:noFill/>
        </p:spPr>
        <p:txBody>
          <a:bodyPr wrap="square" rtlCol="0">
            <a:spAutoFit/>
          </a:bodyPr>
          <a:lstStyle/>
          <a:p>
            <a:r>
              <a:rPr lang="en-US" sz="2800" b="1" dirty="0" smtClean="0"/>
              <a:t>Child Protection</a:t>
            </a:r>
            <a:endParaRPr lang="en-US" sz="2800" b="1" dirty="0"/>
          </a:p>
        </p:txBody>
      </p:sp>
    </p:spTree>
    <p:extLst>
      <p:ext uri="{BB962C8B-B14F-4D97-AF65-F5344CB8AC3E}">
        <p14:creationId xmlns:p14="http://schemas.microsoft.com/office/powerpoint/2010/main" val="3401304126"/>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dissolv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dissolv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dissolv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9"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dissolv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dissolve">
                                      <p:cBhvr>
                                        <p:cTn id="59" dur="500"/>
                                        <p:tgtEl>
                                          <p:spTgt spid="2"/>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dissolve">
                                      <p:cBhvr>
                                        <p:cTn id="64" dur="5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dissolve">
                                      <p:cBhvr>
                                        <p:cTn id="69" dur="500"/>
                                        <p:tgtEl>
                                          <p:spTgt spid="4"/>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dissolve">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dissolve">
                                      <p:cBhvr>
                                        <p:cTn id="79" dur="500"/>
                                        <p:tgtEl>
                                          <p:spTgt spid="18"/>
                                        </p:tgtEl>
                                      </p:cBhvr>
                                    </p:animEffect>
                                  </p:childTnLst>
                                </p:cTn>
                              </p:par>
                            </p:childTnLst>
                          </p:cTn>
                        </p:par>
                      </p:childTnLst>
                    </p:cTn>
                  </p:par>
                  <p:par>
                    <p:cTn id="80" fill="hold">
                      <p:stCondLst>
                        <p:cond delay="indefinite"/>
                      </p:stCondLst>
                      <p:childTnLst>
                        <p:par>
                          <p:cTn id="81" fill="hold">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dissolve">
                                      <p:cBhvr>
                                        <p:cTn id="84" dur="500"/>
                                        <p:tgtEl>
                                          <p:spTgt spid="19"/>
                                        </p:tgtEl>
                                      </p:cBhvr>
                                    </p:animEffect>
                                  </p:childTnLst>
                                </p:cTn>
                              </p:par>
                            </p:childTnLst>
                          </p:cTn>
                        </p:par>
                      </p:childTnLst>
                    </p:cTn>
                  </p:par>
                  <p:par>
                    <p:cTn id="85" fill="hold">
                      <p:stCondLst>
                        <p:cond delay="indefinite"/>
                      </p:stCondLst>
                      <p:childTnLst>
                        <p:par>
                          <p:cTn id="86" fill="hold">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dissolve">
                                      <p:cBhvr>
                                        <p:cTn id="8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animBg="1"/>
      <p:bldP spid="10" grpId="0" animBg="1"/>
      <p:bldP spid="11" grpId="0"/>
      <p:bldP spid="12" grpId="0"/>
      <p:bldP spid="13" grpId="0"/>
      <p:bldP spid="14" grpId="0"/>
      <p:bldP spid="15" grpId="0"/>
      <p:bldP spid="16" grpId="0"/>
      <p:bldP spid="2" grpId="0"/>
      <p:bldP spid="3" grpId="0"/>
      <p:bldP spid="4" grpId="0"/>
      <p:bldP spid="17" grpId="0"/>
      <p:bldP spid="18"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TextBox 6"/>
          <p:cNvSpPr txBox="1"/>
          <p:nvPr/>
        </p:nvSpPr>
        <p:spPr>
          <a:xfrm>
            <a:off x="1605856" y="700336"/>
            <a:ext cx="11183088" cy="1754327"/>
          </a:xfrm>
          <a:prstGeom prst="rect">
            <a:avLst/>
          </a:prstGeom>
          <a:noFill/>
        </p:spPr>
        <p:txBody>
          <a:bodyPr wrap="square" rtlCol="0">
            <a:spAutoFit/>
          </a:bodyPr>
          <a:lstStyle/>
          <a:p>
            <a:r>
              <a:rPr lang="en-AU" sz="5400" dirty="0" smtClean="0">
                <a:latin typeface="GF Halda Smashed"/>
              </a:rPr>
              <a:t>Developing a Biblical Theology of Ministry to Adolescents </a:t>
            </a:r>
            <a:endParaRPr lang="en-AU" sz="5400" dirty="0">
              <a:latin typeface="GF Halda Smashed"/>
            </a:endParaRPr>
          </a:p>
        </p:txBody>
      </p:sp>
      <p:sp>
        <p:nvSpPr>
          <p:cNvPr id="2" name="TextBox 1"/>
          <p:cNvSpPr txBox="1"/>
          <p:nvPr/>
        </p:nvSpPr>
        <p:spPr>
          <a:xfrm>
            <a:off x="237704" y="2567891"/>
            <a:ext cx="11182920" cy="5909309"/>
          </a:xfrm>
          <a:prstGeom prst="rect">
            <a:avLst/>
          </a:prstGeom>
          <a:noFill/>
        </p:spPr>
        <p:txBody>
          <a:bodyPr wrap="square" rtlCol="0">
            <a:spAutoFit/>
          </a:bodyPr>
          <a:lstStyle/>
          <a:p>
            <a:pPr algn="l"/>
            <a:r>
              <a:rPr lang="en-AU" sz="5400" dirty="0" smtClean="0"/>
              <a:t>Primacy of Relationships &amp; Mentoring</a:t>
            </a:r>
          </a:p>
          <a:p>
            <a:pPr marL="1485900" lvl="2" indent="-571500" algn="l">
              <a:buFont typeface="Arial" pitchFamily="34" charset="0"/>
              <a:buChar char="•"/>
            </a:pPr>
            <a:r>
              <a:rPr lang="en-AU" sz="5400" dirty="0" smtClean="0"/>
              <a:t>Peer to Peer</a:t>
            </a:r>
          </a:p>
          <a:p>
            <a:pPr marL="1485900" lvl="2" indent="-571500" algn="l">
              <a:buFont typeface="Arial" pitchFamily="34" charset="0"/>
              <a:buChar char="•"/>
            </a:pPr>
            <a:r>
              <a:rPr lang="en-AU" sz="5400" dirty="0" smtClean="0"/>
              <a:t>Adult to Youth</a:t>
            </a:r>
          </a:p>
          <a:p>
            <a:pPr marL="1485900" lvl="2" indent="-571500" algn="l">
              <a:buFont typeface="Arial" pitchFamily="34" charset="0"/>
              <a:buChar char="•"/>
            </a:pPr>
            <a:r>
              <a:rPr lang="en-AU" sz="5400" dirty="0" smtClean="0"/>
              <a:t>Youth to Adult</a:t>
            </a:r>
          </a:p>
          <a:p>
            <a:pPr marL="685800" indent="-685800" algn="l">
              <a:buFont typeface="Wingdings" charset="2"/>
              <a:buChar char="Ø"/>
            </a:pPr>
            <a:r>
              <a:rPr lang="en-AU" sz="5400" dirty="0" smtClean="0"/>
              <a:t>Where both are led into a closer relationship with Christ </a:t>
            </a:r>
          </a:p>
          <a:p>
            <a:pPr marL="685800" indent="-685800" algn="l">
              <a:buFont typeface="Wingdings" charset="2"/>
              <a:buChar char="Ø"/>
            </a:pPr>
            <a:r>
              <a:rPr lang="en-AU" sz="5400" dirty="0" smtClean="0"/>
              <a:t>Every adolescent needs 5-7 mentors</a:t>
            </a:r>
            <a:endParaRPr lang="en-AU" sz="5400" dirty="0"/>
          </a:p>
        </p:txBody>
      </p:sp>
    </p:spTree>
    <p:extLst>
      <p:ext uri="{BB962C8B-B14F-4D97-AF65-F5344CB8AC3E}">
        <p14:creationId xmlns:p14="http://schemas.microsoft.com/office/powerpoint/2010/main" val="1933775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4" name="TextBox 3"/>
          <p:cNvSpPr txBox="1"/>
          <p:nvPr/>
        </p:nvSpPr>
        <p:spPr>
          <a:xfrm>
            <a:off x="453728" y="1271747"/>
            <a:ext cx="9383984" cy="5909309"/>
          </a:xfrm>
          <a:prstGeom prst="rect">
            <a:avLst/>
          </a:prstGeom>
          <a:noFill/>
        </p:spPr>
        <p:txBody>
          <a:bodyPr wrap="square" rtlCol="0">
            <a:spAutoFit/>
          </a:bodyPr>
          <a:lstStyle/>
          <a:p>
            <a:pPr algn="l"/>
            <a:r>
              <a:rPr lang="en-US" sz="5400" dirty="0"/>
              <a:t>Then Jesus called for the children and said to the disciples, "Let the children come to me. Don't stop them! For the Kingdom of God belongs to those who are like these children</a:t>
            </a:r>
            <a:r>
              <a:rPr lang="en-US" sz="5400" dirty="0" smtClean="0"/>
              <a:t>.”</a:t>
            </a:r>
            <a:r>
              <a:rPr lang="en-US" sz="5400" dirty="0"/>
              <a:t>	</a:t>
            </a:r>
            <a:r>
              <a:rPr lang="en-US" sz="5400" dirty="0" smtClean="0"/>
              <a:t>			</a:t>
            </a:r>
            <a:r>
              <a:rPr lang="en-US" sz="2800" dirty="0" err="1" smtClean="0"/>
              <a:t>Lk</a:t>
            </a:r>
            <a:r>
              <a:rPr lang="en-US" sz="2800" dirty="0" smtClean="0"/>
              <a:t> 18:16</a:t>
            </a:r>
            <a:endParaRPr lang="en-AU" sz="4000" dirty="0"/>
          </a:p>
        </p:txBody>
      </p:sp>
    </p:spTree>
    <p:extLst>
      <p:ext uri="{BB962C8B-B14F-4D97-AF65-F5344CB8AC3E}">
        <p14:creationId xmlns:p14="http://schemas.microsoft.com/office/powerpoint/2010/main" val="423002330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4" name="TextBox 3"/>
          <p:cNvSpPr txBox="1"/>
          <p:nvPr/>
        </p:nvSpPr>
        <p:spPr>
          <a:xfrm>
            <a:off x="2109912" y="2428528"/>
            <a:ext cx="7128793" cy="1107996"/>
          </a:xfrm>
          <a:prstGeom prst="rect">
            <a:avLst/>
          </a:prstGeom>
          <a:noFill/>
        </p:spPr>
        <p:txBody>
          <a:bodyPr wrap="square" rtlCol="0">
            <a:spAutoFit/>
          </a:bodyPr>
          <a:lstStyle/>
          <a:p>
            <a:pPr algn="l"/>
            <a:r>
              <a:rPr lang="en-AU" sz="6600" dirty="0" smtClean="0"/>
              <a:t>Are you an adult??</a:t>
            </a:r>
            <a:endParaRPr lang="en-AU" sz="6600" dirty="0"/>
          </a:p>
        </p:txBody>
      </p:sp>
      <p:sp>
        <p:nvSpPr>
          <p:cNvPr id="2" name="TextBox 1"/>
          <p:cNvSpPr txBox="1"/>
          <p:nvPr/>
        </p:nvSpPr>
        <p:spPr>
          <a:xfrm>
            <a:off x="1461840" y="4012704"/>
            <a:ext cx="8424936" cy="1107996"/>
          </a:xfrm>
          <a:prstGeom prst="rect">
            <a:avLst/>
          </a:prstGeom>
          <a:noFill/>
        </p:spPr>
        <p:txBody>
          <a:bodyPr wrap="square" rtlCol="0">
            <a:spAutoFit/>
          </a:bodyPr>
          <a:lstStyle/>
          <a:p>
            <a:r>
              <a:rPr lang="en-US" sz="6600" dirty="0" smtClean="0"/>
              <a:t>How do you know??</a:t>
            </a:r>
            <a:endParaRPr lang="en-US" sz="6600" dirty="0"/>
          </a:p>
        </p:txBody>
      </p:sp>
    </p:spTree>
    <p:extLst>
      <p:ext uri="{BB962C8B-B14F-4D97-AF65-F5344CB8AC3E}">
        <p14:creationId xmlns:p14="http://schemas.microsoft.com/office/powerpoint/2010/main" val="1852817921"/>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Oval 6"/>
          <p:cNvSpPr/>
          <p:nvPr/>
        </p:nvSpPr>
        <p:spPr bwMode="auto">
          <a:xfrm>
            <a:off x="6859590" y="4591048"/>
            <a:ext cx="4143404" cy="3857652"/>
          </a:xfrm>
          <a:prstGeom prst="ellipse">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dirty="0" smtClean="0">
              <a:ln>
                <a:noFill/>
              </a:ln>
              <a:solidFill>
                <a:schemeClr val="bg1"/>
              </a:solidFill>
              <a:effectLst/>
              <a:latin typeface="Gill Sans" charset="0"/>
              <a:ea typeface="ヒラギノ角ゴ ProN W3" charset="0"/>
              <a:cs typeface="ヒラギノ角ゴ ProN W3" charset="0"/>
              <a:sym typeface="Gill Sans" charset="0"/>
            </a:endParaRPr>
          </a:p>
        </p:txBody>
      </p:sp>
      <p:cxnSp>
        <p:nvCxnSpPr>
          <p:cNvPr id="12" name="Straight Connector 11"/>
          <p:cNvCxnSpPr/>
          <p:nvPr/>
        </p:nvCxnSpPr>
        <p:spPr bwMode="auto">
          <a:xfrm rot="16200000" flipH="1">
            <a:off x="6716714" y="5019676"/>
            <a:ext cx="2714644" cy="857256"/>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4" name="Straight Connector 13"/>
          <p:cNvCxnSpPr/>
          <p:nvPr/>
        </p:nvCxnSpPr>
        <p:spPr bwMode="auto">
          <a:xfrm rot="5400000">
            <a:off x="8324069" y="4983957"/>
            <a:ext cx="2786082" cy="857256"/>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6" name="Straight Connector 15"/>
          <p:cNvCxnSpPr/>
          <p:nvPr/>
        </p:nvCxnSpPr>
        <p:spPr bwMode="auto">
          <a:xfrm>
            <a:off x="7716846" y="4233858"/>
            <a:ext cx="2357454" cy="0"/>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9" name="Straight Connector 18"/>
          <p:cNvCxnSpPr/>
          <p:nvPr/>
        </p:nvCxnSpPr>
        <p:spPr bwMode="auto">
          <a:xfrm>
            <a:off x="8002598" y="5091114"/>
            <a:ext cx="1785950" cy="0"/>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22" name="Straight Connector 21"/>
          <p:cNvCxnSpPr/>
          <p:nvPr/>
        </p:nvCxnSpPr>
        <p:spPr bwMode="auto">
          <a:xfrm>
            <a:off x="8216912" y="5876932"/>
            <a:ext cx="1357322" cy="0"/>
          </a:xfrm>
          <a:prstGeom prst="line">
            <a:avLst/>
          </a:prstGeom>
          <a:solidFill>
            <a:srgbClr val="7F7F7F"/>
          </a:solidFill>
          <a:ln w="25400" cap="flat" cmpd="sng" algn="ctr">
            <a:solidFill>
              <a:srgbClr val="000000"/>
            </a:solidFill>
            <a:prstDash val="solid"/>
            <a:round/>
            <a:headEnd type="none" w="med" len="med"/>
            <a:tailEnd type="none" w="med" len="med"/>
          </a:ln>
          <a:effectLst/>
        </p:spPr>
      </p:cxnSp>
      <p:sp>
        <p:nvSpPr>
          <p:cNvPr id="24" name="TextBox 23"/>
          <p:cNvSpPr txBox="1"/>
          <p:nvPr/>
        </p:nvSpPr>
        <p:spPr>
          <a:xfrm>
            <a:off x="6216648" y="1617856"/>
            <a:ext cx="5715040" cy="738664"/>
          </a:xfrm>
          <a:prstGeom prst="rect">
            <a:avLst/>
          </a:prstGeom>
          <a:noFill/>
        </p:spPr>
        <p:txBody>
          <a:bodyPr wrap="square" rtlCol="0">
            <a:spAutoFit/>
          </a:bodyPr>
          <a:lstStyle/>
          <a:p>
            <a:r>
              <a:rPr lang="en-AU" b="1" dirty="0" smtClean="0">
                <a:latin typeface="GF Halda Smashed" pitchFamily="2" charset="0"/>
              </a:rPr>
              <a:t>Adoption Model</a:t>
            </a:r>
            <a:endParaRPr lang="en-AU" b="1" dirty="0">
              <a:latin typeface="GF Halda Smashed" pitchFamily="2" charset="0"/>
            </a:endParaRPr>
          </a:p>
        </p:txBody>
      </p:sp>
      <p:sp>
        <p:nvSpPr>
          <p:cNvPr id="25" name="TextBox 24"/>
          <p:cNvSpPr txBox="1"/>
          <p:nvPr/>
        </p:nvSpPr>
        <p:spPr>
          <a:xfrm>
            <a:off x="6646416" y="3148608"/>
            <a:ext cx="4536504" cy="584775"/>
          </a:xfrm>
          <a:prstGeom prst="rect">
            <a:avLst/>
          </a:prstGeom>
          <a:noFill/>
        </p:spPr>
        <p:txBody>
          <a:bodyPr wrap="square" rtlCol="0">
            <a:spAutoFit/>
          </a:bodyPr>
          <a:lstStyle/>
          <a:p>
            <a:r>
              <a:rPr lang="en-AU" sz="3200" b="1" dirty="0" smtClean="0"/>
              <a:t>Unchurched youth</a:t>
            </a:r>
            <a:endParaRPr lang="en-AU" sz="3200" b="1" dirty="0"/>
          </a:p>
        </p:txBody>
      </p:sp>
      <p:sp>
        <p:nvSpPr>
          <p:cNvPr id="26" name="TextBox 25"/>
          <p:cNvSpPr txBox="1"/>
          <p:nvPr/>
        </p:nvSpPr>
        <p:spPr>
          <a:xfrm>
            <a:off x="358732" y="2331541"/>
            <a:ext cx="6143668" cy="6494085"/>
          </a:xfrm>
          <a:prstGeom prst="rect">
            <a:avLst/>
          </a:prstGeom>
          <a:noFill/>
        </p:spPr>
        <p:txBody>
          <a:bodyPr wrap="square" rtlCol="0">
            <a:spAutoFit/>
          </a:bodyPr>
          <a:lstStyle/>
          <a:p>
            <a:r>
              <a:rPr lang="en-AU" sz="3200" b="1" dirty="0" smtClean="0"/>
              <a:t>  </a:t>
            </a:r>
          </a:p>
          <a:p>
            <a:r>
              <a:rPr lang="en-AU" sz="3200" b="1" dirty="0" smtClean="0"/>
              <a:t>        As apostles of Christ we could have been a burden to you, but we were gentle among you, like a mother caring for her little children. We loved you so much that we were delighted to share with you not only the gospel of God but our lives as well, because you had become so dear to us</a:t>
            </a:r>
            <a:r>
              <a:rPr lang="en-AU" sz="3200" b="1" dirty="0"/>
              <a:t>. </a:t>
            </a:r>
            <a:endParaRPr lang="en-AU" sz="3200" b="1" dirty="0" smtClean="0"/>
          </a:p>
          <a:p>
            <a:r>
              <a:rPr lang="en-AU" sz="3200" dirty="0" smtClean="0"/>
              <a:t>1 </a:t>
            </a:r>
            <a:r>
              <a:rPr lang="en-AU" sz="3200" dirty="0" err="1"/>
              <a:t>Thes</a:t>
            </a:r>
            <a:r>
              <a:rPr lang="en-AU" sz="3200" dirty="0"/>
              <a:t>. 2:6-8</a:t>
            </a:r>
            <a:endParaRPr lang="en-AU" sz="3200" dirty="0" smtClean="0"/>
          </a:p>
        </p:txBody>
      </p:sp>
      <p:sp>
        <p:nvSpPr>
          <p:cNvPr id="27" name="TextBox 26"/>
          <p:cNvSpPr txBox="1"/>
          <p:nvPr/>
        </p:nvSpPr>
        <p:spPr>
          <a:xfrm>
            <a:off x="7288218" y="6877064"/>
            <a:ext cx="3357586" cy="646331"/>
          </a:xfrm>
          <a:prstGeom prst="rect">
            <a:avLst/>
          </a:prstGeom>
          <a:noFill/>
        </p:spPr>
        <p:txBody>
          <a:bodyPr wrap="square" rtlCol="0">
            <a:spAutoFit/>
          </a:bodyPr>
          <a:lstStyle/>
          <a:p>
            <a:r>
              <a:rPr lang="en-AU" sz="3600" b="1" dirty="0" smtClean="0"/>
              <a:t>Church body</a:t>
            </a:r>
            <a:endParaRPr lang="en-AU" sz="3600" b="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Oval 6"/>
          <p:cNvSpPr/>
          <p:nvPr/>
        </p:nvSpPr>
        <p:spPr bwMode="auto">
          <a:xfrm>
            <a:off x="6859590" y="4591048"/>
            <a:ext cx="4143404" cy="3857652"/>
          </a:xfrm>
          <a:prstGeom prst="ellipse">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dirty="0" smtClean="0">
              <a:ln>
                <a:noFill/>
              </a:ln>
              <a:solidFill>
                <a:schemeClr val="bg1"/>
              </a:solidFill>
              <a:effectLst/>
              <a:latin typeface="Gill Sans" charset="0"/>
              <a:ea typeface="ヒラギノ角ゴ ProN W3" charset="0"/>
              <a:cs typeface="ヒラギノ角ゴ ProN W3" charset="0"/>
              <a:sym typeface="Gill Sans" charset="0"/>
            </a:endParaRPr>
          </a:p>
        </p:txBody>
      </p:sp>
      <p:cxnSp>
        <p:nvCxnSpPr>
          <p:cNvPr id="12" name="Straight Connector 11"/>
          <p:cNvCxnSpPr/>
          <p:nvPr/>
        </p:nvCxnSpPr>
        <p:spPr bwMode="auto">
          <a:xfrm rot="16200000" flipH="1">
            <a:off x="6716714" y="5019676"/>
            <a:ext cx="2714644" cy="857256"/>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4" name="Straight Connector 13"/>
          <p:cNvCxnSpPr/>
          <p:nvPr/>
        </p:nvCxnSpPr>
        <p:spPr bwMode="auto">
          <a:xfrm rot="5400000">
            <a:off x="8324069" y="4983957"/>
            <a:ext cx="2786082" cy="857256"/>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6" name="Straight Connector 15"/>
          <p:cNvCxnSpPr/>
          <p:nvPr/>
        </p:nvCxnSpPr>
        <p:spPr bwMode="auto">
          <a:xfrm>
            <a:off x="7716846" y="4233858"/>
            <a:ext cx="2357454" cy="0"/>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9" name="Straight Connector 18"/>
          <p:cNvCxnSpPr/>
          <p:nvPr/>
        </p:nvCxnSpPr>
        <p:spPr bwMode="auto">
          <a:xfrm>
            <a:off x="8002598" y="5091114"/>
            <a:ext cx="1785950" cy="0"/>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22" name="Straight Connector 21"/>
          <p:cNvCxnSpPr/>
          <p:nvPr/>
        </p:nvCxnSpPr>
        <p:spPr bwMode="auto">
          <a:xfrm>
            <a:off x="8216912" y="5876932"/>
            <a:ext cx="1357322" cy="0"/>
          </a:xfrm>
          <a:prstGeom prst="line">
            <a:avLst/>
          </a:prstGeom>
          <a:solidFill>
            <a:srgbClr val="7F7F7F"/>
          </a:solidFill>
          <a:ln w="25400" cap="flat" cmpd="sng" algn="ctr">
            <a:solidFill>
              <a:srgbClr val="000000"/>
            </a:solidFill>
            <a:prstDash val="solid"/>
            <a:round/>
            <a:headEnd type="none" w="med" len="med"/>
            <a:tailEnd type="none" w="med" len="med"/>
          </a:ln>
          <a:effectLst/>
        </p:spPr>
      </p:cxnSp>
      <p:sp>
        <p:nvSpPr>
          <p:cNvPr id="24" name="TextBox 23"/>
          <p:cNvSpPr txBox="1"/>
          <p:nvPr/>
        </p:nvSpPr>
        <p:spPr>
          <a:xfrm>
            <a:off x="6216648" y="1636440"/>
            <a:ext cx="5715040" cy="738664"/>
          </a:xfrm>
          <a:prstGeom prst="rect">
            <a:avLst/>
          </a:prstGeom>
          <a:noFill/>
        </p:spPr>
        <p:txBody>
          <a:bodyPr wrap="square" rtlCol="0">
            <a:spAutoFit/>
          </a:bodyPr>
          <a:lstStyle/>
          <a:p>
            <a:r>
              <a:rPr lang="en-AU" b="1" dirty="0" smtClean="0">
                <a:latin typeface="GF Halda Smashed" pitchFamily="2" charset="0"/>
              </a:rPr>
              <a:t>Adoption Model</a:t>
            </a:r>
            <a:endParaRPr lang="en-AU" b="1" dirty="0">
              <a:latin typeface="GF Halda Smashed" pitchFamily="2" charset="0"/>
            </a:endParaRPr>
          </a:p>
        </p:txBody>
      </p:sp>
      <p:sp>
        <p:nvSpPr>
          <p:cNvPr id="25" name="TextBox 24"/>
          <p:cNvSpPr txBox="1"/>
          <p:nvPr/>
        </p:nvSpPr>
        <p:spPr>
          <a:xfrm>
            <a:off x="6645276" y="3149017"/>
            <a:ext cx="4572032" cy="584775"/>
          </a:xfrm>
          <a:prstGeom prst="rect">
            <a:avLst/>
          </a:prstGeom>
          <a:noFill/>
        </p:spPr>
        <p:txBody>
          <a:bodyPr wrap="square" rtlCol="0">
            <a:spAutoFit/>
          </a:bodyPr>
          <a:lstStyle/>
          <a:p>
            <a:r>
              <a:rPr lang="en-AU" sz="3200" b="1" dirty="0" smtClean="0"/>
              <a:t>Unchurched youth</a:t>
            </a:r>
            <a:endParaRPr lang="en-AU" sz="3200" b="1" dirty="0"/>
          </a:p>
        </p:txBody>
      </p:sp>
      <p:sp>
        <p:nvSpPr>
          <p:cNvPr id="26" name="TextBox 25"/>
          <p:cNvSpPr txBox="1"/>
          <p:nvPr/>
        </p:nvSpPr>
        <p:spPr>
          <a:xfrm>
            <a:off x="358732" y="3019412"/>
            <a:ext cx="6143668" cy="4524315"/>
          </a:xfrm>
          <a:prstGeom prst="rect">
            <a:avLst/>
          </a:prstGeom>
          <a:noFill/>
        </p:spPr>
        <p:txBody>
          <a:bodyPr wrap="square" rtlCol="0">
            <a:spAutoFit/>
          </a:bodyPr>
          <a:lstStyle/>
          <a:p>
            <a:r>
              <a:rPr lang="en-AU" sz="3200" b="1" dirty="0" smtClean="0"/>
              <a:t>For you know that we dealt with each of you as a father deals with his own children, encouraging, comforting and urging you to live lives worthy of God, who calls you into his kingdom and glory. </a:t>
            </a:r>
          </a:p>
          <a:p>
            <a:r>
              <a:rPr lang="en-AU" sz="3200" dirty="0" smtClean="0"/>
              <a:t>1 </a:t>
            </a:r>
            <a:r>
              <a:rPr lang="en-AU" sz="3200" dirty="0" err="1" smtClean="0"/>
              <a:t>Thes</a:t>
            </a:r>
            <a:r>
              <a:rPr lang="en-AU" sz="3200" dirty="0" smtClean="0"/>
              <a:t>. 2:11-12</a:t>
            </a:r>
            <a:r>
              <a:rPr lang="en-AU" sz="3200" b="1" dirty="0" smtClean="0"/>
              <a:t> </a:t>
            </a:r>
          </a:p>
        </p:txBody>
      </p:sp>
      <p:sp>
        <p:nvSpPr>
          <p:cNvPr id="27" name="TextBox 26"/>
          <p:cNvSpPr txBox="1"/>
          <p:nvPr/>
        </p:nvSpPr>
        <p:spPr>
          <a:xfrm>
            <a:off x="7249840" y="6893024"/>
            <a:ext cx="3429024" cy="646331"/>
          </a:xfrm>
          <a:prstGeom prst="rect">
            <a:avLst/>
          </a:prstGeom>
          <a:noFill/>
        </p:spPr>
        <p:txBody>
          <a:bodyPr wrap="square" rtlCol="0">
            <a:spAutoFit/>
          </a:bodyPr>
          <a:lstStyle/>
          <a:p>
            <a:r>
              <a:rPr lang="en-AU" sz="3600" b="1" dirty="0" smtClean="0"/>
              <a:t>Church body</a:t>
            </a:r>
            <a:endParaRPr lang="en-AU" sz="3600" b="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2" name="Rectangle 1"/>
          <p:cNvSpPr/>
          <p:nvPr/>
        </p:nvSpPr>
        <p:spPr>
          <a:xfrm>
            <a:off x="0" y="650962"/>
            <a:ext cx="13004800" cy="8402302"/>
          </a:xfrm>
          <a:prstGeom prst="rect">
            <a:avLst/>
          </a:prstGeom>
        </p:spPr>
        <p:txBody>
          <a:bodyPr wrap="square">
            <a:spAutoFit/>
          </a:bodyPr>
          <a:lstStyle/>
          <a:p>
            <a:pPr algn="l"/>
            <a:r>
              <a:rPr lang="en-NZ" sz="3600" dirty="0"/>
              <a:t>The youth need more than a casual notice, more than an occasional word of encouragement. They need painstaking, prayerful, careful labor. He only whose heart is filled with love and sympathy will be able to reach those youth who are apparently careless and indifferent. Not all can be helped in the same way. God deals with each according to his temperament and character, and we must co-operate with Him. Often those whom we pass by with indifference, because we judge them from outward appearance, have in them the best material for workers, and will repay all the efforts bestowed on them. There must be more study given to the problem of how to deal with the youth, more earnest prayer for the wisdom that is needed in dealing with minds.  </a:t>
            </a:r>
            <a:br>
              <a:rPr lang="en-NZ" sz="3600" dirty="0"/>
            </a:br>
            <a:r>
              <a:rPr lang="en-NZ" sz="3600" dirty="0"/>
              <a:t>						       E G W, </a:t>
            </a:r>
            <a:r>
              <a:rPr lang="en-NZ" sz="3600" i="1" dirty="0"/>
              <a:t>Gospel Workers.</a:t>
            </a:r>
            <a:r>
              <a:rPr lang="en-NZ" sz="3600" dirty="0"/>
              <a:t> p208.</a:t>
            </a:r>
            <a:endParaRPr lang="en-AU" sz="3600" dirty="0"/>
          </a:p>
          <a:p>
            <a:pPr algn="l"/>
            <a:endParaRPr lang="en-AU" sz="3600" dirty="0"/>
          </a:p>
          <a:p>
            <a:endParaRPr lang="en-US" sz="3600" dirty="0"/>
          </a:p>
        </p:txBody>
      </p:sp>
    </p:spTree>
    <p:extLst>
      <p:ext uri="{BB962C8B-B14F-4D97-AF65-F5344CB8AC3E}">
        <p14:creationId xmlns:p14="http://schemas.microsoft.com/office/powerpoint/2010/main" val="203791823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Tree>
    <p:extLst>
      <p:ext uri="{BB962C8B-B14F-4D97-AF65-F5344CB8AC3E}">
        <p14:creationId xmlns:p14="http://schemas.microsoft.com/office/powerpoint/2010/main" val="378306211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2" name="TextBox 1"/>
          <p:cNvSpPr txBox="1"/>
          <p:nvPr/>
        </p:nvSpPr>
        <p:spPr>
          <a:xfrm>
            <a:off x="165696" y="124272"/>
            <a:ext cx="11665296" cy="2369880"/>
          </a:xfrm>
          <a:prstGeom prst="rect">
            <a:avLst/>
          </a:prstGeom>
          <a:noFill/>
        </p:spPr>
        <p:txBody>
          <a:bodyPr wrap="square" rtlCol="0">
            <a:spAutoFit/>
          </a:bodyPr>
          <a:lstStyle/>
          <a:p>
            <a:r>
              <a:rPr lang="en-US" sz="5400" dirty="0" smtClean="0"/>
              <a:t>The Task of:  </a:t>
            </a:r>
            <a:r>
              <a:rPr lang="en-US" sz="8800" b="1" dirty="0" smtClean="0"/>
              <a:t>Individuation</a:t>
            </a:r>
          </a:p>
          <a:p>
            <a:r>
              <a:rPr lang="en-US" sz="6000" dirty="0" smtClean="0"/>
              <a:t>What it looks like now..</a:t>
            </a:r>
            <a:r>
              <a:rPr lang="en-US" sz="2800" dirty="0" smtClean="0"/>
              <a:t> </a:t>
            </a:r>
            <a:endParaRPr lang="en-US" sz="2800" dirty="0"/>
          </a:p>
        </p:txBody>
      </p:sp>
      <p:sp>
        <p:nvSpPr>
          <p:cNvPr id="5" name="TextBox 4"/>
          <p:cNvSpPr txBox="1"/>
          <p:nvPr/>
        </p:nvSpPr>
        <p:spPr>
          <a:xfrm>
            <a:off x="-50328" y="3436640"/>
            <a:ext cx="3869832" cy="1107996"/>
          </a:xfrm>
          <a:prstGeom prst="rect">
            <a:avLst/>
          </a:prstGeom>
          <a:noFill/>
        </p:spPr>
        <p:txBody>
          <a:bodyPr wrap="none" rtlCol="0">
            <a:spAutoFit/>
          </a:bodyPr>
          <a:lstStyle/>
          <a:p>
            <a:r>
              <a:rPr lang="en-US" sz="6600" b="1" dirty="0"/>
              <a:t>Identity:</a:t>
            </a:r>
            <a:endParaRPr lang="en-US" sz="6000" b="1" dirty="0"/>
          </a:p>
        </p:txBody>
      </p:sp>
      <p:sp>
        <p:nvSpPr>
          <p:cNvPr id="7" name="TextBox 6"/>
          <p:cNvSpPr txBox="1"/>
          <p:nvPr/>
        </p:nvSpPr>
        <p:spPr>
          <a:xfrm>
            <a:off x="4846216" y="3580656"/>
            <a:ext cx="3600400" cy="1015663"/>
          </a:xfrm>
          <a:prstGeom prst="rect">
            <a:avLst/>
          </a:prstGeom>
          <a:noFill/>
        </p:spPr>
        <p:txBody>
          <a:bodyPr wrap="square" rtlCol="0">
            <a:spAutoFit/>
          </a:bodyPr>
          <a:lstStyle/>
          <a:p>
            <a:r>
              <a:rPr lang="en-US" sz="6000" dirty="0" smtClean="0"/>
              <a:t>Who am I?</a:t>
            </a:r>
            <a:endParaRPr lang="en-US" sz="6000" dirty="0"/>
          </a:p>
        </p:txBody>
      </p:sp>
      <p:sp>
        <p:nvSpPr>
          <p:cNvPr id="8" name="TextBox 7"/>
          <p:cNvSpPr txBox="1"/>
          <p:nvPr/>
        </p:nvSpPr>
        <p:spPr>
          <a:xfrm>
            <a:off x="-122336" y="4948808"/>
            <a:ext cx="5206256" cy="1107996"/>
          </a:xfrm>
          <a:prstGeom prst="rect">
            <a:avLst/>
          </a:prstGeom>
          <a:noFill/>
        </p:spPr>
        <p:txBody>
          <a:bodyPr wrap="square" rtlCol="0">
            <a:spAutoFit/>
          </a:bodyPr>
          <a:lstStyle/>
          <a:p>
            <a:r>
              <a:rPr lang="en-US" sz="6600" b="1" dirty="0" smtClean="0"/>
              <a:t>Autonomy:</a:t>
            </a:r>
            <a:endParaRPr lang="en-US" sz="6600" b="1" dirty="0"/>
          </a:p>
        </p:txBody>
      </p:sp>
      <p:sp>
        <p:nvSpPr>
          <p:cNvPr id="10" name="TextBox 9"/>
          <p:cNvSpPr txBox="1"/>
          <p:nvPr/>
        </p:nvSpPr>
        <p:spPr>
          <a:xfrm>
            <a:off x="4774208" y="4660776"/>
            <a:ext cx="7704856" cy="1015663"/>
          </a:xfrm>
          <a:prstGeom prst="rect">
            <a:avLst/>
          </a:prstGeom>
          <a:noFill/>
        </p:spPr>
        <p:txBody>
          <a:bodyPr wrap="square" rtlCol="0">
            <a:spAutoFit/>
          </a:bodyPr>
          <a:lstStyle/>
          <a:p>
            <a:r>
              <a:rPr lang="en-US" sz="6000" dirty="0" smtClean="0"/>
              <a:t>Do my Choices matter? </a:t>
            </a:r>
            <a:endParaRPr lang="en-US" sz="6000" dirty="0"/>
          </a:p>
        </p:txBody>
      </p:sp>
      <p:sp>
        <p:nvSpPr>
          <p:cNvPr id="11" name="TextBox 10"/>
          <p:cNvSpPr txBox="1"/>
          <p:nvPr/>
        </p:nvSpPr>
        <p:spPr>
          <a:xfrm>
            <a:off x="4774208" y="5596880"/>
            <a:ext cx="8424936" cy="1015663"/>
          </a:xfrm>
          <a:prstGeom prst="rect">
            <a:avLst/>
          </a:prstGeom>
          <a:noFill/>
        </p:spPr>
        <p:txBody>
          <a:bodyPr wrap="square" rtlCol="0">
            <a:spAutoFit/>
          </a:bodyPr>
          <a:lstStyle/>
          <a:p>
            <a:r>
              <a:rPr lang="en-US" sz="6000" dirty="0" smtClean="0"/>
              <a:t>It’s about Power (Agency)</a:t>
            </a:r>
            <a:endParaRPr lang="en-US" sz="6000" dirty="0"/>
          </a:p>
        </p:txBody>
      </p:sp>
      <p:sp>
        <p:nvSpPr>
          <p:cNvPr id="12" name="TextBox 11"/>
          <p:cNvSpPr txBox="1"/>
          <p:nvPr/>
        </p:nvSpPr>
        <p:spPr>
          <a:xfrm>
            <a:off x="-122336" y="7325072"/>
            <a:ext cx="4824536" cy="1107996"/>
          </a:xfrm>
          <a:prstGeom prst="rect">
            <a:avLst/>
          </a:prstGeom>
          <a:noFill/>
        </p:spPr>
        <p:txBody>
          <a:bodyPr wrap="square" rtlCol="0">
            <a:spAutoFit/>
          </a:bodyPr>
          <a:lstStyle/>
          <a:p>
            <a:r>
              <a:rPr lang="en-US" sz="6600" b="1" dirty="0" smtClean="0"/>
              <a:t>Belonging: </a:t>
            </a:r>
            <a:endParaRPr lang="en-US" sz="6600" b="1" dirty="0"/>
          </a:p>
        </p:txBody>
      </p:sp>
      <p:sp>
        <p:nvSpPr>
          <p:cNvPr id="13" name="TextBox 12"/>
          <p:cNvSpPr txBox="1"/>
          <p:nvPr/>
        </p:nvSpPr>
        <p:spPr>
          <a:xfrm>
            <a:off x="4558184" y="7397080"/>
            <a:ext cx="6624736" cy="1015663"/>
          </a:xfrm>
          <a:prstGeom prst="rect">
            <a:avLst/>
          </a:prstGeom>
          <a:noFill/>
        </p:spPr>
        <p:txBody>
          <a:bodyPr wrap="square" rtlCol="0">
            <a:spAutoFit/>
          </a:bodyPr>
          <a:lstStyle/>
          <a:p>
            <a:r>
              <a:rPr lang="en-US" sz="6000" dirty="0" smtClean="0"/>
              <a:t>Where do I fit in?</a:t>
            </a:r>
            <a:endParaRPr lang="en-US" sz="6000" dirty="0"/>
          </a:p>
        </p:txBody>
      </p:sp>
    </p:spTree>
    <p:extLst>
      <p:ext uri="{BB962C8B-B14F-4D97-AF65-F5344CB8AC3E}">
        <p14:creationId xmlns:p14="http://schemas.microsoft.com/office/powerpoint/2010/main" val="94661896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dissolv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13">
                                            <p:txEl>
                                              <p:pRg st="0" end="0"/>
                                            </p:txEl>
                                          </p:spTgt>
                                        </p:tgtEl>
                                        <p:attrNameLst>
                                          <p:attrName>style.visibility</p:attrName>
                                        </p:attrNameLst>
                                      </p:cBhvr>
                                      <p:to>
                                        <p:strVal val="visible"/>
                                      </p:to>
                                    </p:set>
                                    <p:animEffect transition="in" filter="dissolve">
                                      <p:cBhvr>
                                        <p:cTn id="34"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TextBox 6"/>
          <p:cNvSpPr txBox="1"/>
          <p:nvPr/>
        </p:nvSpPr>
        <p:spPr>
          <a:xfrm>
            <a:off x="1749872" y="0"/>
            <a:ext cx="9072626" cy="923330"/>
          </a:xfrm>
          <a:prstGeom prst="rect">
            <a:avLst/>
          </a:prstGeom>
          <a:noFill/>
        </p:spPr>
        <p:txBody>
          <a:bodyPr wrap="square" rtlCol="0">
            <a:spAutoFit/>
          </a:bodyPr>
          <a:lstStyle/>
          <a:p>
            <a:r>
              <a:rPr lang="en-AU" sz="5400" dirty="0" smtClean="0">
                <a:latin typeface="GF Halda Smashed"/>
              </a:rPr>
              <a:t>Systemic Abandonment </a:t>
            </a:r>
            <a:endParaRPr lang="en-AU" sz="5400" dirty="0">
              <a:latin typeface="GF Halda Smashed"/>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696" y="1132384"/>
            <a:ext cx="4536504" cy="6368478"/>
          </a:xfrm>
          <a:prstGeom prst="rect">
            <a:avLst/>
          </a:prstGeom>
          <a:ln>
            <a:noFill/>
          </a:ln>
          <a:effectLst>
            <a:softEdge rad="112500"/>
          </a:effec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8904" y="5596880"/>
            <a:ext cx="2493616" cy="3749798"/>
          </a:xfrm>
          <a:prstGeom prst="rect">
            <a:avLst/>
          </a:prstGeom>
          <a:ln>
            <a:noFill/>
          </a:ln>
          <a:effectLst>
            <a:softEdge rad="112500"/>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4408" y="2284512"/>
            <a:ext cx="3029322" cy="3029322"/>
          </a:xfrm>
          <a:prstGeom prst="rect">
            <a:avLst/>
          </a:prstGeom>
          <a:ln>
            <a:noFill/>
          </a:ln>
          <a:effectLst>
            <a:softEdge rad="112500"/>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70752" y="5020816"/>
            <a:ext cx="3025488" cy="4545334"/>
          </a:xfrm>
          <a:prstGeom prst="rect">
            <a:avLst/>
          </a:prstGeom>
          <a:ln>
            <a:noFill/>
          </a:ln>
          <a:effectLst>
            <a:softEdge rad="112500"/>
          </a:effec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TextBox 6"/>
          <p:cNvSpPr txBox="1"/>
          <p:nvPr/>
        </p:nvSpPr>
        <p:spPr>
          <a:xfrm>
            <a:off x="2253928" y="484312"/>
            <a:ext cx="9072626" cy="923330"/>
          </a:xfrm>
          <a:prstGeom prst="rect">
            <a:avLst/>
          </a:prstGeom>
          <a:noFill/>
        </p:spPr>
        <p:txBody>
          <a:bodyPr wrap="square" rtlCol="0">
            <a:spAutoFit/>
          </a:bodyPr>
          <a:lstStyle/>
          <a:p>
            <a:r>
              <a:rPr lang="en-AU" sz="5400" dirty="0" smtClean="0">
                <a:solidFill>
                  <a:schemeClr val="tx1"/>
                </a:solidFill>
                <a:latin typeface="GF Halda Smashed"/>
              </a:rPr>
              <a:t>Timing and Duration </a:t>
            </a:r>
            <a:endParaRPr lang="en-AU" sz="5400" dirty="0">
              <a:solidFill>
                <a:schemeClr val="tx1"/>
              </a:solidFill>
              <a:latin typeface="GF Halda Smashed"/>
            </a:endParaRPr>
          </a:p>
        </p:txBody>
      </p:sp>
      <p:cxnSp>
        <p:nvCxnSpPr>
          <p:cNvPr id="12" name="Straight Connector 11"/>
          <p:cNvCxnSpPr/>
          <p:nvPr/>
        </p:nvCxnSpPr>
        <p:spPr bwMode="auto">
          <a:xfrm>
            <a:off x="4523796" y="4012704"/>
            <a:ext cx="4714908" cy="0"/>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4" name="Straight Connector 13"/>
          <p:cNvCxnSpPr/>
          <p:nvPr/>
        </p:nvCxnSpPr>
        <p:spPr bwMode="auto">
          <a:xfrm rot="5400000">
            <a:off x="4067808" y="5178512"/>
            <a:ext cx="3429024" cy="0"/>
          </a:xfrm>
          <a:prstGeom prst="line">
            <a:avLst/>
          </a:prstGeom>
          <a:solidFill>
            <a:srgbClr val="7F7F7F"/>
          </a:solidFill>
          <a:ln w="25400" cap="flat" cmpd="sng" algn="ctr">
            <a:solidFill>
              <a:srgbClr val="000000"/>
            </a:solidFill>
            <a:prstDash val="solid"/>
            <a:round/>
            <a:headEnd type="none" w="med" len="med"/>
            <a:tailEnd type="none" w="med" len="med"/>
          </a:ln>
          <a:effectLst/>
        </p:spPr>
      </p:cxnSp>
      <p:cxnSp>
        <p:nvCxnSpPr>
          <p:cNvPr id="16" name="Straight Connector 15"/>
          <p:cNvCxnSpPr/>
          <p:nvPr/>
        </p:nvCxnSpPr>
        <p:spPr bwMode="auto">
          <a:xfrm rot="5400000">
            <a:off x="6300056" y="5151152"/>
            <a:ext cx="3429024" cy="0"/>
          </a:xfrm>
          <a:prstGeom prst="line">
            <a:avLst/>
          </a:prstGeom>
          <a:solidFill>
            <a:srgbClr val="7F7F7F"/>
          </a:solidFill>
          <a:ln w="25400" cap="flat" cmpd="sng" algn="ctr">
            <a:solidFill>
              <a:srgbClr val="000000"/>
            </a:solidFill>
            <a:prstDash val="solid"/>
            <a:round/>
            <a:headEnd type="none" w="med" len="med"/>
            <a:tailEnd type="none" w="med" len="med"/>
          </a:ln>
          <a:effectLst/>
        </p:spPr>
      </p:cxnSp>
      <p:sp>
        <p:nvSpPr>
          <p:cNvPr id="17" name="TextBox 16"/>
          <p:cNvSpPr txBox="1"/>
          <p:nvPr/>
        </p:nvSpPr>
        <p:spPr>
          <a:xfrm>
            <a:off x="4702200" y="2428528"/>
            <a:ext cx="4357718" cy="738664"/>
          </a:xfrm>
          <a:prstGeom prst="rect">
            <a:avLst/>
          </a:prstGeom>
          <a:noFill/>
        </p:spPr>
        <p:txBody>
          <a:bodyPr wrap="square" rtlCol="0">
            <a:spAutoFit/>
          </a:bodyPr>
          <a:lstStyle/>
          <a:p>
            <a:r>
              <a:rPr lang="en-AU" dirty="0" smtClean="0"/>
              <a:t>Puberty  Culture</a:t>
            </a:r>
            <a:endParaRPr lang="en-AU" dirty="0"/>
          </a:p>
        </p:txBody>
      </p:sp>
      <p:sp>
        <p:nvSpPr>
          <p:cNvPr id="18" name="TextBox 17"/>
          <p:cNvSpPr txBox="1"/>
          <p:nvPr/>
        </p:nvSpPr>
        <p:spPr>
          <a:xfrm>
            <a:off x="2541960" y="4228728"/>
            <a:ext cx="8286808" cy="2031325"/>
          </a:xfrm>
          <a:prstGeom prst="rect">
            <a:avLst/>
          </a:prstGeom>
          <a:noFill/>
        </p:spPr>
        <p:txBody>
          <a:bodyPr wrap="square" rtlCol="0">
            <a:spAutoFit/>
          </a:bodyPr>
          <a:lstStyle/>
          <a:p>
            <a:pPr algn="l"/>
            <a:r>
              <a:rPr lang="en-AU" dirty="0" smtClean="0"/>
              <a:t>Pre 1900s            14.5         16</a:t>
            </a:r>
          </a:p>
          <a:p>
            <a:pPr algn="l"/>
            <a:r>
              <a:rPr lang="en-AU" dirty="0" smtClean="0"/>
              <a:t>       1980               13       18-20</a:t>
            </a:r>
          </a:p>
          <a:p>
            <a:pPr algn="l"/>
            <a:r>
              <a:rPr lang="en-AU" dirty="0" smtClean="0"/>
              <a:t>       Today              12       Mid 20s</a:t>
            </a:r>
            <a:endParaRPr lang="en-AU" dirty="0"/>
          </a:p>
        </p:txBody>
      </p:sp>
      <p:sp>
        <p:nvSpPr>
          <p:cNvPr id="19" name="Down Arrow 18"/>
          <p:cNvSpPr/>
          <p:nvPr/>
        </p:nvSpPr>
        <p:spPr bwMode="auto">
          <a:xfrm>
            <a:off x="6070352" y="4372744"/>
            <a:ext cx="285752" cy="2143140"/>
          </a:xfrm>
          <a:prstGeom prst="downArrow">
            <a:avLst/>
          </a:prstGeom>
          <a:solidFill>
            <a:srgbClr val="7F7F7F"/>
          </a:solidFill>
          <a:ln w="254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endParaRPr>
          </a:p>
        </p:txBody>
      </p:sp>
    </p:spTree>
    <p:extLst>
      <p:ext uri="{BB962C8B-B14F-4D97-AF65-F5344CB8AC3E}">
        <p14:creationId xmlns:p14="http://schemas.microsoft.com/office/powerpoint/2010/main" val="96186201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amily Tre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883"/>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562218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amily Tre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69656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Rectangle 6"/>
          <p:cNvSpPr/>
          <p:nvPr/>
        </p:nvSpPr>
        <p:spPr>
          <a:xfrm>
            <a:off x="5145078" y="3322103"/>
            <a:ext cx="6502400" cy="400110"/>
          </a:xfrm>
          <a:prstGeom prst="rect">
            <a:avLst/>
          </a:prstGeom>
        </p:spPr>
        <p:txBody>
          <a:bodyPr>
            <a:spAutoFit/>
          </a:bodyPr>
          <a:lstStyle/>
          <a:p>
            <a:pPr eaLnBrk="0" hangingPunct="0">
              <a:spcBef>
                <a:spcPct val="50000"/>
              </a:spcBef>
              <a:buFontTx/>
              <a:buChar char=" "/>
            </a:pPr>
            <a:endParaRPr lang="en-US" sz="2000" dirty="0"/>
          </a:p>
        </p:txBody>
      </p:sp>
      <p:sp>
        <p:nvSpPr>
          <p:cNvPr id="11" name="TextBox 10"/>
          <p:cNvSpPr txBox="1"/>
          <p:nvPr/>
        </p:nvSpPr>
        <p:spPr>
          <a:xfrm>
            <a:off x="1533848" y="484312"/>
            <a:ext cx="9715568" cy="738664"/>
          </a:xfrm>
          <a:prstGeom prst="rect">
            <a:avLst/>
          </a:prstGeom>
          <a:noFill/>
        </p:spPr>
        <p:txBody>
          <a:bodyPr wrap="square" rtlCol="0">
            <a:spAutoFit/>
          </a:bodyPr>
          <a:lstStyle/>
          <a:p>
            <a:r>
              <a:rPr lang="en-AU" b="1" dirty="0" smtClean="0">
                <a:latin typeface="GF Halda Smashed"/>
              </a:rPr>
              <a:t>The situation for adolescents today</a:t>
            </a:r>
            <a:endParaRPr lang="en-AU" b="1" dirty="0">
              <a:latin typeface="GF Halda Smashed"/>
            </a:endParaRPr>
          </a:p>
        </p:txBody>
      </p:sp>
      <p:cxnSp>
        <p:nvCxnSpPr>
          <p:cNvPr id="13" name="Straight Arrow Connector 12"/>
          <p:cNvCxnSpPr/>
          <p:nvPr/>
        </p:nvCxnSpPr>
        <p:spPr bwMode="auto">
          <a:xfrm flipV="1">
            <a:off x="2672678" y="2140496"/>
            <a:ext cx="7358114" cy="3214710"/>
          </a:xfrm>
          <a:prstGeom prst="straightConnector1">
            <a:avLst/>
          </a:prstGeom>
          <a:solidFill>
            <a:srgbClr val="7F7F7F"/>
          </a:solidFill>
          <a:ln w="25400" cap="flat" cmpd="sng" algn="ctr">
            <a:solidFill>
              <a:srgbClr val="000000"/>
            </a:solidFill>
            <a:prstDash val="solid"/>
            <a:round/>
            <a:headEnd type="none" w="med" len="med"/>
            <a:tailEnd type="arrow"/>
          </a:ln>
          <a:effectLst/>
        </p:spPr>
      </p:cxnSp>
      <p:sp>
        <p:nvSpPr>
          <p:cNvPr id="14" name="TextBox 13"/>
          <p:cNvSpPr txBox="1"/>
          <p:nvPr/>
        </p:nvSpPr>
        <p:spPr>
          <a:xfrm>
            <a:off x="1605856" y="2068488"/>
            <a:ext cx="4500594" cy="2031325"/>
          </a:xfrm>
          <a:prstGeom prst="rect">
            <a:avLst/>
          </a:prstGeom>
          <a:noFill/>
        </p:spPr>
        <p:txBody>
          <a:bodyPr wrap="square" rtlCol="0">
            <a:spAutoFit/>
          </a:bodyPr>
          <a:lstStyle/>
          <a:p>
            <a:r>
              <a:rPr lang="en-AU" dirty="0" smtClean="0">
                <a:latin typeface="GF Halda Smashed"/>
              </a:rPr>
              <a:t>Skills needed for successful adulthood</a:t>
            </a:r>
            <a:endParaRPr lang="en-AU" dirty="0">
              <a:latin typeface="GF Halda Smashed"/>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p:cNvSpPr>
          <p:nvPr/>
        </p:nvSpPr>
        <p:spPr bwMode="auto">
          <a:xfrm>
            <a:off x="3716318" y="1598613"/>
            <a:ext cx="8929707" cy="1016000"/>
          </a:xfrm>
          <a:prstGeom prst="rect">
            <a:avLst/>
          </a:prstGeom>
          <a:noFill/>
          <a:ln w="9525">
            <a:noFill/>
            <a:miter lim="800000"/>
            <a:headEnd/>
            <a:tailEnd/>
          </a:ln>
        </p:spPr>
        <p:txBody>
          <a:bodyPr lIns="0" tIns="0" rIns="40639" bIns="0"/>
          <a:lstStyle/>
          <a:p>
            <a:pPr marL="39688" algn="r"/>
            <a:endParaRPr lang="en-US" sz="5400" dirty="0">
              <a:solidFill>
                <a:schemeClr val="tx1"/>
              </a:solidFill>
              <a:latin typeface="GF Halda Smashed" pitchFamily="2" charset="0"/>
              <a:ea typeface="Arial Narrow" charset="0"/>
              <a:cs typeface="Arial Narrow" charset="0"/>
              <a:sym typeface="Arial Narrow" charset="0"/>
            </a:endParaRPr>
          </a:p>
        </p:txBody>
      </p:sp>
      <p:sp>
        <p:nvSpPr>
          <p:cNvPr id="7" name="Rectangle 6"/>
          <p:cNvSpPr/>
          <p:nvPr/>
        </p:nvSpPr>
        <p:spPr>
          <a:xfrm>
            <a:off x="5145078" y="3322103"/>
            <a:ext cx="6502400" cy="400110"/>
          </a:xfrm>
          <a:prstGeom prst="rect">
            <a:avLst/>
          </a:prstGeom>
        </p:spPr>
        <p:txBody>
          <a:bodyPr>
            <a:spAutoFit/>
          </a:bodyPr>
          <a:lstStyle/>
          <a:p>
            <a:pPr eaLnBrk="0" hangingPunct="0">
              <a:spcBef>
                <a:spcPct val="50000"/>
              </a:spcBef>
              <a:buFontTx/>
              <a:buChar char=" "/>
            </a:pPr>
            <a:endParaRPr lang="en-US" sz="2000" dirty="0"/>
          </a:p>
        </p:txBody>
      </p:sp>
      <p:sp>
        <p:nvSpPr>
          <p:cNvPr id="11" name="TextBox 10"/>
          <p:cNvSpPr txBox="1"/>
          <p:nvPr/>
        </p:nvSpPr>
        <p:spPr>
          <a:xfrm>
            <a:off x="1533848" y="465728"/>
            <a:ext cx="9715568" cy="738664"/>
          </a:xfrm>
          <a:prstGeom prst="rect">
            <a:avLst/>
          </a:prstGeom>
          <a:noFill/>
        </p:spPr>
        <p:txBody>
          <a:bodyPr wrap="square" rtlCol="0">
            <a:spAutoFit/>
          </a:bodyPr>
          <a:lstStyle/>
          <a:p>
            <a:r>
              <a:rPr lang="en-AU" b="1" dirty="0" smtClean="0">
                <a:latin typeface="GF Halda Smashed"/>
              </a:rPr>
              <a:t>The situation for adolescents today</a:t>
            </a:r>
            <a:endParaRPr lang="en-AU" b="1" dirty="0">
              <a:latin typeface="GF Halda Smashed"/>
            </a:endParaRPr>
          </a:p>
        </p:txBody>
      </p:sp>
      <p:cxnSp>
        <p:nvCxnSpPr>
          <p:cNvPr id="13" name="Straight Arrow Connector 12"/>
          <p:cNvCxnSpPr/>
          <p:nvPr/>
        </p:nvCxnSpPr>
        <p:spPr bwMode="auto">
          <a:xfrm>
            <a:off x="2181920" y="2860576"/>
            <a:ext cx="7572428" cy="3214710"/>
          </a:xfrm>
          <a:prstGeom prst="straightConnector1">
            <a:avLst/>
          </a:prstGeom>
          <a:solidFill>
            <a:srgbClr val="7F7F7F"/>
          </a:solidFill>
          <a:ln w="25400" cap="flat" cmpd="sng" algn="ctr">
            <a:solidFill>
              <a:srgbClr val="000000"/>
            </a:solidFill>
            <a:prstDash val="solid"/>
            <a:round/>
            <a:headEnd type="none" w="med" len="med"/>
            <a:tailEnd type="arrow"/>
          </a:ln>
          <a:effectLst/>
        </p:spPr>
      </p:cxnSp>
      <p:sp>
        <p:nvSpPr>
          <p:cNvPr id="14" name="TextBox 13"/>
          <p:cNvSpPr txBox="1"/>
          <p:nvPr/>
        </p:nvSpPr>
        <p:spPr>
          <a:xfrm>
            <a:off x="6214368" y="1708448"/>
            <a:ext cx="4500594" cy="2031325"/>
          </a:xfrm>
          <a:prstGeom prst="rect">
            <a:avLst/>
          </a:prstGeom>
          <a:noFill/>
        </p:spPr>
        <p:txBody>
          <a:bodyPr wrap="square" rtlCol="0">
            <a:spAutoFit/>
          </a:bodyPr>
          <a:lstStyle/>
          <a:p>
            <a:r>
              <a:rPr lang="en-AU" dirty="0" smtClean="0">
                <a:latin typeface="GF Halda Smashed"/>
              </a:rPr>
              <a:t>Ongoing adult support and guidance offered</a:t>
            </a:r>
            <a:endParaRPr lang="en-AU" dirty="0">
              <a:latin typeface="GF Halda Smashed"/>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Title &amp; Subtitle">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itle &amp; Bullets - Left">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amp; Bullets - 2 Column">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Title &amp; Bullets - 2 Colum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Right">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Bullets &amp; Photo">
  <a:themeElements>
    <a:clrScheme name="">
      <a:dk1>
        <a:srgbClr val="000000"/>
      </a:dk1>
      <a:lt1>
        <a:srgbClr val="E5E5E5"/>
      </a:lt1>
      <a:dk2>
        <a:srgbClr val="000000"/>
      </a:dk2>
      <a:lt2>
        <a:srgbClr val="808080"/>
      </a:lt2>
      <a:accent1>
        <a:srgbClr val="7F7F7F"/>
      </a:accent1>
      <a:accent2>
        <a:srgbClr val="333399"/>
      </a:accent2>
      <a:accent3>
        <a:srgbClr val="F0F0F0"/>
      </a:accent3>
      <a:accent4>
        <a:srgbClr val="000000"/>
      </a:accent4>
      <a:accent5>
        <a:srgbClr val="C0C0C0"/>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 Center">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ullets">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hoto - Horizontal">
  <a:themeElements>
    <a:clrScheme name="">
      <a:dk1>
        <a:srgbClr val="000000"/>
      </a:dk1>
      <a:lt1>
        <a:srgbClr val="E5E5E5"/>
      </a:lt1>
      <a:dk2>
        <a:srgbClr val="000000"/>
      </a:dk2>
      <a:lt2>
        <a:srgbClr val="808080"/>
      </a:lt2>
      <a:accent1>
        <a:srgbClr val="7F7F7F"/>
      </a:accent1>
      <a:accent2>
        <a:srgbClr val="333399"/>
      </a:accent2>
      <a:accent3>
        <a:srgbClr val="F0F0F0"/>
      </a:accent3>
      <a:accent4>
        <a:srgbClr val="000000"/>
      </a:accent4>
      <a:accent5>
        <a:srgbClr val="C0C0C0"/>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Reflection">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Vertical">
  <a:themeElements>
    <a:clrScheme name="">
      <a:dk1>
        <a:srgbClr val="000000"/>
      </a:dk1>
      <a:lt1>
        <a:srgbClr val="E5E5E5"/>
      </a:lt1>
      <a:dk2>
        <a:srgbClr val="000000"/>
      </a:dk2>
      <a:lt2>
        <a:srgbClr val="808080"/>
      </a:lt2>
      <a:accent1>
        <a:srgbClr val="7F7F7F"/>
      </a:accent1>
      <a:accent2>
        <a:srgbClr val="333399"/>
      </a:accent2>
      <a:accent3>
        <a:srgbClr val="F0F0F0"/>
      </a:accent3>
      <a:accent4>
        <a:srgbClr val="000000"/>
      </a:accent4>
      <a:accent5>
        <a:srgbClr val="C0C0C0"/>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Reflection">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 Top">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Blank">
  <a:themeElements>
    <a:clrScheme name="">
      <a:dk1>
        <a:srgbClr val="000000"/>
      </a:dk1>
      <a:lt1>
        <a:srgbClr val="FFFFFF"/>
      </a:lt1>
      <a:dk2>
        <a:srgbClr val="000000"/>
      </a:dk2>
      <a:lt2>
        <a:srgbClr val="808080"/>
      </a:lt2>
      <a:accent1>
        <a:srgbClr val="7F7F7F"/>
      </a:accent1>
      <a:accent2>
        <a:srgbClr val="333399"/>
      </a:accent2>
      <a:accent3>
        <a:srgbClr val="FFFFFF"/>
      </a:accent3>
      <a:accent4>
        <a:srgbClr val="000000"/>
      </a:accent4>
      <a:accent5>
        <a:srgbClr val="C0C0C0"/>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solidFill>
          <a:srgbClr val="7F7F7F"/>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9021</TotalTime>
  <Pages>0</Pages>
  <Words>740</Words>
  <Characters>0</Characters>
  <Application>Microsoft Macintosh PowerPoint</Application>
  <PresentationFormat>Custom</PresentationFormat>
  <Lines>0</Lines>
  <Paragraphs>122</Paragraphs>
  <Slides>23</Slides>
  <Notes>2</Notes>
  <HiddenSlides>0</HiddenSlides>
  <MMClips>0</MMClips>
  <ScaleCrop>false</ScaleCrop>
  <HeadingPairs>
    <vt:vector size="4" baseType="variant">
      <vt:variant>
        <vt:lpstr>Theme</vt:lpstr>
      </vt:variant>
      <vt:variant>
        <vt:i4>13</vt:i4>
      </vt:variant>
      <vt:variant>
        <vt:lpstr>Slide Titles</vt:lpstr>
      </vt:variant>
      <vt:variant>
        <vt:i4>23</vt:i4>
      </vt:variant>
    </vt:vector>
  </HeadingPairs>
  <TitlesOfParts>
    <vt:vector size="36" baseType="lpstr">
      <vt:lpstr>Title &amp; Subtitle</vt:lpstr>
      <vt:lpstr>Title - Center</vt:lpstr>
      <vt:lpstr>Bullets</vt:lpstr>
      <vt:lpstr>Photo - Horizontal</vt:lpstr>
      <vt:lpstr>Photo - Horizontal Reflection</vt:lpstr>
      <vt:lpstr>Photo - Vertical</vt:lpstr>
      <vt:lpstr>Photo - Vertical Reflection</vt:lpstr>
      <vt:lpstr>Title - Top</vt:lpstr>
      <vt:lpstr>Blank</vt:lpstr>
      <vt:lpstr>Title &amp; Bullets - Left</vt:lpstr>
      <vt:lpstr>Title &amp; Bullets - 2 Column</vt:lpstr>
      <vt:lpstr>Title &amp; Bullets - Right</vt:lpstr>
      <vt:lpstr>Title, Bullets &amp; Photo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Nick Kross</dc:creator>
  <cp:lastModifiedBy>Nick Kross</cp:lastModifiedBy>
  <cp:revision>163</cp:revision>
  <dcterms:modified xsi:type="dcterms:W3CDTF">2018-04-25T11:28:16Z</dcterms:modified>
</cp:coreProperties>
</file>